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2.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52"/>
  </p:notesMasterIdLst>
  <p:handoutMasterIdLst>
    <p:handoutMasterId r:id="rId53"/>
  </p:handoutMasterIdLst>
  <p:sldIdLst>
    <p:sldId id="621" r:id="rId2"/>
    <p:sldId id="822" r:id="rId3"/>
    <p:sldId id="823" r:id="rId4"/>
    <p:sldId id="824" r:id="rId5"/>
    <p:sldId id="786" r:id="rId6"/>
    <p:sldId id="787" r:id="rId7"/>
    <p:sldId id="788" r:id="rId8"/>
    <p:sldId id="828" r:id="rId9"/>
    <p:sldId id="829" r:id="rId10"/>
    <p:sldId id="833" r:id="rId11"/>
    <p:sldId id="834" r:id="rId12"/>
    <p:sldId id="835" r:id="rId13"/>
    <p:sldId id="836" r:id="rId14"/>
    <p:sldId id="837" r:id="rId15"/>
    <p:sldId id="854" r:id="rId16"/>
    <p:sldId id="855" r:id="rId17"/>
    <p:sldId id="856" r:id="rId18"/>
    <p:sldId id="860" r:id="rId19"/>
    <p:sldId id="861" r:id="rId20"/>
    <p:sldId id="862" r:id="rId21"/>
    <p:sldId id="857" r:id="rId22"/>
    <p:sldId id="858" r:id="rId23"/>
    <p:sldId id="853" r:id="rId24"/>
    <p:sldId id="838" r:id="rId25"/>
    <p:sldId id="789" r:id="rId26"/>
    <p:sldId id="839" r:id="rId27"/>
    <p:sldId id="717" r:id="rId28"/>
    <p:sldId id="840" r:id="rId29"/>
    <p:sldId id="794" r:id="rId30"/>
    <p:sldId id="795" r:id="rId31"/>
    <p:sldId id="718" r:id="rId32"/>
    <p:sldId id="797" r:id="rId33"/>
    <p:sldId id="798" r:id="rId34"/>
    <p:sldId id="799" r:id="rId35"/>
    <p:sldId id="776" r:id="rId36"/>
    <p:sldId id="779" r:id="rId37"/>
    <p:sldId id="778" r:id="rId38"/>
    <p:sldId id="728" r:id="rId39"/>
    <p:sldId id="734" r:id="rId40"/>
    <p:sldId id="802" r:id="rId41"/>
    <p:sldId id="730" r:id="rId42"/>
    <p:sldId id="805" r:id="rId43"/>
    <p:sldId id="807" r:id="rId44"/>
    <p:sldId id="859" r:id="rId45"/>
    <p:sldId id="816" r:id="rId46"/>
    <p:sldId id="848" r:id="rId47"/>
    <p:sldId id="849" r:id="rId48"/>
    <p:sldId id="850" r:id="rId49"/>
    <p:sldId id="851" r:id="rId50"/>
    <p:sldId id="852" r:id="rId51"/>
  </p:sldIdLst>
  <p:sldSz cx="14630400" cy="8229600"/>
  <p:notesSz cx="7315200" cy="9601200"/>
  <p:custDataLst>
    <p:tags r:id="rId54"/>
  </p:custDataLst>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096" userDrawn="1">
          <p15:clr>
            <a:srgbClr val="A4A3A4"/>
          </p15:clr>
        </p15:guide>
        <p15:guide id="2" orient="horz" pos="4992" userDrawn="1">
          <p15:clr>
            <a:srgbClr val="A4A3A4"/>
          </p15:clr>
        </p15:guide>
        <p15:guide id="4" orient="horz" pos="840" userDrawn="1">
          <p15:clr>
            <a:srgbClr val="A4A3A4"/>
          </p15:clr>
        </p15:guide>
        <p15:guide id="5" orient="horz" pos="408" userDrawn="1">
          <p15:clr>
            <a:srgbClr val="A4A3A4"/>
          </p15:clr>
        </p15:guide>
        <p15:guide id="6" orient="horz" pos="96" userDrawn="1">
          <p15:clr>
            <a:srgbClr val="A4A3A4"/>
          </p15:clr>
        </p15:guide>
        <p15:guide id="7" orient="horz" pos="1128" userDrawn="1">
          <p15:clr>
            <a:srgbClr val="A4A3A4"/>
          </p15:clr>
        </p15:guide>
        <p15:guide id="8" orient="horz" pos="4848" userDrawn="1">
          <p15:clr>
            <a:srgbClr val="A4A3A4"/>
          </p15:clr>
        </p15:guide>
        <p15:guide id="10" pos="9024" userDrawn="1">
          <p15:clr>
            <a:srgbClr val="A4A3A4"/>
          </p15:clr>
        </p15:guide>
        <p15:guide id="13" pos="528" userDrawn="1">
          <p15:clr>
            <a:srgbClr val="A4A3A4"/>
          </p15:clr>
        </p15:guide>
      </p15:sldGuideLst>
    </p:ext>
    <p:ext uri="{2D200454-40CA-4A62-9FC3-DE9A4176ACB9}">
      <p15:notesGuideLst xmlns:p15="http://schemas.microsoft.com/office/powerpoint/2012/main" xmlns="">
        <p15:guide id="1" orient="horz" pos="3019"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95959"/>
    <a:srgbClr val="8F8F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94" autoAdjust="0"/>
    <p:restoredTop sz="58214" autoAdjust="0"/>
  </p:normalViewPr>
  <p:slideViewPr>
    <p:cSldViewPr snapToGrid="0">
      <p:cViewPr varScale="1">
        <p:scale>
          <a:sx n="56" d="100"/>
          <a:sy n="56" d="100"/>
        </p:scale>
        <p:origin x="-2442" y="-84"/>
      </p:cViewPr>
      <p:guideLst>
        <p:guide orient="horz" pos="3096"/>
        <p:guide orient="horz" pos="4992"/>
        <p:guide orient="horz" pos="840"/>
        <p:guide orient="horz" pos="408"/>
        <p:guide orient="horz" pos="96"/>
        <p:guide orient="horz" pos="1128"/>
        <p:guide orient="horz" pos="4848"/>
        <p:guide pos="9024"/>
        <p:guide pos="528"/>
      </p:guideLst>
    </p:cSldViewPr>
  </p:slideViewPr>
  <p:outlineViewPr>
    <p:cViewPr>
      <p:scale>
        <a:sx n="33" d="100"/>
        <a:sy n="33" d="100"/>
      </p:scale>
      <p:origin x="0" y="-1218"/>
    </p:cViewPr>
  </p:outlineViewPr>
  <p:notesTextViewPr>
    <p:cViewPr>
      <p:scale>
        <a:sx n="100" d="100"/>
        <a:sy n="100" d="100"/>
      </p:scale>
      <p:origin x="0" y="0"/>
    </p:cViewPr>
  </p:notesTextViewPr>
  <p:sorterViewPr>
    <p:cViewPr>
      <p:scale>
        <a:sx n="80" d="100"/>
        <a:sy n="80" d="100"/>
      </p:scale>
      <p:origin x="0" y="0"/>
    </p:cViewPr>
  </p:sorterViewPr>
  <p:notesViewPr>
    <p:cSldViewPr snapToGrid="0">
      <p:cViewPr varScale="1">
        <p:scale>
          <a:sx n="85" d="100"/>
          <a:sy n="85" d="100"/>
        </p:scale>
        <p:origin x="2490" y="102"/>
      </p:cViewPr>
      <p:guideLst>
        <p:guide orient="horz" pos="3019"/>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8" tIns="48328" rIns="96658" bIns="48328" rtlCol="0"/>
          <a:lstStyle>
            <a:lvl1pPr algn="l">
              <a:defRPr sz="1300"/>
            </a:lvl1pPr>
          </a:lstStyle>
          <a:p>
            <a:endParaRPr lang="en-US" dirty="0"/>
          </a:p>
        </p:txBody>
      </p:sp>
      <p:sp>
        <p:nvSpPr>
          <p:cNvPr id="3" name="Date Placeholder 2"/>
          <p:cNvSpPr>
            <a:spLocks noGrp="1"/>
          </p:cNvSpPr>
          <p:nvPr>
            <p:ph type="dt" sz="quarter" idx="1"/>
          </p:nvPr>
        </p:nvSpPr>
        <p:spPr>
          <a:xfrm>
            <a:off x="4143588" y="0"/>
            <a:ext cx="3169920" cy="480060"/>
          </a:xfrm>
          <a:prstGeom prst="rect">
            <a:avLst/>
          </a:prstGeom>
        </p:spPr>
        <p:txBody>
          <a:bodyPr vert="horz" lIns="96658" tIns="48328" rIns="96658" bIns="48328" rtlCol="0"/>
          <a:lstStyle>
            <a:lvl1pPr algn="r">
              <a:defRPr sz="1300"/>
            </a:lvl1pPr>
          </a:lstStyle>
          <a:p>
            <a:fld id="{C088A6D1-998E-4C55-8542-7AAA0C9A9AB8}" type="datetimeFigureOut">
              <a:rPr lang="en-US" smtClean="0"/>
              <a:pPr/>
              <a:t>1/12/2017</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58" tIns="48328" rIns="96658" bIns="48328"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8" y="9119474"/>
            <a:ext cx="3169920" cy="480060"/>
          </a:xfrm>
          <a:prstGeom prst="rect">
            <a:avLst/>
          </a:prstGeom>
        </p:spPr>
        <p:txBody>
          <a:bodyPr vert="horz" lIns="96658" tIns="48328" rIns="96658" bIns="48328" rtlCol="0" anchor="b"/>
          <a:lstStyle>
            <a:lvl1pPr algn="r">
              <a:defRPr sz="1300"/>
            </a:lvl1pPr>
          </a:lstStyle>
          <a:p>
            <a:fld id="{67AAB6F5-C0E1-4DEF-9E80-8EDB682E808C}" type="slidenum">
              <a:rPr lang="en-US" smtClean="0"/>
              <a:pPr/>
              <a:t>‹#›</a:t>
            </a:fld>
            <a:endParaRPr lang="en-US" dirty="0"/>
          </a:p>
        </p:txBody>
      </p:sp>
    </p:spTree>
    <p:extLst>
      <p:ext uri="{BB962C8B-B14F-4D97-AF65-F5344CB8AC3E}">
        <p14:creationId xmlns:p14="http://schemas.microsoft.com/office/powerpoint/2010/main" val="3931111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8" tIns="48328" rIns="96658" bIns="48328" rtlCol="0"/>
          <a:lstStyle>
            <a:lvl1pPr algn="l">
              <a:defRPr sz="1300"/>
            </a:lvl1pPr>
          </a:lstStyle>
          <a:p>
            <a:endParaRPr lang="en-US" dirty="0"/>
          </a:p>
        </p:txBody>
      </p:sp>
      <p:sp>
        <p:nvSpPr>
          <p:cNvPr id="3" name="Date Placeholder 2"/>
          <p:cNvSpPr>
            <a:spLocks noGrp="1"/>
          </p:cNvSpPr>
          <p:nvPr>
            <p:ph type="dt" idx="1"/>
          </p:nvPr>
        </p:nvSpPr>
        <p:spPr>
          <a:xfrm>
            <a:off x="4143588" y="0"/>
            <a:ext cx="3169920" cy="480060"/>
          </a:xfrm>
          <a:prstGeom prst="rect">
            <a:avLst/>
          </a:prstGeom>
        </p:spPr>
        <p:txBody>
          <a:bodyPr vert="horz" lIns="96658" tIns="48328" rIns="96658" bIns="48328" rtlCol="0"/>
          <a:lstStyle>
            <a:lvl1pPr algn="r">
              <a:defRPr sz="1300"/>
            </a:lvl1pPr>
          </a:lstStyle>
          <a:p>
            <a:fld id="{F81141C1-3C5A-4240-87DB-9D4217E9B3B1}" type="datetimeFigureOut">
              <a:rPr lang="en-US" smtClean="0"/>
              <a:pPr/>
              <a:t>1/12/2017</a:t>
            </a:fld>
            <a:endParaRPr lang="en-US" dirty="0"/>
          </a:p>
        </p:txBody>
      </p:sp>
      <p:sp>
        <p:nvSpPr>
          <p:cNvPr id="4" name="Slide Image Placeholder 3"/>
          <p:cNvSpPr>
            <a:spLocks noGrp="1" noRot="1" noChangeAspect="1"/>
          </p:cNvSpPr>
          <p:nvPr>
            <p:ph type="sldImg" idx="2"/>
          </p:nvPr>
        </p:nvSpPr>
        <p:spPr>
          <a:xfrm>
            <a:off x="804863" y="639763"/>
            <a:ext cx="5705475" cy="3209925"/>
          </a:xfrm>
          <a:prstGeom prst="rect">
            <a:avLst/>
          </a:prstGeom>
          <a:noFill/>
          <a:ln w="12700">
            <a:solidFill>
              <a:prstClr val="black"/>
            </a:solidFill>
          </a:ln>
        </p:spPr>
        <p:txBody>
          <a:bodyPr vert="horz" lIns="96658" tIns="48328" rIns="96658" bIns="48328" rtlCol="0" anchor="ctr"/>
          <a:lstStyle/>
          <a:p>
            <a:endParaRPr lang="en-US" dirty="0"/>
          </a:p>
        </p:txBody>
      </p:sp>
      <p:sp>
        <p:nvSpPr>
          <p:cNvPr id="5" name="Notes Placeholder 4"/>
          <p:cNvSpPr>
            <a:spLocks noGrp="1"/>
          </p:cNvSpPr>
          <p:nvPr>
            <p:ph type="body" sz="quarter" idx="3"/>
          </p:nvPr>
        </p:nvSpPr>
        <p:spPr>
          <a:xfrm>
            <a:off x="594864" y="4000501"/>
            <a:ext cx="6125474" cy="4880610"/>
          </a:xfrm>
          <a:prstGeom prst="rect">
            <a:avLst/>
          </a:prstGeom>
        </p:spPr>
        <p:txBody>
          <a:bodyPr vert="horz" lIns="96658" tIns="48328" rIns="96658" bIns="4832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8" tIns="48328" rIns="96658" bIns="48328"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6658" tIns="48328" rIns="96658" bIns="48328" rtlCol="0" anchor="b"/>
          <a:lstStyle>
            <a:lvl1pPr algn="r">
              <a:defRPr sz="1300"/>
            </a:lvl1pPr>
          </a:lstStyle>
          <a:p>
            <a:fld id="{4BA92C5E-BF34-4775-B657-4ADF2F3104CA}" type="slidenum">
              <a:rPr lang="en-US" smtClean="0"/>
              <a:pPr/>
              <a:t>‹#›</a:t>
            </a:fld>
            <a:endParaRPr lang="en-US" dirty="0"/>
          </a:p>
        </p:txBody>
      </p:sp>
    </p:spTree>
    <p:extLst>
      <p:ext uri="{BB962C8B-B14F-4D97-AF65-F5344CB8AC3E}">
        <p14:creationId xmlns:p14="http://schemas.microsoft.com/office/powerpoint/2010/main" val="3326364232"/>
      </p:ext>
    </p:extLst>
  </p:cSld>
  <p:clrMap bg1="lt1" tx1="dk1" bg2="lt2" tx2="dk2" accent1="accent1" accent2="accent2" accent3="accent3" accent4="accent4" accent5="accent5" accent6="accent6" hlink="hlink" folHlink="folHlink"/>
  <p:notesStyle>
    <a:lvl1pPr marL="0" algn="l" defTabSz="1306220" rtl="0" eaLnBrk="1" latinLnBrk="0" hangingPunct="1">
      <a:defRPr sz="1600" kern="1200">
        <a:solidFill>
          <a:schemeClr val="tx1"/>
        </a:solidFill>
        <a:latin typeface="+mn-lt"/>
        <a:ea typeface="+mn-ea"/>
        <a:cs typeface="+mn-cs"/>
      </a:defRPr>
    </a:lvl1pPr>
    <a:lvl2pPr marL="653110" algn="l" defTabSz="1306220" rtl="0" eaLnBrk="1" latinLnBrk="0" hangingPunct="1">
      <a:defRPr sz="1600" kern="1200">
        <a:solidFill>
          <a:schemeClr val="tx1"/>
        </a:solidFill>
        <a:latin typeface="+mn-lt"/>
        <a:ea typeface="+mn-ea"/>
        <a:cs typeface="+mn-cs"/>
      </a:defRPr>
    </a:lvl2pPr>
    <a:lvl3pPr marL="1306220" algn="l" defTabSz="1306220" rtl="0" eaLnBrk="1" latinLnBrk="0" hangingPunct="1">
      <a:defRPr sz="1600" kern="1200">
        <a:solidFill>
          <a:schemeClr val="tx1"/>
        </a:solidFill>
        <a:latin typeface="+mn-lt"/>
        <a:ea typeface="+mn-ea"/>
        <a:cs typeface="+mn-cs"/>
      </a:defRPr>
    </a:lvl3pPr>
    <a:lvl4pPr marL="1959331" algn="l" defTabSz="1306220" rtl="0" eaLnBrk="1" latinLnBrk="0" hangingPunct="1">
      <a:defRPr sz="1600" kern="1200">
        <a:solidFill>
          <a:schemeClr val="tx1"/>
        </a:solidFill>
        <a:latin typeface="+mn-lt"/>
        <a:ea typeface="+mn-ea"/>
        <a:cs typeface="+mn-cs"/>
      </a:defRPr>
    </a:lvl4pPr>
    <a:lvl5pPr marL="2612441" algn="l" defTabSz="1306220" rtl="0" eaLnBrk="1" latinLnBrk="0" hangingPunct="1">
      <a:defRPr sz="1600" kern="1200">
        <a:solidFill>
          <a:schemeClr val="tx1"/>
        </a:solidFill>
        <a:latin typeface="+mn-lt"/>
        <a:ea typeface="+mn-ea"/>
        <a:cs typeface="+mn-cs"/>
      </a:defRPr>
    </a:lvl5pPr>
    <a:lvl6pPr marL="3265551" algn="l" defTabSz="1306220" rtl="0" eaLnBrk="1" latinLnBrk="0" hangingPunct="1">
      <a:defRPr sz="1700" kern="1200">
        <a:solidFill>
          <a:schemeClr val="tx1"/>
        </a:solidFill>
        <a:latin typeface="+mn-lt"/>
        <a:ea typeface="+mn-ea"/>
        <a:cs typeface="+mn-cs"/>
      </a:defRPr>
    </a:lvl6pPr>
    <a:lvl7pPr marL="3918661" algn="l" defTabSz="1306220" rtl="0" eaLnBrk="1" latinLnBrk="0" hangingPunct="1">
      <a:defRPr sz="1700" kern="1200">
        <a:solidFill>
          <a:schemeClr val="tx1"/>
        </a:solidFill>
        <a:latin typeface="+mn-lt"/>
        <a:ea typeface="+mn-ea"/>
        <a:cs typeface="+mn-cs"/>
      </a:defRPr>
    </a:lvl7pPr>
    <a:lvl8pPr marL="4571771" algn="l" defTabSz="1306220" rtl="0" eaLnBrk="1" latinLnBrk="0" hangingPunct="1">
      <a:defRPr sz="1700" kern="1200">
        <a:solidFill>
          <a:schemeClr val="tx1"/>
        </a:solidFill>
        <a:latin typeface="+mn-lt"/>
        <a:ea typeface="+mn-ea"/>
        <a:cs typeface="+mn-cs"/>
      </a:defRPr>
    </a:lvl8pPr>
    <a:lvl9pPr marL="5224882" algn="l" defTabSz="130622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4863" y="639763"/>
            <a:ext cx="5705475" cy="32099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8F9EB0-27AD-4D72-B1BB-CF023681D7F7}" type="slidenum">
              <a:rPr lang="en-US" smtClean="0"/>
              <a:pPr/>
              <a:t>1</a:t>
            </a:fld>
            <a:endParaRPr lang="en-US" dirty="0"/>
          </a:p>
        </p:txBody>
      </p:sp>
    </p:spTree>
    <p:extLst>
      <p:ext uri="{BB962C8B-B14F-4D97-AF65-F5344CB8AC3E}">
        <p14:creationId xmlns:p14="http://schemas.microsoft.com/office/powerpoint/2010/main" val="1442502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10</a:t>
            </a:fld>
            <a:endParaRPr lang="en-US" dirty="0"/>
          </a:p>
        </p:txBody>
      </p:sp>
    </p:spTree>
    <p:extLst>
      <p:ext uri="{BB962C8B-B14F-4D97-AF65-F5344CB8AC3E}">
        <p14:creationId xmlns:p14="http://schemas.microsoft.com/office/powerpoint/2010/main" val="1054794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solidFill>
                  <a:schemeClr val="tx2"/>
                </a:solidFill>
              </a:rPr>
              <a:t>It is worth noting, we have been very focused on the user experience across all elements of the portfolio and Project Eclipse is no different. Avaya is embracing Web RTC standards across all solution elements. This allows for ‘no software’ or perhaps better termed ‘no plugin’ solutions. Installing plugins or helper applications, has to be the biggest pain point from an end user point of view. By embracing Web RTC we are able to provide highly compelling user experiences by taking advantage of the media capabilities emerging in Browsers. In this screen shot you see an updated and very inviting landing page, and on the screen on the lower right you can see it is possible to have very rich user experiences when connected over Web RTC. </a:t>
            </a:r>
          </a:p>
        </p:txBody>
      </p:sp>
      <p:sp>
        <p:nvSpPr>
          <p:cNvPr id="4" name="Slide Number Placeholder 3"/>
          <p:cNvSpPr>
            <a:spLocks noGrp="1"/>
          </p:cNvSpPr>
          <p:nvPr>
            <p:ph type="sldNum" sz="quarter" idx="10"/>
          </p:nvPr>
        </p:nvSpPr>
        <p:spPr/>
        <p:txBody>
          <a:bodyPr/>
          <a:lstStyle/>
          <a:p>
            <a:fld id="{4BA92C5E-BF34-4775-B657-4ADF2F3104CA}" type="slidenum">
              <a:rPr lang="en-US" smtClean="0"/>
              <a:pPr/>
              <a:t>12</a:t>
            </a:fld>
            <a:endParaRPr lang="en-US" dirty="0"/>
          </a:p>
        </p:txBody>
      </p:sp>
    </p:spTree>
    <p:extLst>
      <p:ext uri="{BB962C8B-B14F-4D97-AF65-F5344CB8AC3E}">
        <p14:creationId xmlns:p14="http://schemas.microsoft.com/office/powerpoint/2010/main" val="3974091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625475"/>
            <a:ext cx="5578475" cy="31384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8F9EB0-27AD-4D72-B1BB-CF023681D7F7}" type="slidenum">
              <a:rPr lang="en-US" smtClean="0"/>
              <a:pPr/>
              <a:t>13</a:t>
            </a:fld>
            <a:endParaRPr lang="en-US"/>
          </a:p>
        </p:txBody>
      </p:sp>
    </p:spTree>
    <p:extLst>
      <p:ext uri="{BB962C8B-B14F-4D97-AF65-F5344CB8AC3E}">
        <p14:creationId xmlns:p14="http://schemas.microsoft.com/office/powerpoint/2010/main" val="3123720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4538" y="619125"/>
            <a:ext cx="5521325" cy="3106738"/>
          </a:xfrm>
        </p:spPr>
      </p:sp>
      <p:sp>
        <p:nvSpPr>
          <p:cNvPr id="3" name="Notes Placeholder 2"/>
          <p:cNvSpPr>
            <a:spLocks noGrp="1"/>
          </p:cNvSpPr>
          <p:nvPr>
            <p:ph type="body" idx="1"/>
          </p:nvPr>
        </p:nvSpPr>
        <p:spPr/>
        <p:txBody>
          <a:bodyPr>
            <a:noAutofit/>
          </a:bodyPr>
          <a:lstStyle/>
          <a:p>
            <a:pPr marL="0" marR="0" indent="0" algn="l" defTabSz="1306220" rtl="0" eaLnBrk="1" fontAlgn="auto" latinLnBrk="0" hangingPunct="1">
              <a:lnSpc>
                <a:spcPct val="100000"/>
              </a:lnSpc>
              <a:spcBef>
                <a:spcPts val="0"/>
              </a:spcBef>
              <a:spcAft>
                <a:spcPts val="0"/>
              </a:spcAft>
              <a:buClrTx/>
              <a:buSzTx/>
              <a:buFontTx/>
              <a:buNone/>
              <a:tabLst/>
              <a:defRPr/>
            </a:pPr>
            <a:r>
              <a:rPr lang="en-US" sz="1200" b="1" dirty="0"/>
              <a:t>And on to our 4</a:t>
            </a:r>
            <a:r>
              <a:rPr lang="en-US" sz="1200" b="1" baseline="30000" dirty="0"/>
              <a:t>th</a:t>
            </a:r>
            <a:r>
              <a:rPr lang="en-US" sz="1200" b="1" dirty="0"/>
              <a:t> Advantage</a:t>
            </a:r>
            <a:r>
              <a:rPr lang="en-US" sz="1200" b="1" baseline="0" dirty="0"/>
              <a:t> – “The Smart Digital Solution Accelerator Advantage”</a:t>
            </a:r>
            <a:endParaRPr lang="en-US" sz="1200" b="1" dirty="0"/>
          </a:p>
          <a:p>
            <a:pPr marL="0" marR="0" indent="0" algn="l" defTabSz="1306220" rtl="0" eaLnBrk="1" fontAlgn="auto" latinLnBrk="0" hangingPunct="1">
              <a:lnSpc>
                <a:spcPct val="100000"/>
              </a:lnSpc>
              <a:spcBef>
                <a:spcPts val="0"/>
              </a:spcBef>
              <a:spcAft>
                <a:spcPts val="0"/>
              </a:spcAft>
              <a:buClrTx/>
              <a:buSzTx/>
              <a:buFontTx/>
              <a:buNone/>
              <a:tabLst/>
              <a:defRPr/>
            </a:pPr>
            <a:endParaRPr lang="en-US" sz="1200" dirty="0"/>
          </a:p>
          <a:p>
            <a:pPr>
              <a:lnSpc>
                <a:spcPct val="110000"/>
              </a:lnSpc>
              <a:buClr>
                <a:srgbClr val="CC0000"/>
              </a:buClr>
              <a:buFont typeface="Wingdings" panose="05000000000000000000" pitchFamily="2" charset="2"/>
              <a:buNone/>
            </a:pPr>
            <a:r>
              <a:rPr lang="en-US" sz="1200" baseline="0" dirty="0"/>
              <a:t>With the Avaya Breeze Client SDK, it’s now much easier to create and customize the experience and embed communications into applications. The application possibilities for the SDK are almost unlimited. Avaya Professional Services, DevConnect Partners and even customers can leverage the SDK to create unique vertical applications, embed functions into existing applications and web services interfaces. Users can collaborate within the context of the business processes they deal with every day.</a:t>
            </a:r>
          </a:p>
          <a:p>
            <a:endParaRPr lang="en-US" sz="1200" baseline="0" dirty="0"/>
          </a:p>
          <a:p>
            <a:r>
              <a:rPr lang="en-US" sz="1200" baseline="0" dirty="0"/>
              <a:t>And its more than an SDK, customers can leverage the Avaya Breeze Snapp Store and save time with workflow automation and other pre-built code modules from the eco-system to extend and integrate their solutions.</a:t>
            </a:r>
            <a:endParaRPr lang="en-US" sz="1600" b="0" i="0" u="none" strike="noStrike" kern="1200" baseline="0" dirty="0">
              <a:solidFill>
                <a:schemeClr val="tx1"/>
              </a:solidFill>
              <a:latin typeface="+mn-lt"/>
              <a:ea typeface="+mn-ea"/>
              <a:cs typeface="+mn-cs"/>
            </a:endParaRPr>
          </a:p>
          <a:p>
            <a:pPr marL="0" marR="0" indent="0" algn="l" defTabSz="1306220" rtl="0" eaLnBrk="1" fontAlgn="auto"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p>
            <a:pPr marL="0" marR="0" indent="0" algn="l" defTabSz="1306220" rtl="0" eaLnBrk="1" fontAlgn="auto" latinLnBrk="0" hangingPunct="1">
              <a:lnSpc>
                <a:spcPct val="100000"/>
              </a:lnSpc>
              <a:spcBef>
                <a:spcPts val="0"/>
              </a:spcBef>
              <a:spcAft>
                <a:spcPts val="0"/>
              </a:spcAft>
              <a:buClrTx/>
              <a:buSzTx/>
              <a:buFontTx/>
              <a:buNone/>
              <a:tabLst/>
              <a:defRPr/>
            </a:pPr>
            <a:r>
              <a:rPr lang="en-US" sz="1200" dirty="0"/>
              <a:t>One last</a:t>
            </a:r>
            <a:r>
              <a:rPr lang="en-US" sz="1200" baseline="0" dirty="0"/>
              <a:t> thing – we use it ourselves to create our own clients – like Equinox that we’ve been covering today, and Oceana Workspaces.</a:t>
            </a:r>
            <a:endParaRPr lang="en-US" sz="1200" dirty="0"/>
          </a:p>
        </p:txBody>
      </p:sp>
      <p:sp>
        <p:nvSpPr>
          <p:cNvPr id="4" name="Slide Number Placeholder 3"/>
          <p:cNvSpPr>
            <a:spLocks noGrp="1"/>
          </p:cNvSpPr>
          <p:nvPr>
            <p:ph type="sldNum" sz="quarter" idx="10"/>
          </p:nvPr>
        </p:nvSpPr>
        <p:spPr/>
        <p:txBody>
          <a:bodyPr/>
          <a:lstStyle/>
          <a:p>
            <a:fld id="{2A8F9EB0-27AD-4D72-B1BB-CF023681D7F7}" type="slidenum">
              <a:rPr lang="en-US" smtClean="0">
                <a:solidFill>
                  <a:prstClr val="black"/>
                </a:solidFill>
                <a:latin typeface="Calibri"/>
              </a:rPr>
              <a:pPr/>
              <a:t>15</a:t>
            </a:fld>
            <a:endParaRPr lang="en-US" dirty="0">
              <a:solidFill>
                <a:prstClr val="black"/>
              </a:solidFill>
              <a:latin typeface="Calibri"/>
            </a:endParaRPr>
          </a:p>
        </p:txBody>
      </p:sp>
    </p:spTree>
    <p:extLst>
      <p:ext uri="{BB962C8B-B14F-4D97-AF65-F5344CB8AC3E}">
        <p14:creationId xmlns:p14="http://schemas.microsoft.com/office/powerpoint/2010/main" val="3420816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17</a:t>
            </a:fld>
            <a:endParaRPr lang="en-US" dirty="0"/>
          </a:p>
        </p:txBody>
      </p:sp>
    </p:spTree>
    <p:extLst>
      <p:ext uri="{BB962C8B-B14F-4D97-AF65-F5344CB8AC3E}">
        <p14:creationId xmlns:p14="http://schemas.microsoft.com/office/powerpoint/2010/main" val="3435658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4538" y="619125"/>
            <a:ext cx="5521325" cy="3106738"/>
          </a:xfrm>
        </p:spPr>
      </p:sp>
      <p:sp>
        <p:nvSpPr>
          <p:cNvPr id="3" name="Notes Placeholder 2"/>
          <p:cNvSpPr>
            <a:spLocks noGrp="1"/>
          </p:cNvSpPr>
          <p:nvPr>
            <p:ph type="body" idx="1"/>
          </p:nvPr>
        </p:nvSpPr>
        <p:spPr/>
        <p:txBody>
          <a:bodyPr>
            <a:noAutofit/>
          </a:bodyPr>
          <a:lstStyle/>
          <a:p>
            <a:pPr marL="0" marR="0" indent="0" algn="l" defTabSz="130622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rPr>
              <a:t>That brings us to Avaya Vantage.</a:t>
            </a:r>
            <a:r>
              <a:rPr lang="en-US" sz="1600" b="0" i="0" kern="1200" baseline="0" dirty="0">
                <a:solidFill>
                  <a:schemeClr val="tx1"/>
                </a:solidFill>
                <a:effectLst/>
                <a:latin typeface="+mn-lt"/>
                <a:ea typeface="+mn-ea"/>
                <a:cs typeface="+mn-cs"/>
              </a:rPr>
              <a:t> Vantage is always-on, always ready and always available. It’s a unique fusion of mobile application simplicity in a contemporary dedicated device. Now as a deskphone, it’s gotta be the coolest phone on the planet with a 7 inch glass display and no visible physical keypad or buttons. And it comes with all the superior telephony capabilities customers expect from Avaya – its secure, you can administer it and it has excellent acoustics, along with the Equinox mobile first experience out of the box. But we’re not marketing this as a pretty phone. Vantage is an application platform supporting our Breeze Client SDK.</a:t>
            </a:r>
          </a:p>
          <a:p>
            <a:pPr marL="0" marR="0" indent="0" algn="l" defTabSz="1306220" rtl="0" eaLnBrk="1" fontAlgn="auto" latinLnBrk="0" hangingPunct="1">
              <a:lnSpc>
                <a:spcPct val="100000"/>
              </a:lnSpc>
              <a:spcBef>
                <a:spcPts val="0"/>
              </a:spcBef>
              <a:spcAft>
                <a:spcPts val="0"/>
              </a:spcAft>
              <a:buClrTx/>
              <a:buSzTx/>
              <a:buFontTx/>
              <a:buNone/>
              <a:tabLst/>
              <a:defRPr/>
            </a:pPr>
            <a:endParaRPr lang="en-US" sz="1600" b="0" i="0" kern="1200" baseline="0" dirty="0">
              <a:solidFill>
                <a:schemeClr val="tx1"/>
              </a:solidFill>
              <a:effectLst/>
              <a:latin typeface="+mn-lt"/>
              <a:ea typeface="+mn-ea"/>
              <a:cs typeface="+mn-cs"/>
            </a:endParaRPr>
          </a:p>
          <a:p>
            <a:pPr marL="0" marR="0" lvl="0" indent="0" algn="l" defTabSz="1306220" rtl="0" eaLnBrk="1" fontAlgn="auto" latinLnBrk="0" hangingPunct="1">
              <a:lnSpc>
                <a:spcPct val="100000"/>
              </a:lnSpc>
              <a:spcBef>
                <a:spcPts val="0"/>
              </a:spcBef>
              <a:spcAft>
                <a:spcPts val="0"/>
              </a:spcAft>
              <a:buClrTx/>
              <a:buSzTx/>
              <a:buFontTx/>
              <a:buNone/>
              <a:tabLst/>
              <a:defRPr/>
            </a:pPr>
            <a:r>
              <a:rPr lang="en-US" sz="1600" dirty="0"/>
              <a:t>You can start with an </a:t>
            </a:r>
            <a:r>
              <a:rPr lang="en-US" sz="1600" kern="0" dirty="0">
                <a:ea typeface="Arial"/>
                <a:cs typeface="Arial"/>
                <a:sym typeface="Arial"/>
              </a:rPr>
              <a:t>out-of-the-box Equinox </a:t>
            </a:r>
            <a:r>
              <a:rPr lang="en-US" sz="1600" dirty="0"/>
              <a:t>experience</a:t>
            </a:r>
            <a:r>
              <a:rPr lang="en-US" sz="1600" baseline="0" dirty="0"/>
              <a:t> and then</a:t>
            </a:r>
            <a:r>
              <a:rPr lang="en-US" sz="1600" dirty="0"/>
              <a:t> customize it for your vertical application, or wipe the slate clean and easily create</a:t>
            </a:r>
            <a:r>
              <a:rPr lang="en-US" sz="1600" baseline="0" dirty="0"/>
              <a:t> unique business application integration from the ground up with the Breeze Client SDK. </a:t>
            </a:r>
            <a:r>
              <a:rPr lang="en-US" sz="1600" b="0" i="0" kern="1200" baseline="0" dirty="0">
                <a:solidFill>
                  <a:schemeClr val="tx1"/>
                </a:solidFill>
                <a:effectLst/>
                <a:latin typeface="+mn-lt"/>
                <a:ea typeface="+mn-ea"/>
                <a:cs typeface="+mn-cs"/>
              </a:rPr>
              <a:t>Vantage is ideal for verticals like </a:t>
            </a:r>
            <a:r>
              <a:rPr lang="en-US" sz="1600" b="0" i="0" kern="1200" dirty="0">
                <a:solidFill>
                  <a:schemeClr val="tx1"/>
                </a:solidFill>
                <a:effectLst/>
                <a:latin typeface="+mn-lt"/>
                <a:ea typeface="+mn-ea"/>
                <a:cs typeface="+mn-cs"/>
              </a:rPr>
              <a:t>hospitality, healthcare, retail, </a:t>
            </a:r>
            <a:r>
              <a:rPr lang="en-US" sz="1600" b="0" i="0" kern="1200" baseline="0" dirty="0">
                <a:solidFill>
                  <a:schemeClr val="tx1"/>
                </a:solidFill>
                <a:effectLst/>
                <a:latin typeface="+mn-lt"/>
                <a:ea typeface="+mn-ea"/>
                <a:cs typeface="+mn-cs"/>
              </a:rPr>
              <a:t>or entertainment where a customized solution can provide value far beyond an IP desk phone with a tightly controlled user interface and feature set.</a:t>
            </a:r>
            <a:endParaRPr lang="en-US" sz="105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A8F9EB0-27AD-4D72-B1BB-CF023681D7F7}" type="slidenum">
              <a:rPr lang="en-US" smtClean="0">
                <a:solidFill>
                  <a:prstClr val="black"/>
                </a:solidFill>
                <a:latin typeface="Calibri"/>
              </a:rPr>
              <a:pPr/>
              <a:t>18</a:t>
            </a:fld>
            <a:endParaRPr lang="en-US" dirty="0">
              <a:solidFill>
                <a:prstClr val="black"/>
              </a:solidFill>
              <a:latin typeface="Calibri"/>
            </a:endParaRPr>
          </a:p>
        </p:txBody>
      </p:sp>
    </p:spTree>
    <p:extLst>
      <p:ext uri="{BB962C8B-B14F-4D97-AF65-F5344CB8AC3E}">
        <p14:creationId xmlns:p14="http://schemas.microsoft.com/office/powerpoint/2010/main" val="3082926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4BA92C5E-BF34-4775-B657-4ADF2F3104CA}" type="slidenum">
              <a:rPr lang="en-US" smtClean="0"/>
              <a:pPr/>
              <a:t>19</a:t>
            </a:fld>
            <a:endParaRPr lang="en-US"/>
          </a:p>
        </p:txBody>
      </p:sp>
    </p:spTree>
    <p:extLst>
      <p:ext uri="{BB962C8B-B14F-4D97-AF65-F5344CB8AC3E}">
        <p14:creationId xmlns:p14="http://schemas.microsoft.com/office/powerpoint/2010/main" val="736088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4538" y="619125"/>
            <a:ext cx="5521325" cy="3106738"/>
          </a:xfrm>
        </p:spPr>
      </p:sp>
      <p:sp>
        <p:nvSpPr>
          <p:cNvPr id="3" name="Notes Placeholder 2"/>
          <p:cNvSpPr>
            <a:spLocks noGrp="1"/>
          </p:cNvSpPr>
          <p:nvPr>
            <p:ph type="body" idx="1"/>
          </p:nvPr>
        </p:nvSpPr>
        <p:spPr/>
        <p:txBody>
          <a:bodyPr>
            <a:noAutofit/>
          </a:bodyPr>
          <a:lstStyle/>
          <a:p>
            <a:pPr marL="0" indent="0">
              <a:buFont typeface="Arial" charset="0"/>
              <a:buNone/>
            </a:pPr>
            <a:endParaRPr lang="en-US" sz="1300" dirty="0"/>
          </a:p>
          <a:p>
            <a:pPr defTabSz="1330965">
              <a:defRPr/>
            </a:pPr>
            <a:endParaRPr lang="en-US" sz="1200" dirty="0"/>
          </a:p>
          <a:p>
            <a:pPr defTabSz="1330965">
              <a:defRPr/>
            </a:pPr>
            <a:endParaRPr lang="en-US" sz="1200" dirty="0"/>
          </a:p>
          <a:p>
            <a:endParaRPr lang="en-US" sz="1200" dirty="0"/>
          </a:p>
        </p:txBody>
      </p:sp>
      <p:sp>
        <p:nvSpPr>
          <p:cNvPr id="4" name="Slide Number Placeholder 3"/>
          <p:cNvSpPr>
            <a:spLocks noGrp="1"/>
          </p:cNvSpPr>
          <p:nvPr>
            <p:ph type="sldNum" sz="quarter" idx="10"/>
          </p:nvPr>
        </p:nvSpPr>
        <p:spPr/>
        <p:txBody>
          <a:bodyPr/>
          <a:lstStyle/>
          <a:p>
            <a:fld id="{2A8F9EB0-27AD-4D72-B1BB-CF023681D7F7}" type="slidenum">
              <a:rPr lang="en-US" smtClean="0">
                <a:solidFill>
                  <a:prstClr val="black"/>
                </a:solidFill>
                <a:latin typeface="Calibri"/>
              </a:rPr>
              <a:pPr/>
              <a:t>20</a:t>
            </a:fld>
            <a:endParaRPr lang="en-US" dirty="0">
              <a:solidFill>
                <a:prstClr val="black"/>
              </a:solidFill>
              <a:latin typeface="Calibri"/>
            </a:endParaRPr>
          </a:p>
        </p:txBody>
      </p:sp>
    </p:spTree>
    <p:extLst>
      <p:ext uri="{BB962C8B-B14F-4D97-AF65-F5344CB8AC3E}">
        <p14:creationId xmlns:p14="http://schemas.microsoft.com/office/powerpoint/2010/main" val="1869264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buFont typeface="Wingdings" panose="05000000000000000000" pitchFamily="2" charset="2"/>
              <a:buNone/>
            </a:pPr>
            <a:r>
              <a:rPr lang="en-US" sz="1800" b="1" dirty="0"/>
              <a:t>SMART Healthcare</a:t>
            </a:r>
          </a:p>
          <a:p>
            <a:pPr>
              <a:buFont typeface="Wingdings" panose="05000000000000000000" pitchFamily="2" charset="2"/>
              <a:buNone/>
            </a:pPr>
            <a:r>
              <a:rPr lang="en-US" sz="1600" dirty="0"/>
              <a:t>Humber River Hospital – A true smart hospital with 36,000++ connected devices for 656 beds, all integrated. </a:t>
            </a:r>
          </a:p>
          <a:p>
            <a:pPr>
              <a:buFont typeface="Wingdings" panose="05000000000000000000" pitchFamily="2" charset="2"/>
              <a:buNone/>
            </a:pPr>
            <a:r>
              <a:rPr lang="en-US" sz="1600" dirty="0"/>
              <a:t>Avaya Equinox trial customer with full mobile deployment planned including secure messaging and upgrade of </a:t>
            </a:r>
            <a:r>
              <a:rPr lang="en-US" sz="1600" dirty="0" err="1"/>
              <a:t>Scopia</a:t>
            </a:r>
            <a:r>
              <a:rPr lang="en-US" sz="1600" dirty="0"/>
              <a:t> to Equinox solution.</a:t>
            </a:r>
          </a:p>
          <a:p>
            <a:pPr>
              <a:buFont typeface="Wingdings" panose="05000000000000000000" pitchFamily="2" charset="2"/>
              <a:buNone/>
            </a:pPr>
            <a:r>
              <a:rPr lang="en-US" sz="1600" dirty="0"/>
              <a:t>Avaya Breeze application to enable value-added ‘nurse call’ application on bed-side infotainment device. </a:t>
            </a:r>
          </a:p>
          <a:p>
            <a:pPr>
              <a:buFont typeface="Wingdings" panose="05000000000000000000" pitchFamily="2" charset="2"/>
              <a:buNone/>
            </a:pPr>
            <a:endParaRPr lang="en-US" sz="1600" dirty="0"/>
          </a:p>
          <a:p>
            <a:pPr>
              <a:buFont typeface="Wingdings" panose="05000000000000000000" pitchFamily="2" charset="2"/>
              <a:buNone/>
            </a:pPr>
            <a:r>
              <a:rPr lang="en-US" sz="2400" b="1" dirty="0"/>
              <a:t>SMART Hospitality</a:t>
            </a:r>
          </a:p>
          <a:p>
            <a:pPr>
              <a:buFont typeface="Wingdings" panose="05000000000000000000" pitchFamily="2" charset="2"/>
              <a:buNone/>
            </a:pPr>
            <a:r>
              <a:rPr lang="en-US" sz="1600" dirty="0" err="1"/>
              <a:t>Digivalet</a:t>
            </a:r>
            <a:r>
              <a:rPr lang="en-US" sz="1600" dirty="0"/>
              <a:t> and </a:t>
            </a:r>
            <a:r>
              <a:rPr lang="en-US" sz="1600" dirty="0" err="1"/>
              <a:t>iRiS</a:t>
            </a:r>
            <a:r>
              <a:rPr lang="en-US" sz="1600" dirty="0"/>
              <a:t> – market leading software vendors that deliver transformative guest experiences for hotel properties</a:t>
            </a:r>
          </a:p>
          <a:p>
            <a:pPr>
              <a:buFont typeface="Wingdings" panose="05000000000000000000" pitchFamily="2" charset="2"/>
              <a:buNone/>
            </a:pPr>
            <a:r>
              <a:rPr lang="en-US" sz="1600" dirty="0"/>
              <a:t>Both are Client SDK early adopters building integrated guest communication capabilities within their portfolio offerings. </a:t>
            </a:r>
          </a:p>
          <a:p>
            <a:pPr>
              <a:buFont typeface="Wingdings" panose="05000000000000000000" pitchFamily="2" charset="2"/>
              <a:buNone/>
            </a:pPr>
            <a:endParaRPr lang="en-US" sz="1800" dirty="0"/>
          </a:p>
          <a:p>
            <a:pPr>
              <a:buFont typeface="Wingdings" panose="05000000000000000000" pitchFamily="2" charset="2"/>
              <a:buNone/>
            </a:pPr>
            <a:r>
              <a:rPr lang="en-US" sz="1800" b="1" dirty="0"/>
              <a:t>Internet of Things</a:t>
            </a:r>
          </a:p>
          <a:p>
            <a:pPr>
              <a:buFont typeface="Wingdings" panose="05000000000000000000" pitchFamily="2" charset="2"/>
              <a:buNone/>
            </a:pPr>
            <a:r>
              <a:rPr lang="en-US" sz="1600" dirty="0"/>
              <a:t>Arrow Electronics – In addition to being a Platinum Avaya partner, Arrow SI’s parent company is a leading player in the electronics space -- with a keen eye on </a:t>
            </a:r>
            <a:r>
              <a:rPr lang="en-US" sz="1600" dirty="0" err="1"/>
              <a:t>IoT</a:t>
            </a:r>
            <a:r>
              <a:rPr lang="en-US" sz="1600" dirty="0"/>
              <a:t>. Avaya Breeze integration into Arrow’s </a:t>
            </a:r>
            <a:r>
              <a:rPr lang="en-US" sz="1600" dirty="0" err="1"/>
              <a:t>IoT</a:t>
            </a:r>
            <a:r>
              <a:rPr lang="en-US" sz="1600" dirty="0"/>
              <a:t> platform facilitates solution enablement across a wide range of important verticals, including Life Sciences &amp; Healthcare, Retail, SMART cities and Manufacturing.</a:t>
            </a:r>
          </a:p>
          <a:p>
            <a:endParaRPr lang="en-US" dirty="0"/>
          </a:p>
          <a:p>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21</a:t>
            </a:fld>
            <a:endParaRPr lang="en-US" dirty="0"/>
          </a:p>
        </p:txBody>
      </p:sp>
    </p:spTree>
    <p:extLst>
      <p:ext uri="{BB962C8B-B14F-4D97-AF65-F5344CB8AC3E}">
        <p14:creationId xmlns:p14="http://schemas.microsoft.com/office/powerpoint/2010/main" val="29335195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4864" y="4000499"/>
            <a:ext cx="6125474" cy="5467576"/>
          </a:xfrm>
        </p:spPr>
        <p:txBody>
          <a:bodyPr>
            <a:noAutofit/>
          </a:bodyPr>
          <a:lstStyle/>
          <a:p>
            <a:pPr defTabSz="1380764">
              <a:defRPr/>
            </a:pPr>
            <a:r>
              <a:rPr lang="en-US" sz="900" dirty="0"/>
              <a:t>Now lets change it up and talk about Equinox in terms of it advantages.  </a:t>
            </a:r>
          </a:p>
          <a:p>
            <a:pPr defTabSz="1380764">
              <a:defRPr/>
            </a:pPr>
            <a:endParaRPr lang="en-US" sz="900" dirty="0"/>
          </a:p>
          <a:p>
            <a:pPr defTabSz="1380764">
              <a:defRPr/>
            </a:pPr>
            <a:r>
              <a:rPr lang="en-US" sz="900" b="1" dirty="0"/>
              <a:t>First up is “The Mobile First – Enterprise Class Advantage”</a:t>
            </a:r>
            <a:endParaRPr lang="en-US" sz="900" dirty="0"/>
          </a:p>
          <a:p>
            <a:pPr defTabSz="1380764">
              <a:defRPr/>
            </a:pPr>
            <a:r>
              <a:rPr lang="en-US" sz="900" dirty="0"/>
              <a:t>We spent a lot of time on the UI, which is where the mobile first design paradigm comes from.  We threw everything up in the air and said how do we make people super productive on a mobile device with a restrictive form factor.  We started with mobile making it highly intuitive and then we expanded that out to a tablet, then to the desktop, then to a browser and that’s how the design came about.  When you have more real estate, when you have different environments, or additional platform capabilities like multiple monitors, then we take advantage of that, while maintaining mobile simplicity.  We looked at making the installation process as easy as possible through auto discovery – pretty much what users expect when installing an app.</a:t>
            </a:r>
          </a:p>
          <a:p>
            <a:pPr defTabSz="1380764">
              <a:defRPr/>
            </a:pPr>
            <a:endParaRPr lang="en-US" sz="900" b="1" dirty="0"/>
          </a:p>
          <a:p>
            <a:pPr defTabSz="1380764">
              <a:defRPr/>
            </a:pPr>
            <a:r>
              <a:rPr lang="en-US" sz="900" dirty="0"/>
              <a:t>For the 2016 Unified Communications Magic Quadrant, Gartner placed additional emphasis on the importance of telephony within UC because of increased expectations in the enterprise.  We’ve been strong in this area since day one. Equinox delivers enterprise class, reliable, high quality voice and video with all the security and telephony features you expect – even in a mobile environment.  With Multiple Device Access (MDA), users can leverage their contacts, logs and messaging transparently across devices and they have easy capabilities to record content. And perhaps one of the best features for mobile users is that VPN isn’t required for remote access. </a:t>
            </a:r>
          </a:p>
          <a:p>
            <a:pPr defTabSz="1380764">
              <a:defRPr/>
            </a:pPr>
            <a:endParaRPr lang="en-US" sz="900" dirty="0"/>
          </a:p>
          <a:p>
            <a:r>
              <a:rPr lang="en-US" sz="900" b="1" dirty="0"/>
              <a:t>Next, we’ve got – “The Best In-App Experience Advantage”</a:t>
            </a:r>
            <a:endParaRPr lang="en-US" sz="900" dirty="0"/>
          </a:p>
          <a:p>
            <a:pPr defTabSz="1380764">
              <a:defRPr/>
            </a:pPr>
            <a:r>
              <a:rPr lang="en-US" sz="900" dirty="0"/>
              <a:t>We all know that end users within business units are accessing their business applications in a browser.  With the work done by Google with Google Apps and the increase in focus by Microsoft Office on browser-based access to productivity tools, users are now able to work completely in the browser from anywhere with this cloud application delivery model.  Many of our customers have started their journey towards this approach, and with Equinox we can embed communications within the application that is being used.  UC is no longer another app that sits on the desktop, the communications functions are brought forward and made available to the user in context, when they need them and how they need them, without switching applications.  </a:t>
            </a:r>
          </a:p>
          <a:p>
            <a:endParaRPr lang="en-US" sz="900" dirty="0"/>
          </a:p>
          <a:p>
            <a:pPr defTabSz="1380764">
              <a:defRPr/>
            </a:pPr>
            <a:r>
              <a:rPr lang="en-US" sz="900" b="1" dirty="0"/>
              <a:t>And on to our 3</a:t>
            </a:r>
            <a:r>
              <a:rPr lang="en-US" sz="900" b="1" baseline="30000" dirty="0"/>
              <a:t>rd </a:t>
            </a:r>
            <a:r>
              <a:rPr lang="en-US" sz="900" b="1" dirty="0"/>
              <a:t>Advantage – “The Smart Digital Solution Accelerator Advantage”</a:t>
            </a:r>
            <a:endParaRPr lang="en-US" sz="900" dirty="0"/>
          </a:p>
          <a:p>
            <a:pPr>
              <a:lnSpc>
                <a:spcPct val="110000"/>
              </a:lnSpc>
              <a:buClr>
                <a:srgbClr val="CC0000"/>
              </a:buClr>
              <a:buFont typeface="Wingdings" panose="05000000000000000000" pitchFamily="2" charset="2"/>
              <a:buNone/>
            </a:pPr>
            <a:r>
              <a:rPr lang="en-US" sz="900" dirty="0"/>
              <a:t>With the Avaya Breeze Client SDK, it’s now much easier to create and customize the experience and embed communications into existing applications and web services interfaces. The application possibilities for the SDK are almost unlimited.  Users can collaborate within the context of the business processes they deal with every day.  And its more than an SDK, customers can leverage the Avaya Breeze </a:t>
            </a:r>
            <a:r>
              <a:rPr lang="en-US" sz="900" dirty="0" err="1"/>
              <a:t>Snapp</a:t>
            </a:r>
            <a:r>
              <a:rPr lang="en-US" sz="900" dirty="0"/>
              <a:t> Store and save time with workflow automation and other pre-built code modules from the eco-system to extend and integrate their solutions.  One last thing on the SDK, we use it ourselves to create our own clients – like Equinox that we’ve been covering today, and Oceana Workspaces.</a:t>
            </a:r>
          </a:p>
          <a:p>
            <a:pPr defTabSz="1380764">
              <a:defRPr/>
            </a:pPr>
            <a:endParaRPr lang="en-US" sz="900" dirty="0"/>
          </a:p>
          <a:p>
            <a:pPr defTabSz="1380764">
              <a:defRPr/>
            </a:pPr>
            <a:r>
              <a:rPr lang="en-US" sz="900" b="1" dirty="0"/>
              <a:t>Now our 4th advantage – Powerful Collaboration for all</a:t>
            </a:r>
            <a:r>
              <a:rPr lang="en-US" sz="900" dirty="0"/>
              <a:t> – this is about the conferencing and collaboration capabilities that we're going to talk about in the rest of this presentation.   </a:t>
            </a:r>
          </a:p>
          <a:p>
            <a:pPr defTabSz="1380764">
              <a:defRPr/>
            </a:pPr>
            <a:endParaRPr lang="en-US" sz="400" dirty="0"/>
          </a:p>
          <a:p>
            <a:pPr defTabSz="1380764">
              <a:defRPr/>
            </a:pPr>
            <a:endParaRPr lang="en-US" sz="500" dirty="0"/>
          </a:p>
        </p:txBody>
      </p:sp>
      <p:sp>
        <p:nvSpPr>
          <p:cNvPr id="4" name="Slide Number Placeholder 3"/>
          <p:cNvSpPr>
            <a:spLocks noGrp="1"/>
          </p:cNvSpPr>
          <p:nvPr>
            <p:ph type="sldNum" sz="quarter" idx="10"/>
          </p:nvPr>
        </p:nvSpPr>
        <p:spPr/>
        <p:txBody>
          <a:bodyPr/>
          <a:lstStyle/>
          <a:p>
            <a:fld id="{4BA92C5E-BF34-4775-B657-4ADF2F3104CA}" type="slidenum">
              <a:rPr lang="en-US" smtClean="0">
                <a:solidFill>
                  <a:prstClr val="black"/>
                </a:solidFill>
                <a:latin typeface="Calibri"/>
              </a:rPr>
              <a:pPr/>
              <a:t>23</a:t>
            </a:fld>
            <a:endParaRPr lang="en-US" dirty="0">
              <a:solidFill>
                <a:prstClr val="black"/>
              </a:solidFill>
              <a:latin typeface="Calibri"/>
            </a:endParaRPr>
          </a:p>
        </p:txBody>
      </p:sp>
    </p:spTree>
    <p:extLst>
      <p:ext uri="{BB962C8B-B14F-4D97-AF65-F5344CB8AC3E}">
        <p14:creationId xmlns:p14="http://schemas.microsoft.com/office/powerpoint/2010/main" val="3742919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5338" y="636588"/>
            <a:ext cx="5668962" cy="3189287"/>
          </a:xfrm>
        </p:spPr>
      </p:sp>
      <p:sp>
        <p:nvSpPr>
          <p:cNvPr id="3" name="Notes Placeholder 2"/>
          <p:cNvSpPr>
            <a:spLocks noGrp="1"/>
          </p:cNvSpPr>
          <p:nvPr>
            <p:ph type="body" idx="1"/>
          </p:nvPr>
        </p:nvSpPr>
        <p:spPr/>
        <p:txBody>
          <a:bodyPr>
            <a:noAutofit/>
          </a:bodyPr>
          <a:lstStyle/>
          <a:p>
            <a:r>
              <a:rPr lang="en-US" sz="1300" dirty="0"/>
              <a:t>Our vision is to help people and organizations to move to this digital world.  </a:t>
            </a:r>
          </a:p>
          <a:p>
            <a:endParaRPr lang="en-US" sz="1300" dirty="0"/>
          </a:p>
          <a:p>
            <a:r>
              <a:rPr lang="en-US" sz="1300" dirty="0"/>
              <a:t>We see Avaya everywhere.  Embedded in browsers, apps, software platforms providing the essential communications services.  We have a vision of providing the communications across devices and apps securely and in context.</a:t>
            </a:r>
          </a:p>
          <a:p>
            <a:endParaRPr lang="en-US" sz="1300" dirty="0"/>
          </a:p>
          <a:p>
            <a:r>
              <a:rPr lang="en-US" sz="1300" dirty="0"/>
              <a:t>To achieve this our technology strategy includes these things: </a:t>
            </a:r>
          </a:p>
          <a:p>
            <a:endParaRPr lang="en-US" sz="1300" dirty="0"/>
          </a:p>
          <a:p>
            <a:pPr marL="294440" indent="-294440">
              <a:buFont typeface="Arial" charset="0"/>
              <a:buChar char="•"/>
            </a:pPr>
            <a:r>
              <a:rPr lang="en-US" sz="1300" dirty="0"/>
              <a:t>Our technology has these attributes -- embedded, multi-platform, mobile, designed to increase speed &amp; risk mitigation, ready to automate any customer service workflow</a:t>
            </a:r>
          </a:p>
          <a:p>
            <a:pPr marL="294440" indent="-294440">
              <a:buFont typeface="Arial" charset="0"/>
              <a:buChar char="•"/>
            </a:pPr>
            <a:endParaRPr lang="en-US" sz="1300" dirty="0"/>
          </a:p>
          <a:p>
            <a:pPr marL="294440" indent="-294440">
              <a:buFont typeface="Arial" charset="0"/>
              <a:buChar char="•"/>
            </a:pPr>
            <a:r>
              <a:rPr lang="en-US" sz="1300" dirty="0"/>
              <a:t>We take manual communications processes and automate them to improve experiences for our customers customers</a:t>
            </a:r>
          </a:p>
          <a:p>
            <a:pPr marL="294440" indent="-294440">
              <a:buFont typeface="Arial" charset="0"/>
              <a:buChar char="•"/>
            </a:pPr>
            <a:endParaRPr lang="en-US" sz="1300" dirty="0"/>
          </a:p>
          <a:p>
            <a:pPr marL="294440" indent="-294440">
              <a:buFont typeface="Arial" charset="0"/>
              <a:buChar char="•"/>
            </a:pPr>
            <a:r>
              <a:rPr lang="en-US" sz="1300" dirty="0"/>
              <a:t>We are building the industry’s most powerful, simplified, software-defined architecture and infrastructure for communications</a:t>
            </a:r>
          </a:p>
          <a:p>
            <a:pPr defTabSz="1371519">
              <a:defRPr/>
            </a:pPr>
            <a:endParaRPr lang="en-US" sz="1200" dirty="0"/>
          </a:p>
          <a:p>
            <a:pPr defTabSz="1371519">
              <a:defRPr/>
            </a:pPr>
            <a:endParaRPr lang="en-US" sz="1200" dirty="0"/>
          </a:p>
          <a:p>
            <a:endParaRPr lang="en-US" sz="1200" dirty="0"/>
          </a:p>
        </p:txBody>
      </p:sp>
      <p:sp>
        <p:nvSpPr>
          <p:cNvPr id="4" name="Slide Number Placeholder 3"/>
          <p:cNvSpPr>
            <a:spLocks noGrp="1"/>
          </p:cNvSpPr>
          <p:nvPr>
            <p:ph type="sldNum" sz="quarter" idx="10"/>
          </p:nvPr>
        </p:nvSpPr>
        <p:spPr/>
        <p:txBody>
          <a:bodyPr/>
          <a:lstStyle/>
          <a:p>
            <a:fld id="{2A8F9EB0-27AD-4D72-B1BB-CF023681D7F7}" type="slidenum">
              <a:rPr lang="en-US" smtClean="0"/>
              <a:pPr/>
              <a:t>2</a:t>
            </a:fld>
            <a:endParaRPr lang="en-US" dirty="0"/>
          </a:p>
        </p:txBody>
      </p:sp>
    </p:spTree>
    <p:extLst>
      <p:ext uri="{BB962C8B-B14F-4D97-AF65-F5344CB8AC3E}">
        <p14:creationId xmlns:p14="http://schemas.microsoft.com/office/powerpoint/2010/main" val="1801296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0" y="593725"/>
            <a:ext cx="5289550" cy="2976563"/>
          </a:xfrm>
        </p:spPr>
      </p:sp>
      <p:sp>
        <p:nvSpPr>
          <p:cNvPr id="3" name="Notes Placeholder 2"/>
          <p:cNvSpPr>
            <a:spLocks noGrp="1"/>
          </p:cNvSpPr>
          <p:nvPr>
            <p:ph type="body" idx="1"/>
          </p:nvPr>
        </p:nvSpPr>
        <p:spPr/>
        <p:txBody>
          <a:bodyPr>
            <a:normAutofit/>
          </a:bodyPr>
          <a:lstStyle/>
          <a:p>
            <a:pPr defTabSz="887194" eaLnBrk="0" fontAlgn="base" hangingPunct="0">
              <a:spcBef>
                <a:spcPct val="30000"/>
              </a:spcBef>
              <a:spcAft>
                <a:spcPct val="0"/>
              </a:spcAft>
              <a:defRPr/>
            </a:pPr>
            <a:r>
              <a:rPr lang="en-US" sz="1000" b="1" dirty="0">
                <a:solidFill>
                  <a:schemeClr val="tx2"/>
                </a:solidFill>
              </a:rPr>
              <a:t>“The Powerful Collaboration for All Benefit”</a:t>
            </a:r>
          </a:p>
          <a:p>
            <a:pPr defTabSz="887194" eaLnBrk="0" fontAlgn="base" hangingPunct="0">
              <a:spcBef>
                <a:spcPct val="30000"/>
              </a:spcBef>
              <a:spcAft>
                <a:spcPct val="0"/>
              </a:spcAft>
              <a:defRPr/>
            </a:pPr>
            <a:endParaRPr lang="en-US" sz="1000" dirty="0">
              <a:solidFill>
                <a:schemeClr val="tx2"/>
              </a:solidFill>
            </a:endParaRPr>
          </a:p>
          <a:p>
            <a:pPr defTabSz="887194" eaLnBrk="0" fontAlgn="base" hangingPunct="0">
              <a:spcBef>
                <a:spcPct val="30000"/>
              </a:spcBef>
              <a:spcAft>
                <a:spcPct val="0"/>
              </a:spcAft>
              <a:defRPr/>
            </a:pPr>
            <a:r>
              <a:rPr lang="en-US" sz="1000" dirty="0">
                <a:solidFill>
                  <a:schemeClr val="tx2"/>
                </a:solidFill>
              </a:rPr>
              <a:t>Many customers have different solutions for all the different types of conferencing that they’re doing because of the specific requirements for those applications. They might have an audio conferencing service that they use to support large meetings, they typically have a web conferencing application that they use for webinars with screen and application sharing, they might have a separate deployment of video conferencing room systems, and yet another system or service for streaming large scale events. These all might be called unified communications, but it’s not particularly unified in any way – and all these separate solutions don’t necessarily work well together. </a:t>
            </a:r>
          </a:p>
          <a:p>
            <a:pPr defTabSz="887194" eaLnBrk="0" fontAlgn="base" hangingPunct="0">
              <a:spcBef>
                <a:spcPct val="30000"/>
              </a:spcBef>
              <a:spcAft>
                <a:spcPct val="0"/>
              </a:spcAft>
              <a:defRPr/>
            </a:pPr>
            <a:endParaRPr lang="en-US" sz="1000" dirty="0">
              <a:solidFill>
                <a:schemeClr val="tx2"/>
              </a:solidFill>
            </a:endParaRPr>
          </a:p>
          <a:p>
            <a:pPr defTabSz="887194" eaLnBrk="0" fontAlgn="base" hangingPunct="0">
              <a:spcBef>
                <a:spcPct val="30000"/>
              </a:spcBef>
              <a:spcAft>
                <a:spcPct val="0"/>
              </a:spcAft>
              <a:defRPr/>
            </a:pPr>
            <a:r>
              <a:rPr lang="en-US" sz="1000" dirty="0">
                <a:solidFill>
                  <a:schemeClr val="tx2"/>
                </a:solidFill>
              </a:rPr>
              <a:t>Avaya Equinox combines the best of </a:t>
            </a:r>
            <a:r>
              <a:rPr lang="en-US" sz="1000" dirty="0" err="1">
                <a:solidFill>
                  <a:schemeClr val="tx2"/>
                </a:solidFill>
              </a:rPr>
              <a:t>Scopia</a:t>
            </a:r>
            <a:r>
              <a:rPr lang="en-US" sz="1000" dirty="0">
                <a:solidFill>
                  <a:schemeClr val="tx2"/>
                </a:solidFill>
              </a:rPr>
              <a:t> and Avaya Aura Conferencing into an </a:t>
            </a:r>
            <a:r>
              <a:rPr lang="en-US" sz="1000" dirty="0" err="1">
                <a:solidFill>
                  <a:schemeClr val="tx2"/>
                </a:solidFill>
              </a:rPr>
              <a:t>uber</a:t>
            </a:r>
            <a:r>
              <a:rPr lang="en-US" sz="1000" dirty="0">
                <a:solidFill>
                  <a:schemeClr val="tx2"/>
                </a:solidFill>
              </a:rPr>
              <a:t> conferencing solution, an all-in-one platform </a:t>
            </a:r>
            <a:r>
              <a:rPr lang="en-US" sz="1000" dirty="0"/>
              <a:t>supporting all the different modes of conferencing. High scale audio conferencing, robust web collaboration with an extensive feature set, rich HD video that’s multi-vendor room system interoperable, even event streaming to 100,000 users in an all-in-one software solution. </a:t>
            </a:r>
          </a:p>
          <a:p>
            <a:pPr defTabSz="887194" eaLnBrk="0" fontAlgn="base" hangingPunct="0">
              <a:spcBef>
                <a:spcPct val="30000"/>
              </a:spcBef>
              <a:spcAft>
                <a:spcPct val="0"/>
              </a:spcAft>
              <a:defRPr/>
            </a:pPr>
            <a:endParaRPr lang="en-US" sz="1000" dirty="0"/>
          </a:p>
          <a:p>
            <a:pPr defTabSz="887194" eaLnBrk="0" fontAlgn="base" hangingPunct="0">
              <a:spcBef>
                <a:spcPct val="30000"/>
              </a:spcBef>
              <a:spcAft>
                <a:spcPct val="0"/>
              </a:spcAft>
              <a:defRPr/>
            </a:pPr>
            <a:r>
              <a:rPr lang="en-US" sz="1000" dirty="0"/>
              <a:t>Users have one login and one easy solution to learn. IT has one solution to administer with one set of statistics for ROI analysis, single provisioning, a smaller footprint – all with higher efficiency and lower costs, and all the modes of conferencing work seamlessly together.</a:t>
            </a:r>
            <a:endParaRPr lang="en-US" sz="800" dirty="0">
              <a:solidFill>
                <a:schemeClr val="tx2"/>
              </a:solidFill>
            </a:endParaRPr>
          </a:p>
          <a:p>
            <a:pPr defTabSz="887194" eaLnBrk="0" fontAlgn="base" hangingPunct="0">
              <a:spcBef>
                <a:spcPct val="30000"/>
              </a:spcBef>
              <a:spcAft>
                <a:spcPct val="0"/>
              </a:spcAft>
              <a:defRPr/>
            </a:pPr>
            <a:endParaRPr lang="en-US" sz="1000" dirty="0">
              <a:solidFill>
                <a:schemeClr val="tx2"/>
              </a:solidFill>
            </a:endParaRPr>
          </a:p>
        </p:txBody>
      </p:sp>
      <p:sp>
        <p:nvSpPr>
          <p:cNvPr id="4" name="Slide Number Placeholder 3"/>
          <p:cNvSpPr>
            <a:spLocks noGrp="1"/>
          </p:cNvSpPr>
          <p:nvPr>
            <p:ph type="sldNum" sz="quarter" idx="10"/>
          </p:nvPr>
        </p:nvSpPr>
        <p:spPr/>
        <p:txBody>
          <a:bodyPr/>
          <a:lstStyle/>
          <a:p>
            <a:pPr>
              <a:defRPr/>
            </a:pPr>
            <a:fld id="{DF64E002-58A2-476B-A85F-B2760A0B5254}" type="slidenum">
              <a:rPr lang="en-US" smtClean="0">
                <a:solidFill>
                  <a:prstClr val="black"/>
                </a:solidFill>
                <a:latin typeface="Calibri"/>
              </a:rPr>
              <a:pPr>
                <a:defRPr/>
              </a:pPr>
              <a:t>24</a:t>
            </a:fld>
            <a:endParaRPr lang="en-US" dirty="0">
              <a:solidFill>
                <a:prstClr val="black"/>
              </a:solidFill>
              <a:latin typeface="Calibri"/>
            </a:endParaRPr>
          </a:p>
        </p:txBody>
      </p:sp>
    </p:spTree>
    <p:extLst>
      <p:ext uri="{BB962C8B-B14F-4D97-AF65-F5344CB8AC3E}">
        <p14:creationId xmlns:p14="http://schemas.microsoft.com/office/powerpoint/2010/main" val="1045125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Many of you</a:t>
            </a:r>
            <a:r>
              <a:rPr lang="en-US" baseline="0" dirty="0"/>
              <a:t> that have been following our releases know that we've been on the paths of convergence for both our clients and conferencing for some time.  We combined Flare and One-X Mobile into Avaya Communicator 2.1, and now with Equinox, we are combining the capabilities of One-X Communicator, </a:t>
            </a:r>
            <a:r>
              <a:rPr lang="en-US" baseline="0" dirty="0" err="1"/>
              <a:t>Scopia</a:t>
            </a:r>
            <a:r>
              <a:rPr lang="en-US" baseline="0" dirty="0"/>
              <a:t>, and Avaya Communicator into the new Equinox client.</a:t>
            </a:r>
          </a:p>
          <a:p>
            <a:endParaRPr lang="en-US" baseline="0" dirty="0"/>
          </a:p>
          <a:p>
            <a:r>
              <a:rPr lang="en-US" baseline="0" dirty="0"/>
              <a:t>The convergence of </a:t>
            </a:r>
            <a:r>
              <a:rPr lang="en-US" baseline="0" dirty="0" err="1"/>
              <a:t>Scopia</a:t>
            </a:r>
            <a:r>
              <a:rPr lang="en-US" baseline="0" dirty="0"/>
              <a:t> and Avaya Aura Conferencing infrastructure started in 2014 with interoperability between the two platforms; and then continued in 2015 where the web collaboration capabilities of AAC were integrated into </a:t>
            </a:r>
            <a:r>
              <a:rPr lang="en-US" baseline="0" dirty="0" err="1"/>
              <a:t>Scopia</a:t>
            </a:r>
            <a:r>
              <a:rPr lang="en-US" baseline="0" dirty="0"/>
              <a:t> with version 8.3, Feature Pack 2.</a:t>
            </a:r>
          </a:p>
          <a:p>
            <a:endParaRPr lang="en-US" baseline="0" dirty="0"/>
          </a:p>
          <a:p>
            <a:pPr defTabSz="1380764">
              <a:defRPr/>
            </a:pPr>
            <a:r>
              <a:rPr lang="en-US" dirty="0"/>
              <a:t>Avaya Equinox completes the infrastructure convergence combining the best of </a:t>
            </a:r>
            <a:r>
              <a:rPr lang="en-US" dirty="0" err="1"/>
              <a:t>Scopia</a:t>
            </a:r>
            <a:r>
              <a:rPr lang="en-US" dirty="0"/>
              <a:t> and Avaya Aura Conferencing into an uber conferencing solution.  An all-in-one platform supporting all the different modes of conferencing.  High scale audio conferencing, robust web collaboration with an extensive feature set, rich HD video that’s multi-vendor room system interoperable, even event streaming to 100,000 users in an all-in-one software solution. </a:t>
            </a:r>
            <a:endParaRPr lang="en-US" sz="1300" dirty="0"/>
          </a:p>
          <a:p>
            <a:endParaRPr lang="en-US" dirty="0"/>
          </a:p>
          <a:p>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25</a:t>
            </a:fld>
            <a:endParaRPr lang="en-US"/>
          </a:p>
        </p:txBody>
      </p:sp>
    </p:spTree>
    <p:extLst>
      <p:ext uri="{BB962C8B-B14F-4D97-AF65-F5344CB8AC3E}">
        <p14:creationId xmlns:p14="http://schemas.microsoft.com/office/powerpoint/2010/main" val="3685735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06220" rtl="0" eaLnBrk="1" fontAlgn="auto" latinLnBrk="0" hangingPunct="1">
              <a:lnSpc>
                <a:spcPct val="100000"/>
              </a:lnSpc>
              <a:spcBef>
                <a:spcPts val="0"/>
              </a:spcBef>
              <a:spcAft>
                <a:spcPts val="0"/>
              </a:spcAft>
              <a:buClrTx/>
              <a:buSzTx/>
              <a:buFontTx/>
              <a:buNone/>
              <a:tabLst/>
              <a:defRPr/>
            </a:pPr>
            <a:r>
              <a:rPr lang="en-US" sz="1600" dirty="0"/>
              <a:t>How Equinox Conferencing gets built is that scalable audio conferencing, rich web collaboration, and voice-switched video come from Avaya Aura Conferencing.  Sophisticated video processing and transcoding, standards-based video room system integration, along with the broad range of remote access capabilities for desktops and mobile devices come from </a:t>
            </a:r>
            <a:r>
              <a:rPr lang="en-US" sz="1600" dirty="0" err="1"/>
              <a:t>Scopia</a:t>
            </a:r>
            <a:r>
              <a:rPr lang="en-US" sz="1600" dirty="0"/>
              <a:t>.  Equinox delivers the best of both worlds, and even better it's software-based and virtualizable.</a:t>
            </a:r>
          </a:p>
          <a:p>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26</a:t>
            </a:fld>
            <a:endParaRPr lang="en-US"/>
          </a:p>
        </p:txBody>
      </p:sp>
    </p:spTree>
    <p:extLst>
      <p:ext uri="{BB962C8B-B14F-4D97-AF65-F5344CB8AC3E}">
        <p14:creationId xmlns:p14="http://schemas.microsoft.com/office/powerpoint/2010/main" val="3873345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649288"/>
            <a:ext cx="5803900" cy="3263900"/>
          </a:xfrm>
        </p:spPr>
      </p:sp>
      <p:sp>
        <p:nvSpPr>
          <p:cNvPr id="3" name="Notes Placeholder 2"/>
          <p:cNvSpPr>
            <a:spLocks noGrp="1"/>
          </p:cNvSpPr>
          <p:nvPr>
            <p:ph type="body" idx="1"/>
          </p:nvPr>
        </p:nvSpPr>
        <p:spPr/>
        <p:txBody>
          <a:bodyPr>
            <a:normAutofit/>
          </a:bodyPr>
          <a:lstStyle/>
          <a:p>
            <a:pPr defTabSz="1380764">
              <a:spcBef>
                <a:spcPts val="1811"/>
              </a:spcBef>
              <a:defRPr/>
            </a:pPr>
            <a:r>
              <a:rPr lang="en-US" sz="2000" dirty="0"/>
              <a:t>Equinox delivers rich HD video conferencing capabilities including full interoperability with virtually any video room system, transcoded video with up to 28 Hollywood Squares, and support for SIP clients like the H175 Video Collaboration Station.</a:t>
            </a:r>
            <a:endParaRPr lang="en-US" sz="2000" b="1" dirty="0"/>
          </a:p>
          <a:p>
            <a:pPr defTabSz="1380764">
              <a:spcBef>
                <a:spcPts val="1811"/>
              </a:spcBef>
              <a:defRPr/>
            </a:pPr>
            <a:r>
              <a:rPr lang="en-US" sz="2000" dirty="0"/>
              <a:t>The management system manages not just our own Scopia room systems, but also Cisco, Lifesize, Polycom and older Tandberg systems.  Management includes capabilities like setting up directories and address books, system monitoring, remote upgrades, resets, and configuration.</a:t>
            </a:r>
          </a:p>
          <a:p>
            <a:pPr defTabSz="1380764">
              <a:spcBef>
                <a:spcPts val="1811"/>
              </a:spcBef>
              <a:defRPr/>
            </a:pPr>
            <a:r>
              <a:rPr lang="en-US" sz="2000" dirty="0"/>
              <a:t>Microsoft Lync 2013 &amp; Skype for Business are supported as they are today through the Scopia gateway for Microsoft.</a:t>
            </a:r>
            <a:endParaRPr lang="en-US" sz="2000" b="1" dirty="0"/>
          </a:p>
          <a:p>
            <a:pPr marL="552305" indent="-552305" defTabSz="1380764">
              <a:spcBef>
                <a:spcPts val="1811"/>
              </a:spcBef>
              <a:defRPr/>
            </a:pPr>
            <a:endParaRPr lang="en-US" dirty="0">
              <a:solidFill>
                <a:schemeClr val="tx2">
                  <a:lumMod val="65000"/>
                  <a:lumOff val="35000"/>
                </a:schemeClr>
              </a:solidFill>
            </a:endParaRPr>
          </a:p>
          <a:p>
            <a:pPr marL="551347" indent="-551347">
              <a:spcBef>
                <a:spcPts val="906"/>
              </a:spcBef>
            </a:pPr>
            <a:endParaRPr lang="en-US" sz="2800" b="1" dirty="0"/>
          </a:p>
          <a:p>
            <a:pPr>
              <a:buClr>
                <a:srgbClr val="CC0000"/>
              </a:buClr>
            </a:pPr>
            <a:endParaRPr lang="en-US" sz="2800" b="1" dirty="0">
              <a:solidFill>
                <a:srgbClr val="323232"/>
              </a:solidFill>
            </a:endParaRPr>
          </a:p>
          <a:p>
            <a:pPr defTabSz="984948" eaLnBrk="0" fontAlgn="base" hangingPunct="0">
              <a:spcBef>
                <a:spcPct val="30000"/>
              </a:spcBef>
              <a:spcAft>
                <a:spcPct val="0"/>
              </a:spcAft>
              <a:defRPr/>
            </a:pPr>
            <a:endParaRPr lang="en-US" dirty="0">
              <a:effectLst/>
            </a:endParaRPr>
          </a:p>
        </p:txBody>
      </p:sp>
      <p:sp>
        <p:nvSpPr>
          <p:cNvPr id="4" name="Slide Number Placeholder 3"/>
          <p:cNvSpPr>
            <a:spLocks noGrp="1"/>
          </p:cNvSpPr>
          <p:nvPr>
            <p:ph type="sldNum" sz="quarter" idx="10"/>
          </p:nvPr>
        </p:nvSpPr>
        <p:spPr/>
        <p:txBody>
          <a:bodyPr/>
          <a:lstStyle/>
          <a:p>
            <a:pPr>
              <a:defRPr/>
            </a:pPr>
            <a:fld id="{DF64E002-58A2-476B-A85F-B2760A0B5254}" type="slidenum">
              <a:rPr lang="en-US" smtClean="0"/>
              <a:pPr>
                <a:defRPr/>
              </a:pPr>
              <a:t>27</a:t>
            </a:fld>
            <a:endParaRPr lang="en-US" dirty="0"/>
          </a:p>
        </p:txBody>
      </p:sp>
    </p:spTree>
    <p:extLst>
      <p:ext uri="{BB962C8B-B14F-4D97-AF65-F5344CB8AC3E}">
        <p14:creationId xmlns:p14="http://schemas.microsoft.com/office/powerpoint/2010/main" val="10717006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625475"/>
            <a:ext cx="5578475"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28</a:t>
            </a:fld>
            <a:endParaRPr lang="en-US"/>
          </a:p>
        </p:txBody>
      </p:sp>
    </p:spTree>
    <p:extLst>
      <p:ext uri="{BB962C8B-B14F-4D97-AF65-F5344CB8AC3E}">
        <p14:creationId xmlns:p14="http://schemas.microsoft.com/office/powerpoint/2010/main" val="14708717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4863" y="4000501"/>
            <a:ext cx="6369980" cy="4880610"/>
          </a:xfrm>
        </p:spPr>
        <p:txBody>
          <a:bodyPr>
            <a:normAutofit fontScale="92500"/>
          </a:bodyPr>
          <a:lstStyle/>
          <a:p>
            <a:r>
              <a:rPr lang="en-US" b="0" dirty="0"/>
              <a:t>Now,</a:t>
            </a:r>
            <a:r>
              <a:rPr lang="en-US" b="0" baseline="0" dirty="0"/>
              <a:t> a key component within Equinox is the new Media Server that integrates a</a:t>
            </a:r>
            <a:r>
              <a:rPr lang="en-US" b="0" dirty="0"/>
              <a:t> powerful</a:t>
            </a:r>
            <a:r>
              <a:rPr lang="en-US" b="0" baseline="0" dirty="0"/>
              <a:t> audio/video MCU, a high capacity audio only MCU, WebRTC, and web collaboration into a single virtual server </a:t>
            </a:r>
            <a:r>
              <a:rPr lang="en-US" b="0" dirty="0"/>
              <a:t>application.</a:t>
            </a:r>
            <a:endParaRPr lang="it-IT" b="0" dirty="0"/>
          </a:p>
          <a:p>
            <a:endParaRPr lang="en-US" b="0" dirty="0"/>
          </a:p>
          <a:p>
            <a:r>
              <a:rPr lang="en-US" b="0" dirty="0"/>
              <a:t>The Media Server is pure software, there are</a:t>
            </a:r>
            <a:r>
              <a:rPr lang="en-US" b="0" baseline="0" dirty="0"/>
              <a:t> no</a:t>
            </a:r>
            <a:r>
              <a:rPr lang="it-IT" b="0" dirty="0"/>
              <a:t> media accelerator </a:t>
            </a:r>
            <a:r>
              <a:rPr lang="it-IT" b="0" dirty="0" err="1"/>
              <a:t>blade</a:t>
            </a:r>
            <a:r>
              <a:rPr lang="en-US" b="0" dirty="0"/>
              <a:t>s.</a:t>
            </a:r>
            <a:r>
              <a:rPr lang="en-US" b="0" baseline="0" dirty="0"/>
              <a:t>  </a:t>
            </a:r>
            <a:r>
              <a:rPr lang="it-IT" b="0" dirty="0"/>
              <a:t>All</a:t>
            </a:r>
            <a:r>
              <a:rPr lang="en-US" b="0" dirty="0"/>
              <a:t> the</a:t>
            </a:r>
            <a:r>
              <a:rPr lang="it-IT" b="0" dirty="0"/>
              <a:t> processing</a:t>
            </a:r>
            <a:r>
              <a:rPr lang="en-US" b="0" dirty="0"/>
              <a:t> is</a:t>
            </a:r>
            <a:r>
              <a:rPr lang="it-IT" b="0" dirty="0"/>
              <a:t> </a:t>
            </a:r>
            <a:r>
              <a:rPr lang="it-IT" b="0" dirty="0" err="1"/>
              <a:t>done</a:t>
            </a:r>
            <a:r>
              <a:rPr lang="it-IT" b="0" dirty="0"/>
              <a:t> on server CPU’s </a:t>
            </a:r>
            <a:r>
              <a:rPr lang="it-IT" b="0" dirty="0" err="1"/>
              <a:t>including</a:t>
            </a:r>
            <a:r>
              <a:rPr lang="it-IT" b="0" dirty="0"/>
              <a:t> HD video </a:t>
            </a:r>
            <a:r>
              <a:rPr lang="it-IT" b="0" dirty="0" err="1"/>
              <a:t>transcoding</a:t>
            </a:r>
            <a:r>
              <a:rPr lang="it-IT" b="0" dirty="0"/>
              <a:t>!</a:t>
            </a:r>
            <a:r>
              <a:rPr lang="en-US" b="0" dirty="0"/>
              <a:t>  We mentioned video transcoding a few times</a:t>
            </a:r>
            <a:r>
              <a:rPr lang="en-US" b="0" baseline="0" dirty="0"/>
              <a:t> and for those of you that don't know what it is, </a:t>
            </a:r>
            <a:r>
              <a:rPr lang="en-US" dirty="0"/>
              <a:t>this is the capability to provide Hollywood squares, along with enabling users to connect with any of the different codecs – audio and video algorithms shown here, at different frame rates, resolutions and data rates.  </a:t>
            </a:r>
          </a:p>
          <a:p>
            <a:endParaRPr lang="en-US" dirty="0"/>
          </a:p>
          <a:p>
            <a:r>
              <a:rPr lang="en-US" b="0" baseline="0" dirty="0"/>
              <a:t>The Media Server processes all the different audio and video formats and transcodes them to whatever the other endpoints are capable of receiving. This is what enables everyone to connect at the highest quality that their application is capable of without bringing down the conference to the quality of the least capable </a:t>
            </a:r>
            <a:r>
              <a:rPr lang="en-US" dirty="0"/>
              <a:t>device</a:t>
            </a:r>
            <a:r>
              <a:rPr lang="en-US" b="0" baseline="0" dirty="0"/>
              <a:t>.</a:t>
            </a:r>
            <a:endParaRPr lang="en-US" b="0" dirty="0"/>
          </a:p>
          <a:p>
            <a:endParaRPr lang="en-US" b="0" dirty="0"/>
          </a:p>
          <a:p>
            <a:r>
              <a:rPr lang="en-US" dirty="0"/>
              <a:t>All this software is in a single </a:t>
            </a:r>
            <a:r>
              <a:rPr lang="it-IT" dirty="0"/>
              <a:t>Open Virtual </a:t>
            </a:r>
            <a:r>
              <a:rPr lang="it-IT" dirty="0" err="1"/>
              <a:t>Appliance</a:t>
            </a:r>
            <a:r>
              <a:rPr lang="it-IT" dirty="0"/>
              <a:t> (OVA) </a:t>
            </a:r>
            <a:r>
              <a:rPr lang="it-IT" dirty="0" err="1"/>
              <a:t>package</a:t>
            </a:r>
            <a:r>
              <a:rPr lang="en-US" dirty="0"/>
              <a:t>, and the operating system is Red Hat Linux.</a:t>
            </a:r>
          </a:p>
          <a:p>
            <a:pPr rtl="0" eaLnBrk="1" fontAlgn="ctr" latinLnBrk="0" hangingPunct="1"/>
            <a:endParaRPr lang="mr-IN" dirty="0"/>
          </a:p>
          <a:p>
            <a:pPr rtl="0" eaLnBrk="1" latinLnBrk="0" hangingPunct="1"/>
            <a:endParaRPr lang="it-IT" dirty="0"/>
          </a:p>
          <a:p>
            <a:endParaRPr lang="en-US" dirty="0"/>
          </a:p>
        </p:txBody>
      </p:sp>
      <p:sp>
        <p:nvSpPr>
          <p:cNvPr id="4" name="Slide Number Placeholder 3"/>
          <p:cNvSpPr>
            <a:spLocks noGrp="1"/>
          </p:cNvSpPr>
          <p:nvPr>
            <p:ph type="sldNum" sz="quarter" idx="10"/>
          </p:nvPr>
        </p:nvSpPr>
        <p:spPr/>
        <p:txBody>
          <a:bodyPr/>
          <a:lstStyle/>
          <a:p>
            <a:pPr>
              <a:defRPr/>
            </a:pPr>
            <a:fld id="{DF64E002-58A2-476B-A85F-B2760A0B5254}" type="slidenum">
              <a:rPr lang="en-US" smtClean="0"/>
              <a:pPr>
                <a:defRPr/>
              </a:pPr>
              <a:t>29</a:t>
            </a:fld>
            <a:endParaRPr lang="en-US"/>
          </a:p>
        </p:txBody>
      </p:sp>
    </p:spTree>
    <p:extLst>
      <p:ext uri="{BB962C8B-B14F-4D97-AF65-F5344CB8AC3E}">
        <p14:creationId xmlns:p14="http://schemas.microsoft.com/office/powerpoint/2010/main" val="31631471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836613" y="649288"/>
            <a:ext cx="5803900" cy="3263900"/>
          </a:xfrm>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defRPr/>
            </a:pPr>
            <a:r>
              <a:rPr lang="en-US" altLang="en-US" dirty="0"/>
              <a:t>There are a number of advantages of virtualizing applications.</a:t>
            </a:r>
          </a:p>
          <a:p>
            <a:pPr>
              <a:defRPr/>
            </a:pPr>
            <a:endParaRPr lang="en-US" altLang="en-US" dirty="0"/>
          </a:p>
          <a:p>
            <a:pPr>
              <a:defRPr/>
            </a:pPr>
            <a:r>
              <a:rPr lang="en-US" altLang="en-US" dirty="0"/>
              <a:t>Number one of course, you can reduce the hardware.  By virtualizing applications, you can run multiple applications on a server.  Obviously the resources are determined by what the application needs.</a:t>
            </a:r>
          </a:p>
          <a:p>
            <a:pPr>
              <a:defRPr/>
            </a:pPr>
            <a:endParaRPr lang="en-US" altLang="en-US" dirty="0"/>
          </a:p>
          <a:p>
            <a:pPr>
              <a:defRPr/>
            </a:pPr>
            <a:r>
              <a:rPr lang="en-US" altLang="en-US" dirty="0"/>
              <a:t>Customers moving from older releases and looking to modernize their solution no longer have to add a separate server for each application, instead the applications can be consolidated into fewer servers in each location.</a:t>
            </a:r>
            <a:r>
              <a:rPr lang="en-US" altLang="en-US" baseline="0" dirty="0"/>
              <a:t>  This </a:t>
            </a:r>
            <a:r>
              <a:rPr lang="en-US" altLang="en-US" dirty="0"/>
              <a:t>significantly reduces hardware costs</a:t>
            </a:r>
            <a:r>
              <a:rPr lang="en-US" altLang="en-US" baseline="0" dirty="0"/>
              <a:t> </a:t>
            </a:r>
            <a:r>
              <a:rPr lang="en-US" altLang="en-US" dirty="0"/>
              <a:t>for customers upgrading, especially</a:t>
            </a:r>
            <a:r>
              <a:rPr lang="en-US" altLang="en-US" baseline="0" dirty="0"/>
              <a:t> </a:t>
            </a:r>
            <a:r>
              <a:rPr lang="en-US" altLang="en-US" dirty="0"/>
              <a:t>those who are on older releases.</a:t>
            </a:r>
          </a:p>
          <a:p>
            <a:pPr>
              <a:defRPr/>
            </a:pPr>
            <a:endParaRPr lang="en-US" altLang="en-US" dirty="0"/>
          </a:p>
          <a:p>
            <a:pPr>
              <a:defRPr/>
            </a:pPr>
            <a:r>
              <a:rPr lang="en-US" altLang="en-US" dirty="0"/>
              <a:t>Virtualization also means that it's</a:t>
            </a:r>
            <a:r>
              <a:rPr lang="en-US" altLang="en-US" baseline="0" dirty="0"/>
              <a:t> </a:t>
            </a:r>
            <a:r>
              <a:rPr lang="en-US" altLang="en-US" dirty="0"/>
              <a:t>easier to adopt new collaboration capabilities.  Instead of adding a whole new server, it might be possible to just add an application to an existing server, or to combine several applications running at a</a:t>
            </a:r>
            <a:r>
              <a:rPr lang="en-US" altLang="en-US" baseline="0" dirty="0"/>
              <a:t> </a:t>
            </a:r>
            <a:r>
              <a:rPr lang="en-US" altLang="en-US" dirty="0"/>
              <a:t>smaller scale and consolidate them onto</a:t>
            </a:r>
            <a:r>
              <a:rPr lang="en-US" altLang="en-US" baseline="0" dirty="0"/>
              <a:t> </a:t>
            </a:r>
            <a:r>
              <a:rPr lang="en-US" altLang="en-US" dirty="0"/>
              <a:t>one server.</a:t>
            </a:r>
          </a:p>
          <a:p>
            <a:pPr>
              <a:defRPr/>
            </a:pPr>
            <a:endParaRPr lang="en-US" altLang="en-US" sz="900" dirty="0"/>
          </a:p>
          <a:p>
            <a:pPr>
              <a:defRPr/>
            </a:pPr>
            <a:endParaRPr lang="en-US" altLang="en-US" sz="900" dirty="0"/>
          </a:p>
        </p:txBody>
      </p:sp>
      <p:sp>
        <p:nvSpPr>
          <p:cNvPr id="50180" name="Slide Number Placeholder 3"/>
          <p:cNvSpPr>
            <a:spLocks noGrp="1"/>
          </p:cNvSpPr>
          <p:nvPr>
            <p:ph type="sldNum" sz="quarter" idx="4294967295"/>
          </p:nvPr>
        </p:nvSpPr>
        <p:spPr bwMode="auto">
          <a:xfrm>
            <a:off x="4074161" y="9112805"/>
            <a:ext cx="3241040" cy="4883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84" tIns="49244" rIns="98484" bIns="49244"/>
          <a:lstStyle>
            <a:lvl1pPr eaLnBrk="0" hangingPunct="0">
              <a:lnSpc>
                <a:spcPct val="95000"/>
              </a:lnSpc>
              <a:spcBef>
                <a:spcPct val="55000"/>
              </a:spcBef>
              <a:buClr>
                <a:srgbClr val="000000"/>
              </a:buClr>
              <a:buFont typeface="Webdings" pitchFamily="18" charset="2"/>
              <a:buChar char="4"/>
              <a:defRPr sz="1300">
                <a:solidFill>
                  <a:srgbClr val="000000"/>
                </a:solidFill>
                <a:latin typeface="Arial" pitchFamily="34" charset="0"/>
              </a:defRPr>
            </a:lvl1pPr>
            <a:lvl2pPr marL="785305" indent="-302041" eaLnBrk="0" hangingPunct="0">
              <a:lnSpc>
                <a:spcPct val="95000"/>
              </a:lnSpc>
              <a:spcBef>
                <a:spcPct val="25000"/>
              </a:spcBef>
              <a:buClr>
                <a:srgbClr val="000000"/>
              </a:buClr>
              <a:buFont typeface="Gotham-Book"/>
              <a:buChar char="–"/>
              <a:defRPr sz="1200">
                <a:solidFill>
                  <a:srgbClr val="000000"/>
                </a:solidFill>
                <a:latin typeface="Arial" pitchFamily="34" charset="0"/>
              </a:defRPr>
            </a:lvl2pPr>
            <a:lvl3pPr marL="1208163" indent="-241632" eaLnBrk="0" hangingPunct="0">
              <a:lnSpc>
                <a:spcPct val="95000"/>
              </a:lnSpc>
              <a:spcBef>
                <a:spcPct val="25000"/>
              </a:spcBef>
              <a:buClr>
                <a:srgbClr val="000000"/>
              </a:buClr>
              <a:buFont typeface="Gotham-Book"/>
              <a:buChar char="–"/>
              <a:defRPr sz="1100">
                <a:solidFill>
                  <a:srgbClr val="000000"/>
                </a:solidFill>
                <a:latin typeface="Arial" pitchFamily="34" charset="0"/>
              </a:defRPr>
            </a:lvl3pPr>
            <a:lvl4pPr marL="1691426" indent="-241632" eaLnBrk="0" hangingPunct="0">
              <a:lnSpc>
                <a:spcPct val="95000"/>
              </a:lnSpc>
              <a:spcBef>
                <a:spcPct val="25000"/>
              </a:spcBef>
              <a:buClr>
                <a:srgbClr val="000000"/>
              </a:buClr>
              <a:buFont typeface="Gotham-Book"/>
              <a:buChar char="–"/>
              <a:defRPr sz="1000">
                <a:solidFill>
                  <a:srgbClr val="000000"/>
                </a:solidFill>
                <a:latin typeface="Arial" pitchFamily="34" charset="0"/>
              </a:defRPr>
            </a:lvl4pPr>
            <a:lvl5pPr marL="2174693" indent="-241632" eaLnBrk="0" hangingPunct="0">
              <a:lnSpc>
                <a:spcPct val="95000"/>
              </a:lnSpc>
              <a:spcBef>
                <a:spcPct val="25000"/>
              </a:spcBef>
              <a:buClr>
                <a:srgbClr val="000000"/>
              </a:buClr>
              <a:buFont typeface="Gotham-Book"/>
              <a:buChar char="–"/>
              <a:defRPr sz="1000">
                <a:solidFill>
                  <a:srgbClr val="000000"/>
                </a:solidFill>
                <a:latin typeface="Arial" pitchFamily="34" charset="0"/>
              </a:defRPr>
            </a:lvl5pPr>
            <a:lvl6pPr marL="2657957" indent="-241632" eaLnBrk="0" fontAlgn="base" hangingPunct="0">
              <a:lnSpc>
                <a:spcPct val="95000"/>
              </a:lnSpc>
              <a:spcBef>
                <a:spcPct val="25000"/>
              </a:spcBef>
              <a:spcAft>
                <a:spcPct val="0"/>
              </a:spcAft>
              <a:buClr>
                <a:srgbClr val="000000"/>
              </a:buClr>
              <a:buFont typeface="Gotham-Book"/>
              <a:buChar char="–"/>
              <a:defRPr sz="1000">
                <a:solidFill>
                  <a:srgbClr val="000000"/>
                </a:solidFill>
                <a:latin typeface="Arial" pitchFamily="34" charset="0"/>
              </a:defRPr>
            </a:lvl6pPr>
            <a:lvl7pPr marL="3141222" indent="-241632" eaLnBrk="0" fontAlgn="base" hangingPunct="0">
              <a:lnSpc>
                <a:spcPct val="95000"/>
              </a:lnSpc>
              <a:spcBef>
                <a:spcPct val="25000"/>
              </a:spcBef>
              <a:spcAft>
                <a:spcPct val="0"/>
              </a:spcAft>
              <a:buClr>
                <a:srgbClr val="000000"/>
              </a:buClr>
              <a:buFont typeface="Gotham-Book"/>
              <a:buChar char="–"/>
              <a:defRPr sz="1000">
                <a:solidFill>
                  <a:srgbClr val="000000"/>
                </a:solidFill>
                <a:latin typeface="Arial" pitchFamily="34" charset="0"/>
              </a:defRPr>
            </a:lvl7pPr>
            <a:lvl8pPr marL="3624488" indent="-241632" eaLnBrk="0" fontAlgn="base" hangingPunct="0">
              <a:lnSpc>
                <a:spcPct val="95000"/>
              </a:lnSpc>
              <a:spcBef>
                <a:spcPct val="25000"/>
              </a:spcBef>
              <a:spcAft>
                <a:spcPct val="0"/>
              </a:spcAft>
              <a:buClr>
                <a:srgbClr val="000000"/>
              </a:buClr>
              <a:buFont typeface="Gotham-Book"/>
              <a:buChar char="–"/>
              <a:defRPr sz="1000">
                <a:solidFill>
                  <a:srgbClr val="000000"/>
                </a:solidFill>
                <a:latin typeface="Arial" pitchFamily="34" charset="0"/>
              </a:defRPr>
            </a:lvl8pPr>
            <a:lvl9pPr marL="4107753" indent="-241632" eaLnBrk="0" fontAlgn="base" hangingPunct="0">
              <a:lnSpc>
                <a:spcPct val="95000"/>
              </a:lnSpc>
              <a:spcBef>
                <a:spcPct val="25000"/>
              </a:spcBef>
              <a:spcAft>
                <a:spcPct val="0"/>
              </a:spcAft>
              <a:buClr>
                <a:srgbClr val="000000"/>
              </a:buClr>
              <a:buFont typeface="Gotham-Book"/>
              <a:buChar char="–"/>
              <a:defRPr sz="1000">
                <a:solidFill>
                  <a:srgbClr val="000000"/>
                </a:solidFill>
                <a:latin typeface="Arial" pitchFamily="34" charset="0"/>
              </a:defRPr>
            </a:lvl9pPr>
          </a:lstStyle>
          <a:p>
            <a:pPr eaLnBrk="1" hangingPunct="1">
              <a:lnSpc>
                <a:spcPct val="100000"/>
              </a:lnSpc>
              <a:spcBef>
                <a:spcPct val="0"/>
              </a:spcBef>
              <a:buClrTx/>
              <a:buFontTx/>
              <a:buNone/>
            </a:pPr>
            <a:fld id="{DFAADA40-08DE-4FAA-914D-FEEC79FC1CE0}" type="slidenum">
              <a:rPr lang="en-US" altLang="en-US" sz="1900"/>
              <a:pPr eaLnBrk="1" hangingPunct="1">
                <a:lnSpc>
                  <a:spcPct val="100000"/>
                </a:lnSpc>
                <a:spcBef>
                  <a:spcPct val="0"/>
                </a:spcBef>
                <a:buClrTx/>
                <a:buFontTx/>
                <a:buNone/>
              </a:pPr>
              <a:t>30</a:t>
            </a:fld>
            <a:endParaRPr lang="en-US" altLang="en-US" sz="1900" dirty="0"/>
          </a:p>
        </p:txBody>
      </p:sp>
    </p:spTree>
    <p:extLst>
      <p:ext uri="{BB962C8B-B14F-4D97-AF65-F5344CB8AC3E}">
        <p14:creationId xmlns:p14="http://schemas.microsoft.com/office/powerpoint/2010/main" val="38079144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1380764">
              <a:defRPr/>
            </a:pPr>
            <a:r>
              <a:rPr lang="en-US" dirty="0"/>
              <a:t>There are two working modes for the Equinox Media Server.</a:t>
            </a:r>
          </a:p>
          <a:p>
            <a:pPr defTabSz="1380764">
              <a:defRPr/>
            </a:pPr>
            <a:endParaRPr lang="en-US" dirty="0"/>
          </a:p>
          <a:p>
            <a:pPr defTabSz="1380764">
              <a:defRPr/>
            </a:pPr>
            <a:r>
              <a:rPr lang="en-US" dirty="0"/>
              <a:t>One mode provides fully transcoded HD video, web collaboration, WebRTC, and of course audio support.</a:t>
            </a:r>
          </a:p>
          <a:p>
            <a:pPr defTabSz="1380764">
              <a:defRPr/>
            </a:pPr>
            <a:r>
              <a:rPr lang="en-US" dirty="0"/>
              <a:t>A single media server can support 40 – 720p 30 frames per second ports. 720p is the typical HD resolution used for desktop and is a good compromise between capacity and quality for room systems.  Each video license supports 10 – 720p30 calls and each Media Server supports 4 licenses bringing us to the 40 HD ports.</a:t>
            </a:r>
          </a:p>
          <a:p>
            <a:pPr defTabSz="1380764">
              <a:defRPr/>
            </a:pPr>
            <a:endParaRPr lang="en-US" dirty="0"/>
          </a:p>
          <a:p>
            <a:pPr defTabSz="1380764">
              <a:defRPr/>
            </a:pPr>
            <a:r>
              <a:rPr lang="en-US" dirty="0"/>
              <a:t>The Media Server is also designed for large web collaboration and audio meetings where video is not a must. In this mode, each license supports 500 audio and web collaboration connections, and with 4 licenses brings the total to 2,000 connected users on one Media Server.</a:t>
            </a:r>
          </a:p>
          <a:p>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31</a:t>
            </a:fld>
            <a:endParaRPr lang="en-US" dirty="0"/>
          </a:p>
        </p:txBody>
      </p:sp>
    </p:spTree>
    <p:extLst>
      <p:ext uri="{BB962C8B-B14F-4D97-AF65-F5344CB8AC3E}">
        <p14:creationId xmlns:p14="http://schemas.microsoft.com/office/powerpoint/2010/main" val="30228465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Now let's say that you want to have both high capacity audio with web collaboration and full HD video transcoding in the same deployment.   Here you simply deploy two Equinox Media Server machines.  </a:t>
            </a:r>
          </a:p>
          <a:p>
            <a:endParaRPr lang="en-US" sz="2000" dirty="0"/>
          </a:p>
          <a:p>
            <a:r>
              <a:rPr lang="en-US" sz="2000" dirty="0"/>
              <a:t>One with full HD video, audio, web collaboration, and WebRTC.  And the other with high capacity audio with web collaboration.</a:t>
            </a:r>
          </a:p>
        </p:txBody>
      </p:sp>
      <p:sp>
        <p:nvSpPr>
          <p:cNvPr id="4" name="Slide Number Placeholder 3"/>
          <p:cNvSpPr>
            <a:spLocks noGrp="1"/>
          </p:cNvSpPr>
          <p:nvPr>
            <p:ph type="sldNum" sz="quarter" idx="10"/>
          </p:nvPr>
        </p:nvSpPr>
        <p:spPr/>
        <p:txBody>
          <a:bodyPr/>
          <a:lstStyle/>
          <a:p>
            <a:fld id="{4BA92C5E-BF34-4775-B657-4ADF2F3104CA}" type="slidenum">
              <a:rPr lang="en-US" smtClean="0"/>
              <a:pPr/>
              <a:t>32</a:t>
            </a:fld>
            <a:endParaRPr lang="en-US" dirty="0"/>
          </a:p>
        </p:txBody>
      </p:sp>
    </p:spTree>
    <p:extLst>
      <p:ext uri="{BB962C8B-B14F-4D97-AF65-F5344CB8AC3E}">
        <p14:creationId xmlns:p14="http://schemas.microsoft.com/office/powerpoint/2010/main" val="9554712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806450" y="639763"/>
            <a:ext cx="5703888" cy="3208337"/>
          </a:xfrm>
          <a:ln/>
        </p:spPr>
      </p:sp>
      <p:sp>
        <p:nvSpPr>
          <p:cNvPr id="3" name="Notes Placeholder 2"/>
          <p:cNvSpPr>
            <a:spLocks noGrp="1"/>
          </p:cNvSpPr>
          <p:nvPr>
            <p:ph type="body" idx="1"/>
          </p:nvPr>
        </p:nvSpPr>
        <p:spPr/>
        <p:txBody>
          <a:bodyPr>
            <a:normAutofit/>
          </a:bodyPr>
          <a:lstStyle/>
          <a:p>
            <a:pPr>
              <a:defRPr/>
            </a:pPr>
            <a:r>
              <a:rPr lang="en-US" sz="2000" dirty="0"/>
              <a:t>We offer great flexibility for deploying Media Servers.  Customers have a choice of purchasing an appropriate server appliance from Avaya with Common Server 3, of which there are Dell and HP options.  </a:t>
            </a:r>
          </a:p>
          <a:p>
            <a:pPr>
              <a:defRPr/>
            </a:pPr>
            <a:endParaRPr lang="en-US" sz="2000" dirty="0"/>
          </a:p>
          <a:p>
            <a:pPr>
              <a:defRPr/>
            </a:pPr>
            <a:r>
              <a:rPr lang="en-US" sz="2000" dirty="0"/>
              <a:t>Or customers can opt for their own choice of servers in a virtualized environment and provide their own VMware Licenses and so on.  The rest of this chart provides some details on the two scenarios that you may find useful for reference later.</a:t>
            </a:r>
          </a:p>
        </p:txBody>
      </p:sp>
      <p:sp>
        <p:nvSpPr>
          <p:cNvPr id="59396" name="Slide Number Placeholder 3"/>
          <p:cNvSpPr>
            <a:spLocks noGrp="1"/>
          </p:cNvSpPr>
          <p:nvPr>
            <p:ph type="sldNum" sz="quarter" idx="4294967295"/>
          </p:nvPr>
        </p:nvSpPr>
        <p:spPr bwMode="auto">
          <a:xfrm>
            <a:off x="4143312" y="9119677"/>
            <a:ext cx="3170248" cy="479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9" tIns="48321" rIns="96639" bIns="48321"/>
          <a:lstStyle>
            <a:lvl1pPr eaLnBrk="0" hangingPunct="0">
              <a:lnSpc>
                <a:spcPct val="95000"/>
              </a:lnSpc>
              <a:spcBef>
                <a:spcPct val="55000"/>
              </a:spcBef>
              <a:buClr>
                <a:srgbClr val="000000"/>
              </a:buClr>
              <a:buFont typeface="Webdings" pitchFamily="18" charset="2"/>
              <a:buChar char="4"/>
              <a:defRPr sz="1300">
                <a:solidFill>
                  <a:srgbClr val="000000"/>
                </a:solidFill>
                <a:latin typeface="Arial" pitchFamily="34" charset="0"/>
              </a:defRPr>
            </a:lvl1pPr>
            <a:lvl2pPr marL="768964" indent="-295504" eaLnBrk="0" hangingPunct="0">
              <a:lnSpc>
                <a:spcPct val="95000"/>
              </a:lnSpc>
              <a:spcBef>
                <a:spcPct val="25000"/>
              </a:spcBef>
              <a:buClr>
                <a:srgbClr val="000000"/>
              </a:buClr>
              <a:buFont typeface="Gotham-Book"/>
              <a:buChar char="–"/>
              <a:defRPr sz="1200">
                <a:solidFill>
                  <a:srgbClr val="000000"/>
                </a:solidFill>
                <a:latin typeface="Arial" pitchFamily="34" charset="0"/>
              </a:defRPr>
            </a:lvl2pPr>
            <a:lvl3pPr marL="1185281" indent="-236730" eaLnBrk="0" hangingPunct="0">
              <a:lnSpc>
                <a:spcPct val="95000"/>
              </a:lnSpc>
              <a:spcBef>
                <a:spcPct val="25000"/>
              </a:spcBef>
              <a:buClr>
                <a:srgbClr val="000000"/>
              </a:buClr>
              <a:buFont typeface="Gotham-Book"/>
              <a:buChar char="–"/>
              <a:defRPr sz="1100">
                <a:solidFill>
                  <a:srgbClr val="000000"/>
                </a:solidFill>
                <a:latin typeface="Arial" pitchFamily="34" charset="0"/>
              </a:defRPr>
            </a:lvl3pPr>
            <a:lvl4pPr marL="1658741" indent="-236730" eaLnBrk="0" hangingPunct="0">
              <a:lnSpc>
                <a:spcPct val="95000"/>
              </a:lnSpc>
              <a:spcBef>
                <a:spcPct val="25000"/>
              </a:spcBef>
              <a:buClr>
                <a:srgbClr val="000000"/>
              </a:buClr>
              <a:buFont typeface="Gotham-Book"/>
              <a:buChar char="–"/>
              <a:defRPr sz="1000">
                <a:solidFill>
                  <a:srgbClr val="000000"/>
                </a:solidFill>
                <a:latin typeface="Arial" pitchFamily="34" charset="0"/>
              </a:defRPr>
            </a:lvl4pPr>
            <a:lvl5pPr marL="2133834" indent="-236730" eaLnBrk="0" hangingPunct="0">
              <a:lnSpc>
                <a:spcPct val="95000"/>
              </a:lnSpc>
              <a:spcBef>
                <a:spcPct val="25000"/>
              </a:spcBef>
              <a:buClr>
                <a:srgbClr val="000000"/>
              </a:buClr>
              <a:buFont typeface="Gotham-Book"/>
              <a:buChar char="–"/>
              <a:defRPr sz="1000">
                <a:solidFill>
                  <a:srgbClr val="000000"/>
                </a:solidFill>
                <a:latin typeface="Arial" pitchFamily="34" charset="0"/>
              </a:defRPr>
            </a:lvl5pPr>
            <a:lvl6pPr marL="2604028" indent="-236730" eaLnBrk="0" fontAlgn="base" hangingPunct="0">
              <a:lnSpc>
                <a:spcPct val="95000"/>
              </a:lnSpc>
              <a:spcBef>
                <a:spcPct val="25000"/>
              </a:spcBef>
              <a:spcAft>
                <a:spcPct val="0"/>
              </a:spcAft>
              <a:buClr>
                <a:srgbClr val="000000"/>
              </a:buClr>
              <a:buFont typeface="Gotham-Book"/>
              <a:buChar char="–"/>
              <a:defRPr sz="1000">
                <a:solidFill>
                  <a:srgbClr val="000000"/>
                </a:solidFill>
                <a:latin typeface="Arial" pitchFamily="34" charset="0"/>
              </a:defRPr>
            </a:lvl6pPr>
            <a:lvl7pPr marL="3074223" indent="-236730" eaLnBrk="0" fontAlgn="base" hangingPunct="0">
              <a:lnSpc>
                <a:spcPct val="95000"/>
              </a:lnSpc>
              <a:spcBef>
                <a:spcPct val="25000"/>
              </a:spcBef>
              <a:spcAft>
                <a:spcPct val="0"/>
              </a:spcAft>
              <a:buClr>
                <a:srgbClr val="000000"/>
              </a:buClr>
              <a:buFont typeface="Gotham-Book"/>
              <a:buChar char="–"/>
              <a:defRPr sz="1000">
                <a:solidFill>
                  <a:srgbClr val="000000"/>
                </a:solidFill>
                <a:latin typeface="Arial" pitchFamily="34" charset="0"/>
              </a:defRPr>
            </a:lvl7pPr>
            <a:lvl8pPr marL="3544418" indent="-236730" eaLnBrk="0" fontAlgn="base" hangingPunct="0">
              <a:lnSpc>
                <a:spcPct val="95000"/>
              </a:lnSpc>
              <a:spcBef>
                <a:spcPct val="25000"/>
              </a:spcBef>
              <a:spcAft>
                <a:spcPct val="0"/>
              </a:spcAft>
              <a:buClr>
                <a:srgbClr val="000000"/>
              </a:buClr>
              <a:buFont typeface="Gotham-Book"/>
              <a:buChar char="–"/>
              <a:defRPr sz="1000">
                <a:solidFill>
                  <a:srgbClr val="000000"/>
                </a:solidFill>
                <a:latin typeface="Arial" pitchFamily="34" charset="0"/>
              </a:defRPr>
            </a:lvl8pPr>
            <a:lvl9pPr marL="4014613" indent="-236730" eaLnBrk="0" fontAlgn="base" hangingPunct="0">
              <a:lnSpc>
                <a:spcPct val="95000"/>
              </a:lnSpc>
              <a:spcBef>
                <a:spcPct val="25000"/>
              </a:spcBef>
              <a:spcAft>
                <a:spcPct val="0"/>
              </a:spcAft>
              <a:buClr>
                <a:srgbClr val="000000"/>
              </a:buClr>
              <a:buFont typeface="Gotham-Book"/>
              <a:buChar char="–"/>
              <a:defRPr sz="1000">
                <a:solidFill>
                  <a:srgbClr val="000000"/>
                </a:solidFill>
                <a:latin typeface="Arial" pitchFamily="34" charset="0"/>
              </a:defRPr>
            </a:lvl9pPr>
          </a:lstStyle>
          <a:p>
            <a:pPr eaLnBrk="1" hangingPunct="1">
              <a:lnSpc>
                <a:spcPct val="100000"/>
              </a:lnSpc>
              <a:spcBef>
                <a:spcPct val="0"/>
              </a:spcBef>
              <a:buClrTx/>
              <a:buFontTx/>
              <a:buNone/>
            </a:pPr>
            <a:fld id="{331EDE71-2E80-40EE-ABB4-08AEC8726693}" type="slidenum">
              <a:rPr lang="en-US" altLang="en-US" sz="1900"/>
              <a:pPr eaLnBrk="1" hangingPunct="1">
                <a:lnSpc>
                  <a:spcPct val="100000"/>
                </a:lnSpc>
                <a:spcBef>
                  <a:spcPct val="0"/>
                </a:spcBef>
                <a:buClrTx/>
                <a:buFontTx/>
                <a:buNone/>
              </a:pPr>
              <a:t>33</a:t>
            </a:fld>
            <a:endParaRPr lang="en-US" altLang="en-US" sz="1900"/>
          </a:p>
        </p:txBody>
      </p:sp>
    </p:spTree>
    <p:extLst>
      <p:ext uri="{BB962C8B-B14F-4D97-AF65-F5344CB8AC3E}">
        <p14:creationId xmlns:p14="http://schemas.microsoft.com/office/powerpoint/2010/main" val="2917851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lvl="0" indent="0" algn="l" defTabSz="130622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Global transformation to digital is at the heart of the change we are seeing in communications and the foundation of how organizations stay relevant in the future. This digital</a:t>
            </a:r>
            <a:r>
              <a:rPr lang="en-US" sz="1600" kern="1200" baseline="0" dirty="0">
                <a:solidFill>
                  <a:schemeClr val="tx1"/>
                </a:solidFill>
                <a:effectLst/>
                <a:latin typeface="+mn-lt"/>
                <a:ea typeface="+mn-ea"/>
                <a:cs typeface="+mn-cs"/>
              </a:rPr>
              <a:t> transformation is driving the need for an evolution in unified communications. </a:t>
            </a:r>
            <a:r>
              <a:rPr lang="en-US" sz="1600" kern="1200" dirty="0">
                <a:solidFill>
                  <a:schemeClr val="tx1"/>
                </a:solidFill>
                <a:effectLst/>
                <a:latin typeface="+mn-lt"/>
                <a:ea typeface="+mn-ea"/>
                <a:cs typeface="+mn-cs"/>
              </a:rPr>
              <a:t>Customers, employees and partners,</a:t>
            </a:r>
            <a:r>
              <a:rPr lang="en-US" sz="1600" kern="1200" baseline="0" dirty="0">
                <a:solidFill>
                  <a:schemeClr val="tx1"/>
                </a:solidFill>
                <a:effectLst/>
                <a:latin typeface="+mn-lt"/>
                <a:ea typeface="+mn-ea"/>
                <a:cs typeface="+mn-cs"/>
              </a:rPr>
              <a:t> they are</a:t>
            </a:r>
            <a:r>
              <a:rPr lang="en-US" sz="1600" kern="1200" dirty="0">
                <a:solidFill>
                  <a:schemeClr val="tx1"/>
                </a:solidFill>
                <a:effectLst/>
                <a:latin typeface="+mn-lt"/>
                <a:ea typeface="+mn-ea"/>
                <a:cs typeface="+mn-cs"/>
              </a:rPr>
              <a:t> demanding a user driven communications experience; </a:t>
            </a:r>
            <a:r>
              <a:rPr lang="en-US" sz="1600" kern="1200" baseline="0" dirty="0">
                <a:solidFill>
                  <a:schemeClr val="tx1"/>
                </a:solidFill>
                <a:effectLst/>
                <a:latin typeface="+mn-lt"/>
                <a:ea typeface="+mn-ea"/>
                <a:cs typeface="+mn-cs"/>
              </a:rPr>
              <a:t>defined by users and line of business leaders</a:t>
            </a:r>
            <a:r>
              <a:rPr lang="en-US" sz="1600" kern="1200" dirty="0">
                <a:solidFill>
                  <a:schemeClr val="tx1"/>
                </a:solidFill>
                <a:effectLst/>
                <a:latin typeface="+mn-lt"/>
                <a:ea typeface="+mn-ea"/>
                <a:cs typeface="+mn-cs"/>
              </a:rPr>
              <a:t> that fits into how they work instead of changing how they work</a:t>
            </a:r>
            <a:r>
              <a:rPr lang="en-US" sz="1600" kern="1200" baseline="0" dirty="0">
                <a:solidFill>
                  <a:schemeClr val="tx1"/>
                </a:solidFill>
                <a:effectLst/>
                <a:latin typeface="+mn-lt"/>
                <a:ea typeface="+mn-ea"/>
                <a:cs typeface="+mn-cs"/>
              </a:rPr>
              <a:t>. The rigid experience historically driven by IT – is becoming a thing of the past.</a:t>
            </a:r>
          </a:p>
          <a:p>
            <a:pPr marL="0" marR="0" lvl="0" indent="0" algn="l" defTabSz="1306220" rtl="0" eaLnBrk="1" fontAlgn="auto"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p>
            <a:pPr marL="0" marR="0" lvl="0" indent="0" algn="l" defTabSz="130622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Now if</a:t>
            </a:r>
            <a:r>
              <a:rPr lang="en-US" sz="1600" kern="1200" baseline="0" dirty="0">
                <a:solidFill>
                  <a:schemeClr val="tx1"/>
                </a:solidFill>
                <a:effectLst/>
                <a:latin typeface="+mn-lt"/>
                <a:ea typeface="+mn-ea"/>
                <a:cs typeface="+mn-cs"/>
              </a:rPr>
              <a:t> you look at the unified communications continuum, you can see how it’s evolving in our favor.</a:t>
            </a:r>
          </a:p>
          <a:p>
            <a:pPr marL="0" marR="0" lvl="0" indent="0" algn="l" defTabSz="1306220" rtl="0" eaLnBrk="1" fontAlgn="auto"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p>
            <a:pPr marL="0" marR="0" lvl="0" indent="0" algn="l" defTabSz="1306220" rtl="0" eaLnBrk="1" fontAlgn="auto" latinLnBrk="0" hangingPunct="1">
              <a:lnSpc>
                <a:spcPct val="100000"/>
              </a:lnSpc>
              <a:spcBef>
                <a:spcPts val="0"/>
              </a:spcBef>
              <a:spcAft>
                <a:spcPts val="0"/>
              </a:spcAft>
              <a:buClrTx/>
              <a:buSzTx/>
              <a:buFontTx/>
              <a:buNone/>
              <a:tabLst/>
              <a:defRPr/>
            </a:pPr>
            <a:r>
              <a:rPr lang="en-US" sz="1600" b="1" kern="1200" baseline="0" dirty="0">
                <a:solidFill>
                  <a:schemeClr val="tx1"/>
                </a:solidFill>
                <a:effectLst/>
                <a:latin typeface="+mn-lt"/>
                <a:ea typeface="+mn-ea"/>
                <a:cs typeface="+mn-cs"/>
              </a:rPr>
              <a:t>Unified Communications Era</a:t>
            </a:r>
            <a:endParaRPr lang="en-US" b="1" dirty="0"/>
          </a:p>
          <a:p>
            <a:r>
              <a:rPr lang="en-US" baseline="0" dirty="0"/>
              <a:t>Historically, unified communications was largely about IT cost savings and desktop consolidation where you needed to have all these capabilities in one desktop app, the desktop team had control over the user experience, and it was under the umbrella of employee productivity.</a:t>
            </a:r>
          </a:p>
          <a:p>
            <a:endParaRPr lang="en-US" baseline="0" dirty="0"/>
          </a:p>
          <a:p>
            <a:r>
              <a:rPr lang="en-US" b="1" baseline="0" dirty="0"/>
              <a:t>Mobile Era</a:t>
            </a:r>
          </a:p>
          <a:p>
            <a:pPr marL="0" marR="0" lvl="0" indent="0" algn="l" defTabSz="1306220" rtl="0" eaLnBrk="1" fontAlgn="auto" latinLnBrk="0" hangingPunct="1">
              <a:lnSpc>
                <a:spcPct val="100000"/>
              </a:lnSpc>
              <a:spcBef>
                <a:spcPts val="0"/>
              </a:spcBef>
              <a:spcAft>
                <a:spcPts val="0"/>
              </a:spcAft>
              <a:buClrTx/>
              <a:buSzTx/>
              <a:buFontTx/>
              <a:buNone/>
              <a:tabLst/>
              <a:defRPr/>
            </a:pPr>
            <a:r>
              <a:rPr lang="en-US" baseline="0" dirty="0"/>
              <a:t>With the mobile era, this started where everyone is coming to work with at least one mobile device. Organizations leverage the power of these employee owned devices. And employees expect that they can access their enterprise services anywhere with the same intuitiveness and simplicity of their consumer apps, which is very different compared to a traditional enterprise, IT defined desktop environment. </a:t>
            </a:r>
          </a:p>
          <a:p>
            <a:endParaRPr lang="en-US" baseline="0" dirty="0"/>
          </a:p>
          <a:p>
            <a:r>
              <a:rPr lang="en-US" b="1" baseline="0" dirty="0"/>
              <a:t>Digital Transformation Era</a:t>
            </a:r>
          </a:p>
          <a:p>
            <a:r>
              <a:rPr lang="en-US" baseline="0" dirty="0"/>
              <a:t>This next era, the digital transformation era, and all of our customers should have a digital transformation strategy that we are a part of.  In every vertical business, there are initiatives to make sure they are relevant in this era, and provide innovation in their space because there is so much disruption happening with traditional verticals exploiting new digital technologies. Just look at Uber or Airbnb as examples. </a:t>
            </a:r>
          </a:p>
          <a:p>
            <a:endParaRPr lang="en-US" baseline="0" dirty="0"/>
          </a:p>
          <a:p>
            <a:pPr marL="0" marR="0" lvl="0" indent="0" algn="l" defTabSz="1306220" rtl="0" eaLnBrk="1" fontAlgn="auto" latinLnBrk="0" hangingPunct="1">
              <a:lnSpc>
                <a:spcPct val="100000"/>
              </a:lnSpc>
              <a:spcBef>
                <a:spcPts val="0"/>
              </a:spcBef>
              <a:spcAft>
                <a:spcPts val="0"/>
              </a:spcAft>
              <a:buClrTx/>
              <a:buSzTx/>
              <a:buFontTx/>
              <a:buNone/>
              <a:tabLst/>
              <a:defRPr/>
            </a:pPr>
            <a:r>
              <a:rPr lang="en-US" baseline="0" dirty="0"/>
              <a:t>This era is line of business focused and about driving contextual experiences and outcome, hard dollar ROI and KPIs. With the diverse nature of our customer base, for them to drive the necessary business results in this digital era, it requires openness with technology that we have like Avaya Breeze and our ECO-system.</a:t>
            </a:r>
          </a:p>
          <a:p>
            <a:pPr marL="0" marR="0" lvl="0" indent="0" algn="l" defTabSz="130622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1306220" rtl="0" eaLnBrk="1" fontAlgn="auto" latinLnBrk="0" hangingPunct="1">
              <a:lnSpc>
                <a:spcPct val="100000"/>
              </a:lnSpc>
              <a:spcBef>
                <a:spcPts val="0"/>
              </a:spcBef>
              <a:spcAft>
                <a:spcPts val="0"/>
              </a:spcAft>
              <a:buClrTx/>
              <a:buSzTx/>
              <a:buFontTx/>
              <a:buNone/>
              <a:tabLst/>
              <a:defRPr/>
            </a:pPr>
            <a:r>
              <a:rPr lang="en-US" baseline="0" dirty="0"/>
              <a:t>The capabilities from the unified communications era and the mobile era – they’re still required in the digital transformation era, and we have a superior solution at whatever stage your customer is in. And our solution is ready now for your customer’s transformation. </a:t>
            </a:r>
            <a:r>
              <a:rPr lang="en-US" dirty="0"/>
              <a:t>We are defining</a:t>
            </a:r>
            <a:r>
              <a:rPr lang="en-US" baseline="0" dirty="0"/>
              <a:t> the future of UC – making it natural and a part of how we communicate every day on our device of choice, within a browser or embedded in the applications we live in. Simple, transparent, in context and user defined.</a:t>
            </a:r>
            <a:endParaRPr lang="en-US" dirty="0"/>
          </a:p>
          <a:p>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3</a:t>
            </a:fld>
            <a:endParaRPr lang="en-US" dirty="0"/>
          </a:p>
        </p:txBody>
      </p:sp>
    </p:spTree>
    <p:extLst>
      <p:ext uri="{BB962C8B-B14F-4D97-AF65-F5344CB8AC3E}">
        <p14:creationId xmlns:p14="http://schemas.microsoft.com/office/powerpoint/2010/main" val="30423178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649288"/>
            <a:ext cx="5803900" cy="3263900"/>
          </a:xfrm>
        </p:spPr>
      </p:sp>
      <p:sp>
        <p:nvSpPr>
          <p:cNvPr id="3" name="Notes Placeholder 2"/>
          <p:cNvSpPr>
            <a:spLocks noGrp="1"/>
          </p:cNvSpPr>
          <p:nvPr>
            <p:ph type="body" idx="1"/>
          </p:nvPr>
        </p:nvSpPr>
        <p:spPr/>
        <p:txBody>
          <a:bodyPr>
            <a:normAutofit fontScale="85000" lnSpcReduction="20000"/>
          </a:bodyPr>
          <a:lstStyle/>
          <a:p>
            <a:r>
              <a:rPr lang="en-US" sz="2000" dirty="0"/>
              <a:t>The streaming and recording solution combines the interactive features of video collaboration with powerful streaming and recording capabilities.  Administrators can create a private, enterprise YouTube like portal.  Meetings can be recorded and saved to the system’s content library for easy, on-demand viewing or can be broadcast in real-time to any user’s PC, Mac, iOS or Android device, without specialized software for playback.</a:t>
            </a:r>
          </a:p>
          <a:p>
            <a:endParaRPr lang="en-US" sz="2000" dirty="0"/>
          </a:p>
          <a:p>
            <a:r>
              <a:rPr lang="en-US" sz="2000" dirty="0"/>
              <a:t>Equinox streaming delivers the highest scalability in the market with up to 100,000 simultaneous live viewers.  And a flexible deployment model enables an organization can start with a compact all-in-one appliance, and expand as their capacity requirements grow.</a:t>
            </a:r>
          </a:p>
          <a:p>
            <a:endParaRPr lang="en-US" sz="2000" dirty="0"/>
          </a:p>
          <a:p>
            <a:r>
              <a:rPr lang="en-US" sz="2000" dirty="0"/>
              <a:t>One of the new features for Equinox streaming is that meeting participants using streaming can chat back and forth to the moderators for Q and A as an example.</a:t>
            </a:r>
          </a:p>
          <a:p>
            <a:endParaRPr lang="en-US" sz="2000" dirty="0"/>
          </a:p>
          <a:p>
            <a:r>
              <a:rPr lang="en-US" sz="2000" dirty="0"/>
              <a:t>And one more use case to think about – end users can easily create corporate video assets with room systems and desktops that are in effect miniature recording or broadcast studios that create standard MP4 files for editing.</a:t>
            </a:r>
          </a:p>
        </p:txBody>
      </p:sp>
      <p:sp>
        <p:nvSpPr>
          <p:cNvPr id="4" name="Slide Number Placeholder 3"/>
          <p:cNvSpPr>
            <a:spLocks noGrp="1"/>
          </p:cNvSpPr>
          <p:nvPr>
            <p:ph type="sldNum" sz="quarter" idx="10"/>
          </p:nvPr>
        </p:nvSpPr>
        <p:spPr/>
        <p:txBody>
          <a:bodyPr/>
          <a:lstStyle/>
          <a:p>
            <a:pPr>
              <a:defRPr/>
            </a:pPr>
            <a:fld id="{DF64E002-58A2-476B-A85F-B2760A0B5254}" type="slidenum">
              <a:rPr lang="en-US" smtClean="0"/>
              <a:pPr>
                <a:defRPr/>
              </a:pPr>
              <a:t>34</a:t>
            </a:fld>
            <a:endParaRPr lang="en-US" dirty="0"/>
          </a:p>
        </p:txBody>
      </p:sp>
    </p:spTree>
    <p:extLst>
      <p:ext uri="{BB962C8B-B14F-4D97-AF65-F5344CB8AC3E}">
        <p14:creationId xmlns:p14="http://schemas.microsoft.com/office/powerpoint/2010/main" val="22928588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09600"/>
            <a:ext cx="5432425" cy="3055938"/>
          </a:xfrm>
        </p:spPr>
      </p:sp>
      <p:sp>
        <p:nvSpPr>
          <p:cNvPr id="3" name="Notes Placeholder 2"/>
          <p:cNvSpPr>
            <a:spLocks noGrp="1"/>
          </p:cNvSpPr>
          <p:nvPr>
            <p:ph type="body" idx="1"/>
          </p:nvPr>
        </p:nvSpPr>
        <p:spPr/>
        <p:txBody>
          <a:bodyPr/>
          <a:lstStyle/>
          <a:p>
            <a:endParaRPr lang="en-US" b="0" baseline="0" dirty="0"/>
          </a:p>
          <a:p>
            <a:r>
              <a:rPr lang="en-US" b="0" dirty="0"/>
              <a:t>H175:  $1,570</a:t>
            </a:r>
          </a:p>
          <a:p>
            <a:r>
              <a:rPr lang="en-US" b="0" dirty="0"/>
              <a:t>Scopia XT4300:</a:t>
            </a:r>
            <a:r>
              <a:rPr lang="en-US" b="0" baseline="0" dirty="0"/>
              <a:t>  </a:t>
            </a:r>
            <a:r>
              <a:rPr lang="it-IT" sz="1600" b="0" i="1" kern="1200" dirty="0">
                <a:solidFill>
                  <a:schemeClr val="tx1"/>
                </a:solidFill>
                <a:latin typeface="+mn-lt"/>
                <a:ea typeface="+mn-ea"/>
                <a:cs typeface="+mn-cs"/>
              </a:rPr>
              <a:t>$4,500 (PTZ camera) / $2,900 (no PTZ camera) </a:t>
            </a:r>
          </a:p>
          <a:p>
            <a:r>
              <a:rPr lang="en-US" b="0" dirty="0"/>
              <a:t>Scopia XT7100:  $13,000</a:t>
            </a:r>
          </a:p>
        </p:txBody>
      </p:sp>
      <p:sp>
        <p:nvSpPr>
          <p:cNvPr id="4" name="Slide Number Placeholder 3"/>
          <p:cNvSpPr>
            <a:spLocks noGrp="1"/>
          </p:cNvSpPr>
          <p:nvPr>
            <p:ph type="sldNum" sz="quarter" idx="10"/>
          </p:nvPr>
        </p:nvSpPr>
        <p:spPr/>
        <p:txBody>
          <a:bodyPr/>
          <a:lstStyle/>
          <a:p>
            <a:fld id="{BABD9AF4-E7FA-4674-8F26-2DFED1B5C959}" type="slidenum">
              <a:rPr lang="en-US" smtClean="0"/>
              <a:pPr/>
              <a:t>35</a:t>
            </a:fld>
            <a:endParaRPr lang="en-US" dirty="0"/>
          </a:p>
        </p:txBody>
      </p:sp>
    </p:spTree>
    <p:extLst>
      <p:ext uri="{BB962C8B-B14F-4D97-AF65-F5344CB8AC3E}">
        <p14:creationId xmlns:p14="http://schemas.microsoft.com/office/powerpoint/2010/main" val="16207282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619125"/>
            <a:ext cx="5522913" cy="3106738"/>
          </a:xfrm>
        </p:spPr>
      </p:sp>
      <p:sp>
        <p:nvSpPr>
          <p:cNvPr id="3" name="Notes Placeholder 2"/>
          <p:cNvSpPr>
            <a:spLocks noGrp="1"/>
          </p:cNvSpPr>
          <p:nvPr>
            <p:ph type="body" idx="1"/>
          </p:nvPr>
        </p:nvSpPr>
        <p:spPr/>
        <p:txBody>
          <a:bodyPr/>
          <a:lstStyle/>
          <a:p>
            <a:r>
              <a:rPr lang="en-US" dirty="0"/>
              <a:t>Here’s another all-too-common video conferencing scenario:</a:t>
            </a:r>
          </a:p>
          <a:p>
            <a:endParaRPr lang="en-US" dirty="0"/>
          </a:p>
          <a:p>
            <a:r>
              <a:rPr lang="en-US" dirty="0"/>
              <a:t>It’s your first meeting of the day, so you dial in on your smartphone while driving to the office. When you arrive at the conference room, you have to get off the call on your smartphone, search for the dial-in information and manually connect to the same meeting using the room system.</a:t>
            </a:r>
          </a:p>
          <a:p>
            <a:endParaRPr lang="en-US" dirty="0"/>
          </a:p>
          <a:p>
            <a:r>
              <a:rPr lang="en-US" dirty="0"/>
              <a:t>With Avaya Mobile Link, your mobile device automatically pairs and seamlessly hands off the meeting to the Scopia room system, allowing you to enjoy the room system’s crystal-clear audio, HD camera and large display.  </a:t>
            </a:r>
          </a:p>
          <a:p>
            <a:endParaRPr lang="en-US" dirty="0"/>
          </a:p>
          <a:p>
            <a:r>
              <a:rPr lang="en-US" dirty="0"/>
              <a:t>To recap, Avaya</a:t>
            </a:r>
            <a:r>
              <a:rPr lang="en-US" baseline="0" dirty="0"/>
              <a:t> </a:t>
            </a:r>
            <a:r>
              <a:rPr lang="en-US" sz="1100" b="0" i="0" u="none" strike="noStrike" kern="1200" baseline="0" dirty="0">
                <a:solidFill>
                  <a:schemeClr val="tx1"/>
                </a:solidFill>
                <a:latin typeface="+mn-lt"/>
                <a:ea typeface="+mn-ea"/>
                <a:cs typeface="+mn-cs"/>
              </a:rPr>
              <a:t>Screen Link enables users to directly share content wirelessly from their laptops, eliminating the need to search for and connect cables between their laptop and Scopia room system. </a:t>
            </a:r>
          </a:p>
          <a:p>
            <a:endParaRPr lang="en-US" sz="1100" b="0" i="0" u="none" strike="noStrike" kern="1200" baseline="0" dirty="0">
              <a:solidFill>
                <a:schemeClr val="tx1"/>
              </a:solidFill>
              <a:latin typeface="+mn-lt"/>
              <a:ea typeface="+mn-ea"/>
              <a:cs typeface="+mn-cs"/>
            </a:endParaRPr>
          </a:p>
          <a:p>
            <a:r>
              <a:rPr lang="en-US" sz="1100" b="0" i="0" u="none" strike="noStrike" kern="1200" baseline="0" dirty="0">
                <a:solidFill>
                  <a:schemeClr val="tx1"/>
                </a:solidFill>
                <a:latin typeface="+mn-lt"/>
                <a:ea typeface="+mn-ea"/>
                <a:cs typeface="+mn-cs"/>
              </a:rPr>
              <a:t>And with Avaya Mobile Link, Desktop or Mobile users can start a meeting on their laptop or mobile device and smoothly transition that conference to a Scopia room system. </a:t>
            </a:r>
          </a:p>
          <a:p>
            <a:endParaRPr lang="en-US" dirty="0"/>
          </a:p>
          <a:p>
            <a:endParaRPr lang="en-US" dirty="0"/>
          </a:p>
        </p:txBody>
      </p:sp>
      <p:sp>
        <p:nvSpPr>
          <p:cNvPr id="4" name="Footer Placeholder 3"/>
          <p:cNvSpPr>
            <a:spLocks noGrp="1"/>
          </p:cNvSpPr>
          <p:nvPr>
            <p:ph type="ftr" sz="quarter" idx="10"/>
          </p:nvPr>
        </p:nvSpPr>
        <p:spPr/>
        <p:txBody>
          <a:bodyPr/>
          <a:lstStyle/>
          <a:p>
            <a:r>
              <a:rPr lang="en-CA" dirty="0"/>
              <a:t>2010 Avaya Inc. All rights reserved.</a:t>
            </a:r>
          </a:p>
        </p:txBody>
      </p:sp>
      <p:sp>
        <p:nvSpPr>
          <p:cNvPr id="5" name="Slide Number Placeholder 4"/>
          <p:cNvSpPr>
            <a:spLocks noGrp="1"/>
          </p:cNvSpPr>
          <p:nvPr>
            <p:ph type="sldNum" sz="quarter" idx="11"/>
          </p:nvPr>
        </p:nvSpPr>
        <p:spPr/>
        <p:txBody>
          <a:bodyPr/>
          <a:lstStyle/>
          <a:p>
            <a:fld id="{82055C8F-FCAF-4869-A556-FC5487211000}" type="slidenum">
              <a:rPr lang="en-CA" smtClean="0"/>
              <a:pPr/>
              <a:t>36</a:t>
            </a:fld>
            <a:endParaRPr lang="en-CA" dirty="0"/>
          </a:p>
        </p:txBody>
      </p:sp>
    </p:spTree>
    <p:extLst>
      <p:ext uri="{BB962C8B-B14F-4D97-AF65-F5344CB8AC3E}">
        <p14:creationId xmlns:p14="http://schemas.microsoft.com/office/powerpoint/2010/main" val="20870362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619125"/>
            <a:ext cx="5522913" cy="3106738"/>
          </a:xfrm>
        </p:spPr>
      </p:sp>
      <p:sp>
        <p:nvSpPr>
          <p:cNvPr id="3" name="Notes Placeholder 2"/>
          <p:cNvSpPr>
            <a:spLocks noGrp="1"/>
          </p:cNvSpPr>
          <p:nvPr>
            <p:ph type="body" idx="1"/>
          </p:nvPr>
        </p:nvSpPr>
        <p:spPr/>
        <p:txBody>
          <a:bodyPr>
            <a:normAutofit fontScale="92500" lnSpcReduction="10000"/>
          </a:bodyPr>
          <a:lstStyle/>
          <a:p>
            <a:r>
              <a:rPr lang="en-US" dirty="0"/>
              <a:t>We’ve all been there:   It’s your turn to present your slides in the conference room. You first have to find the wires to connect your laptop to the video conferencing system–often, you need to pull it out of your colleague’s laptop who just presented–test that it projects on the display and to the other participants, and hope for the best.</a:t>
            </a:r>
          </a:p>
          <a:p>
            <a:endParaRPr lang="en-US" dirty="0"/>
          </a:p>
          <a:p>
            <a:r>
              <a:rPr lang="en-US" dirty="0"/>
              <a:t>Avaya Scopia users now have the ability to </a:t>
            </a:r>
            <a:r>
              <a:rPr lang="en-US" b="1" dirty="0"/>
              <a:t>wirelessly present</a:t>
            </a:r>
            <a:r>
              <a:rPr lang="en-US" dirty="0"/>
              <a:t> from their laptop–either PC or Mac–with Avaya Screen Link.</a:t>
            </a:r>
          </a:p>
          <a:p>
            <a:r>
              <a:rPr lang="en-US" dirty="0"/>
              <a:t>Just enter a conference room that has a Scopia room system and your laptop will automatically pair with the system using sonic recognition technology.</a:t>
            </a:r>
          </a:p>
          <a:p>
            <a:endParaRPr lang="en-US" dirty="0"/>
          </a:p>
          <a:p>
            <a:r>
              <a:rPr lang="en-US" dirty="0"/>
              <a:t>Anyone can present in a video meeting directly from their laptop without the need to find and plug in clumsy wires, configure their PC’s video output resolution, and fumble with the proper video out key sequence on their PC. Simply walk into a Scopia-enabled video meeting room, and your presentation can be transmitted wirelessly from your desktop to the Scopia room system.</a:t>
            </a:r>
          </a:p>
          <a:p>
            <a:endParaRPr lang="en-US" dirty="0"/>
          </a:p>
          <a:p>
            <a:r>
              <a:rPr lang="en-US" dirty="0"/>
              <a:t>Oh, and this capability exists whether you are in a video conference or not. Think of the value of being able to use high-resolution displays to show content in a conference room–to either the people sitting in the room with you or to everyone on a video call. Simple. And pretty cool.</a:t>
            </a:r>
          </a:p>
          <a:p>
            <a:endParaRPr lang="en-US" dirty="0"/>
          </a:p>
        </p:txBody>
      </p:sp>
      <p:sp>
        <p:nvSpPr>
          <p:cNvPr id="4" name="Footer Placeholder 3"/>
          <p:cNvSpPr>
            <a:spLocks noGrp="1"/>
          </p:cNvSpPr>
          <p:nvPr>
            <p:ph type="ftr" sz="quarter" idx="10"/>
          </p:nvPr>
        </p:nvSpPr>
        <p:spPr/>
        <p:txBody>
          <a:bodyPr/>
          <a:lstStyle/>
          <a:p>
            <a:r>
              <a:rPr lang="en-CA" dirty="0"/>
              <a:t>2010 Avaya Inc. All rights reserved.</a:t>
            </a:r>
          </a:p>
        </p:txBody>
      </p:sp>
      <p:sp>
        <p:nvSpPr>
          <p:cNvPr id="5" name="Slide Number Placeholder 4"/>
          <p:cNvSpPr>
            <a:spLocks noGrp="1"/>
          </p:cNvSpPr>
          <p:nvPr>
            <p:ph type="sldNum" sz="quarter" idx="11"/>
          </p:nvPr>
        </p:nvSpPr>
        <p:spPr/>
        <p:txBody>
          <a:bodyPr/>
          <a:lstStyle/>
          <a:p>
            <a:fld id="{82055C8F-FCAF-4869-A556-FC5487211000}" type="slidenum">
              <a:rPr lang="en-CA" smtClean="0"/>
              <a:pPr/>
              <a:t>37</a:t>
            </a:fld>
            <a:endParaRPr lang="en-CA" dirty="0"/>
          </a:p>
        </p:txBody>
      </p:sp>
    </p:spTree>
    <p:extLst>
      <p:ext uri="{BB962C8B-B14F-4D97-AF65-F5344CB8AC3E}">
        <p14:creationId xmlns:p14="http://schemas.microsoft.com/office/powerpoint/2010/main" val="3910991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33425"/>
            <a:ext cx="6505575" cy="3659188"/>
          </a:xfrm>
        </p:spPr>
      </p:sp>
      <p:sp>
        <p:nvSpPr>
          <p:cNvPr id="3" name="Notes Placeholder 2"/>
          <p:cNvSpPr>
            <a:spLocks noGrp="1"/>
          </p:cNvSpPr>
          <p:nvPr>
            <p:ph type="body" idx="1"/>
          </p:nvPr>
        </p:nvSpPr>
        <p:spPr>
          <a:xfrm>
            <a:off x="594864" y="4401427"/>
            <a:ext cx="6125474" cy="4880610"/>
          </a:xfrm>
        </p:spPr>
        <p:txBody>
          <a:bodyPr>
            <a:normAutofit/>
          </a:bodyPr>
          <a:lstStyle/>
          <a:p>
            <a:r>
              <a:rPr lang="en-US" sz="2500" dirty="0"/>
              <a:t>With Equinox, web collaboration between desktop clients and Scopia room systems is now sent as JPEG or PNG images instead of H.239 / BFCP video streams. This significantly enhances the quality of content sent and received and uses less bandwidth.  Of course, participants using devices or endpoints not supporting this enhanced capability can still view and share content using H.239 for H.323 and BFCP for SIP.</a:t>
            </a:r>
          </a:p>
          <a:p>
            <a:pPr algn="l"/>
            <a:endParaRPr lang="en-US" dirty="0"/>
          </a:p>
        </p:txBody>
      </p:sp>
      <p:sp>
        <p:nvSpPr>
          <p:cNvPr id="4" name="Slide Number Placeholder 3"/>
          <p:cNvSpPr>
            <a:spLocks noGrp="1"/>
          </p:cNvSpPr>
          <p:nvPr>
            <p:ph type="sldNum" sz="quarter" idx="10"/>
          </p:nvPr>
        </p:nvSpPr>
        <p:spPr/>
        <p:txBody>
          <a:bodyPr/>
          <a:lstStyle/>
          <a:p>
            <a:fld id="{E1DD881C-BA0F-47D5-8AAE-755EDED1DCB2}" type="slidenum">
              <a:rPr lang="he-IL" smtClean="0"/>
              <a:pPr/>
              <a:t>38</a:t>
            </a:fld>
            <a:endParaRPr lang="he-IL"/>
          </a:p>
        </p:txBody>
      </p:sp>
    </p:spTree>
    <p:extLst>
      <p:ext uri="{BB962C8B-B14F-4D97-AF65-F5344CB8AC3E}">
        <p14:creationId xmlns:p14="http://schemas.microsoft.com/office/powerpoint/2010/main" val="5929519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B6AA505-551D-4336-9D45-2EF444AC58B1}" type="slidenum">
              <a:rPr lang="en-US" smtClean="0">
                <a:latin typeface="Arial" charset="0"/>
              </a:rPr>
              <a:pPr/>
              <a:t>39</a:t>
            </a:fld>
            <a:endParaRPr lang="en-US" dirty="0">
              <a:latin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r>
              <a:rPr lang="en-US" sz="2000" dirty="0"/>
              <a:t>There are a number of enhancements with the Scopia Control iOS app for controlling Scopia room systems.</a:t>
            </a:r>
          </a:p>
          <a:p>
            <a:endParaRPr lang="en-US" sz="2000" dirty="0"/>
          </a:p>
          <a:p>
            <a:r>
              <a:rPr lang="en-US" sz="2000" dirty="0"/>
              <a:t>If you walk into a conference room with the control app open, the Scopia room system will now detect the mobile app and automatically pair itself with the room system through sonic detection.  There is also a new look and feel with support for rotating the device.  And perhaps the most frequently requested enhancement for Scopia Control is that it now supports iPhones in addition to iPads.</a:t>
            </a:r>
          </a:p>
          <a:p>
            <a:pPr eaLnBrk="1" hangingPunct="1"/>
            <a:endParaRPr lang="en-US" dirty="0">
              <a:latin typeface="Arial" charset="0"/>
            </a:endParaRPr>
          </a:p>
        </p:txBody>
      </p:sp>
    </p:spTree>
    <p:extLst>
      <p:ext uri="{BB962C8B-B14F-4D97-AF65-F5344CB8AC3E}">
        <p14:creationId xmlns:p14="http://schemas.microsoft.com/office/powerpoint/2010/main" val="16143248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sz="1800" dirty="0"/>
              <a:t>We're enhancing our room system product line for much easier deployment in both cloud and enterprise applications. Equinox Management will generate a provisioning code, and this code is simply entered at the </a:t>
            </a:r>
            <a:r>
              <a:rPr lang="en-US" altLang="en-US" sz="1800" dirty="0" err="1"/>
              <a:t>Scopia</a:t>
            </a:r>
            <a:r>
              <a:rPr lang="en-US" altLang="en-US" sz="1800" dirty="0"/>
              <a:t> room system to get fully setup.</a:t>
            </a:r>
          </a:p>
          <a:p>
            <a:endParaRPr lang="en-US" altLang="en-US" sz="1800" dirty="0"/>
          </a:p>
          <a:p>
            <a:r>
              <a:rPr lang="en-US" altLang="en-US" sz="1800" dirty="0"/>
              <a:t>For cloud partners and service providers this means easy bundling of our endpoints with services; while enterprise customers will enjoy much simpler installation and administration.  </a:t>
            </a:r>
          </a:p>
          <a:p>
            <a:endParaRPr lang="en-US" altLang="en-US" sz="1800" dirty="0"/>
          </a:p>
          <a:p>
            <a:r>
              <a:rPr lang="en-US" altLang="en-US" sz="1800" dirty="0"/>
              <a:t>No expert or technical resource will be needed to install or provision a room system.  As long as someone can hook up the cables, connect the components together, and turn on the power, they can get a room system operational without an onsite technical resource.  This means room systems can be deployed by general facilities personnel.</a:t>
            </a:r>
          </a:p>
          <a:p>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40</a:t>
            </a:fld>
            <a:endParaRPr lang="en-US" dirty="0"/>
          </a:p>
        </p:txBody>
      </p:sp>
    </p:spTree>
    <p:extLst>
      <p:ext uri="{BB962C8B-B14F-4D97-AF65-F5344CB8AC3E}">
        <p14:creationId xmlns:p14="http://schemas.microsoft.com/office/powerpoint/2010/main" val="7344336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1380764">
              <a:defRPr/>
            </a:pPr>
            <a:r>
              <a:rPr lang="en-US" sz="2000" dirty="0"/>
              <a:t>Scopia room systems can also now publish their presence status with both Aura and IP Office, and you can view the presence status of other contacts – room systems, users, or other devices registered to the presence server.  The room system presence changes automatically depending on its status such as:  offline, available, on a call, and do not disturb.</a:t>
            </a:r>
          </a:p>
        </p:txBody>
      </p:sp>
      <p:sp>
        <p:nvSpPr>
          <p:cNvPr id="4" name="Slide Number Placeholder 3"/>
          <p:cNvSpPr>
            <a:spLocks noGrp="1"/>
          </p:cNvSpPr>
          <p:nvPr>
            <p:ph type="sldNum" sz="quarter" idx="10"/>
          </p:nvPr>
        </p:nvSpPr>
        <p:spPr/>
        <p:txBody>
          <a:bodyPr/>
          <a:lstStyle/>
          <a:p>
            <a:fld id="{4BA92C5E-BF34-4775-B657-4ADF2F3104CA}" type="slidenum">
              <a:rPr lang="en-US" smtClean="0"/>
              <a:pPr/>
              <a:t>41</a:t>
            </a:fld>
            <a:endParaRPr lang="en-US" dirty="0"/>
          </a:p>
        </p:txBody>
      </p:sp>
    </p:spTree>
    <p:extLst>
      <p:ext uri="{BB962C8B-B14F-4D97-AF65-F5344CB8AC3E}">
        <p14:creationId xmlns:p14="http://schemas.microsoft.com/office/powerpoint/2010/main" val="6103605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649288"/>
            <a:ext cx="5803900" cy="3263900"/>
          </a:xfrm>
        </p:spPr>
      </p:sp>
      <p:sp>
        <p:nvSpPr>
          <p:cNvPr id="3" name="Notes Placeholder 2"/>
          <p:cNvSpPr>
            <a:spLocks noGrp="1"/>
          </p:cNvSpPr>
          <p:nvPr>
            <p:ph type="body" idx="1"/>
          </p:nvPr>
        </p:nvSpPr>
        <p:spPr/>
        <p:txBody>
          <a:bodyPr>
            <a:normAutofit/>
          </a:bodyPr>
          <a:lstStyle/>
          <a:p>
            <a:pPr defTabSz="1380764">
              <a:defRPr/>
            </a:pPr>
            <a:r>
              <a:rPr lang="en-US" sz="1800" dirty="0"/>
              <a:t>There are over 20 security enhancements for room systems in the new release and we only have time to cover a few of them.</a:t>
            </a:r>
          </a:p>
          <a:p>
            <a:pPr defTabSz="1380764">
              <a:defRPr/>
            </a:pPr>
            <a:endParaRPr lang="en-US" sz="1800" dirty="0"/>
          </a:p>
          <a:p>
            <a:r>
              <a:rPr lang="en-US" sz="1800" dirty="0"/>
              <a:t>Now you can disable H.323 and SIP incoming calls on either or both network interfaces.  This is useful if you want to disable incoming calls on a public network, while allowing calls coming from your company network.  You can hide recent calls.  AES 256 is also available, along with support for TLS1.2.  You can now set a minimum key size of 2,048 bits for </a:t>
            </a:r>
            <a:r>
              <a:rPr lang="en-US" sz="1800" dirty="0" err="1"/>
              <a:t>Diffie</a:t>
            </a:r>
            <a:r>
              <a:rPr lang="en-US" sz="1800" dirty="0"/>
              <a:t>-Hellman encryption.  You can configure the policy for certificate validation.</a:t>
            </a:r>
          </a:p>
          <a:p>
            <a:pPr defTabSz="1380764">
              <a:defRPr/>
            </a:pPr>
            <a:endParaRPr lang="en-US" sz="1800" dirty="0"/>
          </a:p>
          <a:p>
            <a:pPr defTabSz="1380764">
              <a:defRPr/>
            </a:pPr>
            <a:r>
              <a:rPr lang="en-US" sz="1800" dirty="0"/>
              <a:t>And you can create your own white list by marking your trusted contacts.  The room system will then automatically reject all incoming calls except the ones coming from your trusted favorites contacts.</a:t>
            </a:r>
          </a:p>
          <a:p>
            <a:pPr defTabSz="1380764">
              <a:defRPr/>
            </a:pPr>
            <a:endParaRPr lang="en-US" dirty="0"/>
          </a:p>
          <a:p>
            <a:pPr defTabSz="1380764">
              <a:defRPr/>
            </a:pPr>
            <a:endParaRPr lang="en-US" dirty="0"/>
          </a:p>
          <a:p>
            <a:endParaRPr lang="en-US" baseline="0" dirty="0"/>
          </a:p>
        </p:txBody>
      </p:sp>
      <p:sp>
        <p:nvSpPr>
          <p:cNvPr id="4" name="Slide Number Placeholder 3"/>
          <p:cNvSpPr>
            <a:spLocks noGrp="1"/>
          </p:cNvSpPr>
          <p:nvPr>
            <p:ph type="sldNum" sz="quarter" idx="10"/>
          </p:nvPr>
        </p:nvSpPr>
        <p:spPr/>
        <p:txBody>
          <a:bodyPr/>
          <a:lstStyle/>
          <a:p>
            <a:pPr>
              <a:defRPr/>
            </a:pPr>
            <a:fld id="{DF64E002-58A2-476B-A85F-B2760A0B5254}" type="slidenum">
              <a:rPr lang="en-US" smtClean="0"/>
              <a:pPr>
                <a:defRPr/>
              </a:pPr>
              <a:t>42</a:t>
            </a:fld>
            <a:endParaRPr lang="en-US" dirty="0"/>
          </a:p>
        </p:txBody>
      </p:sp>
    </p:spTree>
    <p:extLst>
      <p:ext uri="{BB962C8B-B14F-4D97-AF65-F5344CB8AC3E}">
        <p14:creationId xmlns:p14="http://schemas.microsoft.com/office/powerpoint/2010/main" val="6995427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33425"/>
            <a:ext cx="6505575" cy="3659188"/>
          </a:xfrm>
        </p:spPr>
      </p:sp>
      <p:sp>
        <p:nvSpPr>
          <p:cNvPr id="3" name="Notes Placeholder 2"/>
          <p:cNvSpPr>
            <a:spLocks noGrp="1"/>
          </p:cNvSpPr>
          <p:nvPr>
            <p:ph type="body" idx="1"/>
          </p:nvPr>
        </p:nvSpPr>
        <p:spPr>
          <a:xfrm>
            <a:off x="594864" y="4422526"/>
            <a:ext cx="6125474" cy="4880610"/>
          </a:xfrm>
        </p:spPr>
        <p:txBody>
          <a:bodyPr>
            <a:normAutofit/>
          </a:bodyPr>
          <a:lstStyle/>
          <a:p>
            <a:r>
              <a:rPr lang="en-US" sz="2000" dirty="0"/>
              <a:t>The </a:t>
            </a:r>
            <a:r>
              <a:rPr lang="en-US" sz="2000" dirty="0" err="1"/>
              <a:t>Scopia</a:t>
            </a:r>
            <a:r>
              <a:rPr lang="en-US" sz="2000" dirty="0"/>
              <a:t> XT7000 room system can now host H.265 multi-party meetings when supported by the remote endpoints in both SIP and H.323.  This unique feature of the XT7000 embedded MCU greatly reduces the bandwidth required to host the meeting, and delivers an exceptional experience for participants.</a:t>
            </a:r>
          </a:p>
          <a:p>
            <a:pPr defTabSz="1380764">
              <a:defRPr/>
            </a:pPr>
            <a:endParaRPr lang="en-US" sz="2000" dirty="0"/>
          </a:p>
          <a:p>
            <a:pPr defTabSz="1380764">
              <a:defRPr/>
            </a:pPr>
            <a:r>
              <a:rPr lang="en-US" sz="2000" dirty="0"/>
              <a:t>The embedded MCU across the </a:t>
            </a:r>
            <a:r>
              <a:rPr lang="en-US" sz="2000" dirty="0" err="1"/>
              <a:t>Scopia</a:t>
            </a:r>
            <a:r>
              <a:rPr lang="en-US" sz="2000" dirty="0"/>
              <a:t> XT line also now supports lecturer mode, where the presenter sees continuous presence or Hollywood squares of the other participants; while the remote participants see only a large image of the presenter to avoid distractions.</a:t>
            </a:r>
          </a:p>
          <a:p>
            <a:pPr algn="l"/>
            <a:endParaRPr lang="en-US" dirty="0"/>
          </a:p>
        </p:txBody>
      </p:sp>
      <p:sp>
        <p:nvSpPr>
          <p:cNvPr id="4" name="Slide Number Placeholder 3"/>
          <p:cNvSpPr>
            <a:spLocks noGrp="1"/>
          </p:cNvSpPr>
          <p:nvPr>
            <p:ph type="sldNum" sz="quarter" idx="10"/>
          </p:nvPr>
        </p:nvSpPr>
        <p:spPr/>
        <p:txBody>
          <a:bodyPr/>
          <a:lstStyle/>
          <a:p>
            <a:fld id="{E1DD881C-BA0F-47D5-8AAE-755EDED1DCB2}" type="slidenum">
              <a:rPr lang="he-IL" smtClean="0"/>
              <a:pPr/>
              <a:t>43</a:t>
            </a:fld>
            <a:endParaRPr lang="he-IL"/>
          </a:p>
        </p:txBody>
      </p:sp>
    </p:spTree>
    <p:extLst>
      <p:ext uri="{BB962C8B-B14F-4D97-AF65-F5344CB8AC3E}">
        <p14:creationId xmlns:p14="http://schemas.microsoft.com/office/powerpoint/2010/main" val="3230448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how Avaya is extending its Customer and Team Engagement capabilities,</a:t>
            </a:r>
            <a:r>
              <a:rPr lang="en-US" baseline="0" dirty="0"/>
              <a:t> provided by our traditional anywhere, anytime communications platforms into the new realm of customer specific use cases and eco-systems through Avaya Breeze and the SDK.</a:t>
            </a:r>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4</a:t>
            </a:fld>
            <a:endParaRPr lang="en-US" dirty="0"/>
          </a:p>
        </p:txBody>
      </p:sp>
    </p:spTree>
    <p:extLst>
      <p:ext uri="{BB962C8B-B14F-4D97-AF65-F5344CB8AC3E}">
        <p14:creationId xmlns:p14="http://schemas.microsoft.com/office/powerpoint/2010/main" val="13733659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4864" y="4000499"/>
            <a:ext cx="6125474" cy="5467576"/>
          </a:xfrm>
        </p:spPr>
        <p:txBody>
          <a:bodyPr>
            <a:noAutofit/>
          </a:bodyPr>
          <a:lstStyle/>
          <a:p>
            <a:pPr defTabSz="1380764">
              <a:defRPr/>
            </a:pPr>
            <a:r>
              <a:rPr lang="en-US" sz="900" dirty="0"/>
              <a:t>Now lets change it up and talk about Equinox in terms of it advantages.  </a:t>
            </a:r>
          </a:p>
          <a:p>
            <a:pPr defTabSz="1380764">
              <a:defRPr/>
            </a:pPr>
            <a:endParaRPr lang="en-US" sz="900" dirty="0"/>
          </a:p>
          <a:p>
            <a:pPr defTabSz="1380764">
              <a:defRPr/>
            </a:pPr>
            <a:r>
              <a:rPr lang="en-US" sz="900" b="1" dirty="0"/>
              <a:t>First up is “The Mobile First – Enterprise Class Advantage”</a:t>
            </a:r>
            <a:endParaRPr lang="en-US" sz="900" dirty="0"/>
          </a:p>
          <a:p>
            <a:pPr defTabSz="1380764">
              <a:defRPr/>
            </a:pPr>
            <a:r>
              <a:rPr lang="en-US" sz="900" dirty="0"/>
              <a:t>We spent a lot of time on the UI, which is where the mobile first design paradigm comes from.  We threw everything up in the air and said how do we make people super productive on a mobile device with a restrictive form factor.  We started with mobile making it highly intuitive and then we expanded that out to a tablet, then to the desktop, then to a browser and that’s how the design came about.  When you have more real estate, when you have different environments, or additional platform capabilities like multiple monitors, then we take advantage of that, while maintaining mobile simplicity.  We looked at making the installation process as easy as possible through auto discovery – pretty much what users expect when installing an app.</a:t>
            </a:r>
          </a:p>
          <a:p>
            <a:pPr defTabSz="1380764">
              <a:defRPr/>
            </a:pPr>
            <a:endParaRPr lang="en-US" sz="900" b="1" dirty="0"/>
          </a:p>
          <a:p>
            <a:pPr defTabSz="1380764">
              <a:defRPr/>
            </a:pPr>
            <a:r>
              <a:rPr lang="en-US" sz="900" dirty="0"/>
              <a:t>For the 2016 Unified Communications Magic Quadrant, Gartner placed additional emphasis on the importance of telephony within UC because of increased expectations in the enterprise.  We’ve been strong in this area since day one. Equinox delivers enterprise class, reliable, high quality voice and video with all the security and telephony features you expect – even in a mobile environment.  With Multiple Device Access (MDA), users can leverage their contacts, logs and messaging transparently across devices and they have easy capabilities to record content. And perhaps one of the best features for mobile users is that VPN isn’t required for remote access. </a:t>
            </a:r>
          </a:p>
          <a:p>
            <a:pPr defTabSz="1380764">
              <a:defRPr/>
            </a:pPr>
            <a:endParaRPr lang="en-US" sz="900" dirty="0"/>
          </a:p>
          <a:p>
            <a:r>
              <a:rPr lang="en-US" sz="900" b="1" dirty="0"/>
              <a:t>Next, we’ve got – “The Best In-App Experience Advantage”</a:t>
            </a:r>
            <a:endParaRPr lang="en-US" sz="900" dirty="0"/>
          </a:p>
          <a:p>
            <a:pPr defTabSz="1380764">
              <a:defRPr/>
            </a:pPr>
            <a:r>
              <a:rPr lang="en-US" sz="900" dirty="0"/>
              <a:t>We all know that end users within business units are accessing their business applications in a browser.  With the work done by Google with Google Apps and the increase in focus by Microsoft Office on browser-based access to productivity tools, users are now able to work completely in the browser from anywhere with this cloud application delivery model.  Many of our customers have started their journey towards this approach, and with Equinox we can embed communications within the application that is being used.  UC is no longer another app that sits on the desktop, the communications functions are brought forward and made available to the user in context, when they need them and how they need them, without switching applications.  </a:t>
            </a:r>
          </a:p>
          <a:p>
            <a:endParaRPr lang="en-US" sz="900" dirty="0"/>
          </a:p>
          <a:p>
            <a:pPr defTabSz="1380764">
              <a:defRPr/>
            </a:pPr>
            <a:r>
              <a:rPr lang="en-US" sz="900" b="1" dirty="0"/>
              <a:t>And on to our 3</a:t>
            </a:r>
            <a:r>
              <a:rPr lang="en-US" sz="900" b="1" baseline="30000" dirty="0"/>
              <a:t>rd </a:t>
            </a:r>
            <a:r>
              <a:rPr lang="en-US" sz="900" b="1" dirty="0"/>
              <a:t>Advantage – “The Smart Digital Solution Accelerator Advantage”</a:t>
            </a:r>
            <a:endParaRPr lang="en-US" sz="900" dirty="0"/>
          </a:p>
          <a:p>
            <a:pPr>
              <a:lnSpc>
                <a:spcPct val="110000"/>
              </a:lnSpc>
              <a:buClr>
                <a:srgbClr val="CC0000"/>
              </a:buClr>
              <a:buFont typeface="Wingdings" panose="05000000000000000000" pitchFamily="2" charset="2"/>
              <a:buNone/>
            </a:pPr>
            <a:r>
              <a:rPr lang="en-US" sz="900" dirty="0"/>
              <a:t>With the Avaya Breeze Client SDK, it’s now much easier to create and customize the experience and embed communications into existing applications and web services interfaces. The application possibilities for the SDK are almost unlimited.  Users can collaborate within the context of the business processes they deal with every day.  And its more than an SDK, customers can leverage the Avaya Breeze </a:t>
            </a:r>
            <a:r>
              <a:rPr lang="en-US" sz="900" dirty="0" err="1"/>
              <a:t>Snapp</a:t>
            </a:r>
            <a:r>
              <a:rPr lang="en-US" sz="900" dirty="0"/>
              <a:t> Store and save time with workflow automation and other pre-built code modules from the eco-system to extend and integrate their solutions.  One last thing on the SDK, we use it ourselves to create our own clients – like Equinox that we’ve been covering today, and Oceana Workspaces.</a:t>
            </a:r>
          </a:p>
          <a:p>
            <a:pPr defTabSz="1380764">
              <a:defRPr/>
            </a:pPr>
            <a:endParaRPr lang="en-US" sz="900" dirty="0"/>
          </a:p>
          <a:p>
            <a:pPr defTabSz="1380764">
              <a:defRPr/>
            </a:pPr>
            <a:r>
              <a:rPr lang="en-US" sz="900" b="1" dirty="0"/>
              <a:t>Now our 4th advantage – Powerful Collaboration for all</a:t>
            </a:r>
            <a:r>
              <a:rPr lang="en-US" sz="900" dirty="0"/>
              <a:t> – this is about the conferencing and collaboration capabilities that we're going to talk about in the rest of this presentation.   </a:t>
            </a:r>
          </a:p>
          <a:p>
            <a:pPr defTabSz="1380764">
              <a:defRPr/>
            </a:pPr>
            <a:endParaRPr lang="en-US" sz="400" dirty="0"/>
          </a:p>
          <a:p>
            <a:pPr defTabSz="1380764">
              <a:defRPr/>
            </a:pPr>
            <a:endParaRPr lang="en-US" sz="500" dirty="0"/>
          </a:p>
        </p:txBody>
      </p:sp>
      <p:sp>
        <p:nvSpPr>
          <p:cNvPr id="4" name="Slide Number Placeholder 3"/>
          <p:cNvSpPr>
            <a:spLocks noGrp="1"/>
          </p:cNvSpPr>
          <p:nvPr>
            <p:ph type="sldNum" sz="quarter" idx="10"/>
          </p:nvPr>
        </p:nvSpPr>
        <p:spPr/>
        <p:txBody>
          <a:bodyPr/>
          <a:lstStyle/>
          <a:p>
            <a:fld id="{4BA92C5E-BF34-4775-B657-4ADF2F3104CA}" type="slidenum">
              <a:rPr lang="en-US" smtClean="0">
                <a:solidFill>
                  <a:prstClr val="black"/>
                </a:solidFill>
                <a:latin typeface="Calibri"/>
              </a:rPr>
              <a:pPr/>
              <a:t>44</a:t>
            </a:fld>
            <a:endParaRPr lang="en-US" dirty="0">
              <a:solidFill>
                <a:prstClr val="black"/>
              </a:solidFill>
              <a:latin typeface="Calibri"/>
            </a:endParaRPr>
          </a:p>
        </p:txBody>
      </p:sp>
    </p:spTree>
    <p:extLst>
      <p:ext uri="{BB962C8B-B14F-4D97-AF65-F5344CB8AC3E}">
        <p14:creationId xmlns:p14="http://schemas.microsoft.com/office/powerpoint/2010/main" val="23227138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649288"/>
            <a:ext cx="5803900" cy="3263900"/>
          </a:xfrm>
        </p:spPr>
      </p:sp>
      <p:sp>
        <p:nvSpPr>
          <p:cNvPr id="3" name="Notes Placeholder 2"/>
          <p:cNvSpPr>
            <a:spLocks noGrp="1"/>
          </p:cNvSpPr>
          <p:nvPr>
            <p:ph type="body" idx="1"/>
          </p:nvPr>
        </p:nvSpPr>
        <p:spPr/>
        <p:txBody>
          <a:bodyPr>
            <a:normAutofit/>
          </a:bodyPr>
          <a:lstStyle/>
          <a:p>
            <a:r>
              <a:rPr lang="en-US" baseline="0" dirty="0"/>
              <a:t>As you would expect, there are many benefits of one conferencing platform with all these capabilities.  It works together in a much smaller footprint.  Since it</a:t>
            </a:r>
            <a:r>
              <a:rPr lang="uk-UA" baseline="0" dirty="0"/>
              <a:t>’</a:t>
            </a:r>
            <a:r>
              <a:rPr lang="en-US" baseline="0" dirty="0"/>
              <a:t>s a software solution you don't need a dedicated appliance taking up rack space for each function.  Less boxes or appliances mean it's considerably more efficient.  </a:t>
            </a:r>
            <a:r>
              <a:rPr lang="en-US" dirty="0">
                <a:solidFill>
                  <a:schemeClr val="tx2"/>
                </a:solidFill>
              </a:rPr>
              <a:t>Users have one login and one easy solution to learn, and IT has one solution to support with one set of statistics, single provisioning, and a smaller footprint with higher efficiency and lower costs.</a:t>
            </a:r>
          </a:p>
          <a:p>
            <a:endParaRPr lang="en-US" baseline="0" dirty="0"/>
          </a:p>
        </p:txBody>
      </p:sp>
      <p:sp>
        <p:nvSpPr>
          <p:cNvPr id="4" name="Slide Number Placeholder 3"/>
          <p:cNvSpPr>
            <a:spLocks noGrp="1"/>
          </p:cNvSpPr>
          <p:nvPr>
            <p:ph type="sldNum" sz="quarter" idx="10"/>
          </p:nvPr>
        </p:nvSpPr>
        <p:spPr/>
        <p:txBody>
          <a:bodyPr/>
          <a:lstStyle/>
          <a:p>
            <a:pPr>
              <a:defRPr/>
            </a:pPr>
            <a:fld id="{DF64E002-58A2-476B-A85F-B2760A0B5254}" type="slidenum">
              <a:rPr lang="en-US" smtClean="0"/>
              <a:pPr>
                <a:defRPr/>
              </a:pPr>
              <a:t>45</a:t>
            </a:fld>
            <a:endParaRPr lang="en-US" dirty="0"/>
          </a:p>
        </p:txBody>
      </p:sp>
    </p:spTree>
    <p:extLst>
      <p:ext uri="{BB962C8B-B14F-4D97-AF65-F5344CB8AC3E}">
        <p14:creationId xmlns:p14="http://schemas.microsoft.com/office/powerpoint/2010/main" val="21703859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6661861" y="8982620"/>
            <a:ext cx="169342" cy="109206"/>
          </a:xfrm>
          <a:prstGeom prst="rect">
            <a:avLst/>
          </a:prstGeom>
          <a:noFill/>
          <a:ln w="9525" algn="ctr">
            <a:noFill/>
            <a:miter lim="800000"/>
            <a:headEnd/>
            <a:tailEnd/>
          </a:ln>
        </p:spPr>
        <p:txBody>
          <a:bodyPr lIns="0" tIns="0" rIns="0" bIns="0"/>
          <a:lstStyle/>
          <a:p>
            <a:pPr algn="ctr" defTabSz="925930" fontAlgn="base">
              <a:spcBef>
                <a:spcPct val="0"/>
              </a:spcBef>
              <a:spcAft>
                <a:spcPct val="0"/>
              </a:spcAft>
            </a:pPr>
            <a:fld id="{7D457E14-975F-40F9-956B-E0138F9EA2A5}" type="slidenum">
              <a:rPr lang="en-US" sz="800">
                <a:solidFill>
                  <a:srgbClr val="988888"/>
                </a:solidFill>
                <a:latin typeface="Arial" charset="0"/>
              </a:rPr>
              <a:pPr algn="ctr" defTabSz="925930" fontAlgn="base">
                <a:spcBef>
                  <a:spcPct val="0"/>
                </a:spcBef>
                <a:spcAft>
                  <a:spcPct val="0"/>
                </a:spcAft>
              </a:pPr>
              <a:t>47</a:t>
            </a:fld>
            <a:endParaRPr lang="en-US" sz="800" dirty="0">
              <a:solidFill>
                <a:srgbClr val="988888"/>
              </a:solidFill>
              <a:latin typeface="Arial" charset="0"/>
            </a:endParaRPr>
          </a:p>
        </p:txBody>
      </p:sp>
      <p:sp>
        <p:nvSpPr>
          <p:cNvPr id="90115" name="Rectangle 2"/>
          <p:cNvSpPr>
            <a:spLocks noGrp="1" noRot="1" noChangeAspect="1" noChangeArrowheads="1" noTextEdit="1"/>
          </p:cNvSpPr>
          <p:nvPr>
            <p:ph type="sldImg"/>
          </p:nvPr>
        </p:nvSpPr>
        <p:spPr>
          <a:xfrm>
            <a:off x="430213" y="704850"/>
            <a:ext cx="6254750" cy="3517900"/>
          </a:xfrm>
          <a:ln/>
        </p:spPr>
      </p:sp>
      <p:sp>
        <p:nvSpPr>
          <p:cNvPr id="90116" name="Rectangle 3"/>
          <p:cNvSpPr>
            <a:spLocks noGrp="1" noChangeArrowheads="1"/>
          </p:cNvSpPr>
          <p:nvPr>
            <p:ph type="body" idx="1"/>
          </p:nvPr>
        </p:nvSpPr>
        <p:spPr>
          <a:xfrm>
            <a:off x="710247" y="4457898"/>
            <a:ext cx="5683625" cy="4226443"/>
          </a:xfrm>
          <a:noFill/>
          <a:ln/>
        </p:spPr>
        <p:txBody>
          <a:bodyPr>
            <a:normAutofit fontScale="55000" lnSpcReduction="20000"/>
          </a:bodyPr>
          <a:lstStyle/>
          <a:p>
            <a:r>
              <a:rPr lang="en-GB" dirty="0">
                <a:latin typeface="Arial" pitchFamily="34" charset="0"/>
              </a:rPr>
              <a:t>Avaya Services provides our customers with exceptional services to help them build the business case and technical design for digital transformation, provide a smooth migration and protect investments after installation with support or services based</a:t>
            </a:r>
            <a:r>
              <a:rPr lang="en-GB" baseline="0" dirty="0">
                <a:latin typeface="Arial" pitchFamily="34" charset="0"/>
              </a:rPr>
              <a:t> on their skills and resources.</a:t>
            </a:r>
          </a:p>
          <a:p>
            <a:endParaRPr lang="en-GB" baseline="0" dirty="0">
              <a:latin typeface="Arial" pitchFamily="34" charset="0"/>
            </a:endParaRPr>
          </a:p>
          <a:p>
            <a:r>
              <a:rPr lang="en-GB" baseline="0" dirty="0">
                <a:latin typeface="Arial" pitchFamily="34" charset="0"/>
              </a:rPr>
              <a:t>Starting on the left, we have </a:t>
            </a:r>
            <a:r>
              <a:rPr lang="en-GB" b="1" baseline="0" dirty="0">
                <a:latin typeface="Arial" pitchFamily="34" charset="0"/>
              </a:rPr>
              <a:t>Plan and Design Services</a:t>
            </a:r>
            <a:r>
              <a:rPr lang="en-GB" baseline="0" dirty="0">
                <a:latin typeface="Arial" pitchFamily="34" charset="0"/>
              </a:rPr>
              <a:t> to get the customer started on their transformation project. It starts through a paid consulting engagement and/or a pre-sales activity where we work with the customer to determine their business goals, benchmark their current operation and provide recommendations to achieve their business outcomes.  For example, our </a:t>
            </a:r>
            <a:r>
              <a:rPr lang="en-GB" b="1" baseline="0" dirty="0">
                <a:latin typeface="Arial" pitchFamily="34" charset="0"/>
              </a:rPr>
              <a:t>Customer Engagement Transformation </a:t>
            </a:r>
            <a:r>
              <a:rPr lang="en-GB" baseline="0" dirty="0">
                <a:latin typeface="Arial" pitchFamily="34" charset="0"/>
              </a:rPr>
              <a:t>service helps customer’s </a:t>
            </a:r>
            <a:r>
              <a:rPr lang="en-US" dirty="0"/>
              <a:t>transform to an omnichannel experience supporting an Oceana migration.  The we hand off to engineers and architects to develop the design.</a:t>
            </a:r>
          </a:p>
          <a:p>
            <a:endParaRPr lang="en-US" dirty="0"/>
          </a:p>
          <a:p>
            <a:r>
              <a:rPr lang="en-US" dirty="0"/>
              <a:t>Once the design is established our </a:t>
            </a:r>
            <a:r>
              <a:rPr lang="en-US" b="1" dirty="0"/>
              <a:t>Deployment and Integration </a:t>
            </a:r>
            <a:r>
              <a:rPr lang="en-US" dirty="0"/>
              <a:t>services provide expert implementation along with </a:t>
            </a:r>
            <a:r>
              <a:rPr lang="en-US" b="1" dirty="0"/>
              <a:t>Project Management</a:t>
            </a:r>
            <a:r>
              <a:rPr lang="en-US" dirty="0"/>
              <a:t>.</a:t>
            </a:r>
            <a:endParaRPr lang="en-GB" dirty="0">
              <a:latin typeface="Arial" pitchFamily="34" charset="0"/>
            </a:endParaRPr>
          </a:p>
          <a:p>
            <a:endParaRPr lang="en-GB" b="1" dirty="0">
              <a:latin typeface="Arial" pitchFamily="34" charset="0"/>
            </a:endParaRPr>
          </a:p>
          <a:p>
            <a:r>
              <a:rPr lang="en-GB" b="0" dirty="0">
                <a:latin typeface="Arial" pitchFamily="34" charset="0"/>
              </a:rPr>
              <a:t>Let’s keep moving to the right. Start</a:t>
            </a:r>
            <a:r>
              <a:rPr lang="en-GB" b="0" baseline="0" dirty="0">
                <a:latin typeface="Arial" pitchFamily="34" charset="0"/>
              </a:rPr>
              <a:t> talking to your customer about their needs from a </a:t>
            </a:r>
            <a:r>
              <a:rPr lang="en-GB" b="1" dirty="0">
                <a:latin typeface="Arial" pitchFamily="34" charset="0"/>
              </a:rPr>
              <a:t>Support/Maintenance</a:t>
            </a:r>
            <a:r>
              <a:rPr lang="en-GB" b="1" baseline="0" dirty="0">
                <a:latin typeface="Arial" pitchFamily="34" charset="0"/>
              </a:rPr>
              <a:t> perspective</a:t>
            </a:r>
            <a:r>
              <a:rPr lang="en-GB" b="0" baseline="0" dirty="0">
                <a:latin typeface="Arial" pitchFamily="34" charset="0"/>
              </a:rPr>
              <a:t>. Do they need lifecycle support? Do they need onsite help? Do they have the resources to optimize and resolve issues? Or do they need Avaya to take care of it for them? </a:t>
            </a:r>
          </a:p>
          <a:p>
            <a:endParaRPr lang="en-GB" b="0" baseline="0" dirty="0">
              <a:latin typeface="Arial" pitchFamily="34" charset="0"/>
            </a:endParaRPr>
          </a:p>
          <a:p>
            <a:r>
              <a:rPr lang="en-GB" b="0" baseline="0" dirty="0">
                <a:latin typeface="Arial" pitchFamily="34" charset="0"/>
              </a:rPr>
              <a:t>Moving on, </a:t>
            </a:r>
            <a:r>
              <a:rPr lang="en-GB" b="1" baseline="0" dirty="0">
                <a:latin typeface="Arial" pitchFamily="34" charset="0"/>
              </a:rPr>
              <a:t>Support Advantage Preferred and Upgrade Advantage </a:t>
            </a:r>
            <a:r>
              <a:rPr lang="en-GB" b="0" baseline="0" dirty="0">
                <a:latin typeface="Arial" pitchFamily="34" charset="0"/>
              </a:rPr>
              <a:t>is included in the subscription model for Oceana and Analytics.  Avaya’s support has the fastest response objectives, it’s the only vendor that includes proactive prevention of outages and rapid resolution with EXPERT Systems and SLA Mon. Other vendors can’t do it with state of the art technology or they charge for it.</a:t>
            </a:r>
            <a:endParaRPr lang="en-GB" b="0" dirty="0">
              <a:latin typeface="Arial" pitchFamily="34" charset="0"/>
            </a:endParaRPr>
          </a:p>
          <a:p>
            <a:pPr lvl="1"/>
            <a:endParaRPr lang="en-GB" b="1" dirty="0">
              <a:latin typeface="Arial" pitchFamily="34" charset="0"/>
            </a:endParaRPr>
          </a:p>
          <a:p>
            <a:r>
              <a:rPr lang="en-GB" b="0" dirty="0">
                <a:latin typeface="Arial" pitchFamily="34" charset="0"/>
              </a:rPr>
              <a:t>If the customer</a:t>
            </a:r>
            <a:r>
              <a:rPr lang="en-GB" b="0" baseline="0" dirty="0">
                <a:latin typeface="Arial" pitchFamily="34" charset="0"/>
              </a:rPr>
              <a:t> needs additional management support they should consider our</a:t>
            </a:r>
            <a:r>
              <a:rPr lang="en-GB" b="1" baseline="0" dirty="0">
                <a:latin typeface="Arial" pitchFamily="34" charset="0"/>
              </a:rPr>
              <a:t> Managed Assist and Managed Operate Services.</a:t>
            </a:r>
            <a:endParaRPr lang="en-US" b="0" dirty="0">
              <a:effectLst/>
            </a:endParaRPr>
          </a:p>
          <a:p>
            <a:endParaRPr lang="en-US" b="0" baseline="0" dirty="0">
              <a:effectLst/>
            </a:endParaRPr>
          </a:p>
          <a:p>
            <a:r>
              <a:rPr lang="en-US" b="0" baseline="0" dirty="0">
                <a:effectLst/>
              </a:rPr>
              <a:t>Often business needs change and require the solution to be optimized. </a:t>
            </a:r>
            <a:r>
              <a:rPr lang="en-US" b="1" baseline="0" dirty="0">
                <a:effectLst/>
              </a:rPr>
              <a:t>Contact Center Optimization </a:t>
            </a:r>
            <a:r>
              <a:rPr lang="en-US" b="0" baseline="0" dirty="0">
                <a:effectLst/>
              </a:rPr>
              <a:t>provides you an opportunity to continually demonstrate value to your customer.</a:t>
            </a:r>
            <a:endParaRPr lang="en-US" b="0" dirty="0">
              <a:effectLst/>
            </a:endParaRPr>
          </a:p>
          <a:p>
            <a:endParaRPr lang="en-US" b="0" dirty="0">
              <a:effectLst/>
            </a:endParaRPr>
          </a:p>
          <a:p>
            <a:r>
              <a:rPr lang="en-US" b="0" dirty="0">
                <a:effectLst/>
              </a:rPr>
              <a:t>Avaya services is a continuum and a way for you to stay engaged with your customer</a:t>
            </a:r>
            <a:r>
              <a:rPr lang="en-US" b="0" baseline="0" dirty="0">
                <a:effectLst/>
              </a:rPr>
              <a:t> throughout their technology lifecycle. Have this discussion with your customers and don’t leave it as an afterthought.</a:t>
            </a:r>
            <a:endParaRPr lang="en-US" b="0" dirty="0">
              <a:effectLst/>
            </a:endParaRPr>
          </a:p>
        </p:txBody>
      </p:sp>
    </p:spTree>
    <p:extLst>
      <p:ext uri="{BB962C8B-B14F-4D97-AF65-F5344CB8AC3E}">
        <p14:creationId xmlns:p14="http://schemas.microsoft.com/office/powerpoint/2010/main" val="38065237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nSpc>
                <a:spcPct val="90000"/>
              </a:lnSpc>
              <a:spcAft>
                <a:spcPts val="618"/>
              </a:spcAft>
              <a:buClr>
                <a:srgbClr val="C00000"/>
              </a:buClr>
              <a:buSzPct val="90000"/>
              <a:defRPr/>
            </a:pPr>
            <a:r>
              <a:rPr lang="en-US"/>
              <a:t>Avaya </a:t>
            </a:r>
            <a:r>
              <a:rPr lang="en-US" dirty="0"/>
              <a:t>Support Advantage</a:t>
            </a:r>
            <a:r>
              <a:rPr lang="en-US" baseline="0" dirty="0"/>
              <a:t> Preferred. It</a:t>
            </a:r>
            <a:r>
              <a:rPr lang="en-US" dirty="0"/>
              <a:t> is a comprehensive, customizable, globally consistent support offer that you can purchase directly from Avaya or through an Authorized Partner. </a:t>
            </a:r>
          </a:p>
          <a:p>
            <a:pPr>
              <a:lnSpc>
                <a:spcPct val="90000"/>
              </a:lnSpc>
              <a:spcAft>
                <a:spcPts val="618"/>
              </a:spcAft>
              <a:buClr>
                <a:srgbClr val="C00000"/>
              </a:buClr>
              <a:buSzPct val="90000"/>
              <a:defRPr/>
            </a:pPr>
            <a:endParaRPr lang="en-US" dirty="0"/>
          </a:p>
          <a:p>
            <a:pPr marL="114514" indent="-114514" defTabSz="942289" fontAlgn="base">
              <a:lnSpc>
                <a:spcPct val="90000"/>
              </a:lnSpc>
              <a:spcBef>
                <a:spcPts val="412"/>
              </a:spcBef>
              <a:buClr>
                <a:srgbClr val="323232"/>
              </a:buClr>
              <a:buSzPct val="100000"/>
              <a:buFont typeface="Arial" panose="020B0604020202020204" pitchFamily="34" charset="0"/>
              <a:buChar char="•"/>
              <a:defRPr/>
            </a:pPr>
            <a:r>
              <a:rPr lang="en-US" dirty="0">
                <a:solidFill>
                  <a:srgbClr val="323232"/>
                </a:solidFill>
                <a:latin typeface="Arial" charset="0"/>
              </a:rPr>
              <a:t>24 X 7 Remote technical support for software and hardware</a:t>
            </a:r>
          </a:p>
          <a:p>
            <a:pPr marL="114514" indent="-114514" defTabSz="942289" fontAlgn="base">
              <a:lnSpc>
                <a:spcPct val="90000"/>
              </a:lnSpc>
              <a:spcBef>
                <a:spcPts val="412"/>
              </a:spcBef>
              <a:buClr>
                <a:srgbClr val="323232"/>
              </a:buClr>
              <a:buSzPct val="100000"/>
              <a:buFont typeface="Arial" panose="020B0604020202020204" pitchFamily="34" charset="0"/>
              <a:buChar char="•"/>
              <a:defRPr/>
            </a:pPr>
            <a:r>
              <a:rPr lang="en-US" dirty="0">
                <a:solidFill>
                  <a:srgbClr val="323232"/>
                </a:solidFill>
                <a:latin typeface="Arial" charset="0"/>
              </a:rPr>
              <a:t>Access to Avaya Support Website (ASW), upgrades (via UA), updates, fixes and security advisories</a:t>
            </a:r>
          </a:p>
          <a:p>
            <a:pPr marL="114514" indent="-114514" defTabSz="942289" fontAlgn="base">
              <a:lnSpc>
                <a:spcPct val="90000"/>
              </a:lnSpc>
              <a:spcBef>
                <a:spcPts val="412"/>
              </a:spcBef>
              <a:buClr>
                <a:srgbClr val="323232"/>
              </a:buClr>
              <a:buSzPct val="100000"/>
              <a:buFont typeface="Arial" panose="020B0604020202020204" pitchFamily="34" charset="0"/>
              <a:buChar char="•"/>
              <a:defRPr/>
            </a:pPr>
            <a:r>
              <a:rPr lang="en-US" dirty="0">
                <a:solidFill>
                  <a:srgbClr val="323232"/>
                </a:solidFill>
                <a:latin typeface="Arial" charset="0"/>
              </a:rPr>
              <a:t>Enable Avaya remote support via </a:t>
            </a:r>
            <a:r>
              <a:rPr lang="en-US" b="1" dirty="0">
                <a:solidFill>
                  <a:srgbClr val="323232"/>
                </a:solidFill>
                <a:latin typeface="Arial" charset="0"/>
              </a:rPr>
              <a:t>Secure Access Link (SAL) Gateway software - Healthy SAL connectivity enables issues to be resolved 42% faster</a:t>
            </a:r>
          </a:p>
          <a:p>
            <a:pPr marL="114514" indent="-114514" defTabSz="942289" fontAlgn="base">
              <a:lnSpc>
                <a:spcPct val="90000"/>
              </a:lnSpc>
              <a:spcBef>
                <a:spcPts val="412"/>
              </a:spcBef>
              <a:buClr>
                <a:srgbClr val="323232"/>
              </a:buClr>
              <a:buSzPct val="100000"/>
              <a:buFont typeface="Arial" panose="020B0604020202020204" pitchFamily="34" charset="0"/>
              <a:buChar char="•"/>
              <a:defRPr/>
            </a:pPr>
            <a:r>
              <a:rPr lang="en-US" dirty="0">
                <a:solidFill>
                  <a:srgbClr val="000000"/>
                </a:solidFill>
                <a:latin typeface="Arial" charset="0"/>
              </a:rPr>
              <a:t>Diagnose interoperability issues across mixed environments and isolate the root cause faster with </a:t>
            </a:r>
            <a:r>
              <a:rPr lang="en-US" b="1" dirty="0">
                <a:solidFill>
                  <a:srgbClr val="000000"/>
                </a:solidFill>
                <a:latin typeface="Arial" charset="0"/>
              </a:rPr>
              <a:t>Multi-Vendor Collaborative Support</a:t>
            </a:r>
          </a:p>
          <a:p>
            <a:pPr marL="114514" indent="-114514" defTabSz="942289" fontAlgn="base" hangingPunct="0">
              <a:lnSpc>
                <a:spcPct val="90000"/>
              </a:lnSpc>
              <a:spcBef>
                <a:spcPts val="412"/>
              </a:spcBef>
              <a:buClr>
                <a:srgbClr val="323232"/>
              </a:buClr>
              <a:buSzPct val="100000"/>
              <a:buFont typeface="Arial" panose="020B0604020202020204" pitchFamily="34" charset="0"/>
              <a:buChar char="•"/>
              <a:defRPr/>
            </a:pPr>
            <a:r>
              <a:rPr lang="en-US" dirty="0">
                <a:solidFill>
                  <a:srgbClr val="000000"/>
                </a:solidFill>
                <a:latin typeface="Arial" charset="0"/>
              </a:rPr>
              <a:t>93% alarm auto-resolution and 73% more likely to avoid an outage with</a:t>
            </a:r>
            <a:br>
              <a:rPr lang="en-US" dirty="0">
                <a:solidFill>
                  <a:srgbClr val="000000"/>
                </a:solidFill>
                <a:latin typeface="Arial" charset="0"/>
              </a:rPr>
            </a:br>
            <a:r>
              <a:rPr lang="en-US" dirty="0">
                <a:solidFill>
                  <a:srgbClr val="000000"/>
                </a:solidFill>
                <a:latin typeface="Arial" charset="0"/>
              </a:rPr>
              <a:t>world class automated diagnostics and proactive restoration capabilities using </a:t>
            </a:r>
            <a:r>
              <a:rPr lang="en-US" b="1" dirty="0">
                <a:solidFill>
                  <a:srgbClr val="000000"/>
                </a:solidFill>
                <a:latin typeface="Arial" charset="0"/>
              </a:rPr>
              <a:t>EXPERT </a:t>
            </a:r>
            <a:r>
              <a:rPr lang="en-US" b="1" dirty="0" err="1">
                <a:solidFill>
                  <a:srgbClr val="000000"/>
                </a:solidFill>
                <a:latin typeface="Arial" charset="0"/>
              </a:rPr>
              <a:t>Systems</a:t>
            </a:r>
            <a:r>
              <a:rPr lang="en-US" b="1" baseline="30000" dirty="0" err="1">
                <a:solidFill>
                  <a:srgbClr val="000000"/>
                </a:solidFill>
                <a:latin typeface="Arial" charset="0"/>
              </a:rPr>
              <a:t>SM</a:t>
            </a:r>
            <a:r>
              <a:rPr lang="en-US" b="1" dirty="0">
                <a:solidFill>
                  <a:srgbClr val="000000"/>
                </a:solidFill>
                <a:latin typeface="Arial" charset="0"/>
              </a:rPr>
              <a:t> </a:t>
            </a:r>
          </a:p>
          <a:p>
            <a:pPr marL="114514" indent="-114514" defTabSz="942289" fontAlgn="base">
              <a:lnSpc>
                <a:spcPct val="90000"/>
              </a:lnSpc>
              <a:spcBef>
                <a:spcPts val="412"/>
              </a:spcBef>
              <a:buClr>
                <a:srgbClr val="323232"/>
              </a:buClr>
              <a:buSzPct val="100000"/>
              <a:buFont typeface="Arial" panose="020B0604020202020204" pitchFamily="34" charset="0"/>
              <a:buChar char="•"/>
              <a:defRPr/>
            </a:pPr>
            <a:r>
              <a:rPr lang="en-US" dirty="0">
                <a:solidFill>
                  <a:srgbClr val="000000"/>
                </a:solidFill>
                <a:latin typeface="Arial" charset="0"/>
              </a:rPr>
              <a:t>Unprecedented network visibility with Avaya Diagnostic Server with </a:t>
            </a:r>
            <a:r>
              <a:rPr lang="en-US" b="1" dirty="0">
                <a:solidFill>
                  <a:srgbClr val="000000"/>
                </a:solidFill>
                <a:latin typeface="Arial" charset="0"/>
              </a:rPr>
              <a:t>SLA </a:t>
            </a:r>
            <a:r>
              <a:rPr lang="en-US" b="1" dirty="0" err="1">
                <a:solidFill>
                  <a:srgbClr val="000000"/>
                </a:solidFill>
                <a:latin typeface="Arial" charset="0"/>
              </a:rPr>
              <a:t>Mon</a:t>
            </a:r>
            <a:r>
              <a:rPr lang="en-US" b="1" baseline="30000" dirty="0" err="1">
                <a:solidFill>
                  <a:srgbClr val="000000"/>
                </a:solidFill>
                <a:latin typeface="Arial" charset="0"/>
              </a:rPr>
              <a:t>TM</a:t>
            </a:r>
            <a:r>
              <a:rPr lang="en-US" b="1" dirty="0">
                <a:solidFill>
                  <a:srgbClr val="000000"/>
                </a:solidFill>
                <a:latin typeface="Arial" charset="0"/>
              </a:rPr>
              <a:t> technology </a:t>
            </a:r>
            <a:r>
              <a:rPr lang="en-US" dirty="0">
                <a:solidFill>
                  <a:srgbClr val="000000"/>
                </a:solidFill>
                <a:latin typeface="Arial" charset="0"/>
              </a:rPr>
              <a:t>to help </a:t>
            </a:r>
            <a:r>
              <a:rPr lang="en-US" kern="0" dirty="0">
                <a:solidFill>
                  <a:srgbClr val="000000"/>
                </a:solidFill>
                <a:latin typeface="Arial" charset="0"/>
                <a:ea typeface="Geneva" charset="-128"/>
              </a:rPr>
              <a:t>optimize network performance and can help Avaya Tier III resolve issues up to </a:t>
            </a:r>
            <a:r>
              <a:rPr lang="en-US" b="1" kern="0" dirty="0">
                <a:solidFill>
                  <a:srgbClr val="000000"/>
                </a:solidFill>
                <a:latin typeface="Arial" charset="0"/>
                <a:ea typeface="Geneva" charset="-128"/>
              </a:rPr>
              <a:t>50% faster</a:t>
            </a:r>
          </a:p>
          <a:p>
            <a:pPr marL="114514" indent="-114514" defTabSz="942289" fontAlgn="base">
              <a:lnSpc>
                <a:spcPct val="90000"/>
              </a:lnSpc>
              <a:spcBef>
                <a:spcPts val="412"/>
              </a:spcBef>
              <a:buClr>
                <a:srgbClr val="323232"/>
              </a:buClr>
              <a:buSzPct val="100000"/>
              <a:buFont typeface="Arial" panose="020B0604020202020204" pitchFamily="34" charset="0"/>
              <a:buChar char="•"/>
              <a:defRPr/>
            </a:pPr>
            <a:r>
              <a:rPr lang="en-US" dirty="0">
                <a:solidFill>
                  <a:srgbClr val="000000"/>
                </a:solidFill>
                <a:latin typeface="Arial" charset="0"/>
              </a:rPr>
              <a:t>Rapid resolution with response </a:t>
            </a:r>
            <a:r>
              <a:rPr lang="en-US" b="1" dirty="0">
                <a:solidFill>
                  <a:srgbClr val="000000"/>
                </a:solidFill>
                <a:latin typeface="Arial" charset="0"/>
              </a:rPr>
              <a:t>SLO of 15 minute via the web and proactive alert of network issues (PSTN &amp; IP)</a:t>
            </a:r>
          </a:p>
          <a:p>
            <a:pPr marL="114514" indent="-114514" defTabSz="942289" fontAlgn="base">
              <a:lnSpc>
                <a:spcPct val="90000"/>
              </a:lnSpc>
              <a:spcBef>
                <a:spcPts val="412"/>
              </a:spcBef>
              <a:buClr>
                <a:srgbClr val="323232"/>
              </a:buClr>
              <a:buSzPct val="100000"/>
              <a:buFont typeface="Arial" panose="020B0604020202020204" pitchFamily="34" charset="0"/>
              <a:buChar char="•"/>
              <a:defRPr/>
            </a:pPr>
            <a:r>
              <a:rPr lang="en-US" dirty="0">
                <a:solidFill>
                  <a:srgbClr val="000000"/>
                </a:solidFill>
                <a:latin typeface="Arial" charset="0"/>
              </a:rPr>
              <a:t>Simple &amp; automated movement of licenses globally with </a:t>
            </a:r>
            <a:r>
              <a:rPr lang="en-US" b="1" dirty="0">
                <a:solidFill>
                  <a:srgbClr val="000000"/>
                </a:solidFill>
                <a:latin typeface="Arial" charset="0"/>
              </a:rPr>
              <a:t>Global License Portability</a:t>
            </a:r>
          </a:p>
          <a:p>
            <a:pPr marL="114514" indent="-114514" defTabSz="942289" fontAlgn="base">
              <a:lnSpc>
                <a:spcPct val="90000"/>
              </a:lnSpc>
              <a:spcBef>
                <a:spcPts val="412"/>
              </a:spcBef>
              <a:buClr>
                <a:srgbClr val="323232"/>
              </a:buClr>
              <a:buSzPct val="100000"/>
              <a:buFont typeface="Arial" panose="020B0604020202020204" pitchFamily="34" charset="0"/>
              <a:buChar char="•"/>
              <a:defRPr/>
            </a:pPr>
            <a:r>
              <a:rPr lang="en-US" dirty="0">
                <a:solidFill>
                  <a:srgbClr val="000000"/>
                </a:solidFill>
                <a:latin typeface="Arial" charset="0"/>
              </a:rPr>
              <a:t>Increased security &amp; ease of managing authentication policies with </a:t>
            </a:r>
            <a:r>
              <a:rPr lang="en-US" b="1" dirty="0">
                <a:solidFill>
                  <a:srgbClr val="000000"/>
                </a:solidFill>
                <a:latin typeface="Arial" charset="0"/>
              </a:rPr>
              <a:t>Avaya Secure Access Link (SAL) Policy Server software</a:t>
            </a:r>
            <a:endParaRPr lang="en-US" sz="2500" baseline="30000" dirty="0">
              <a:solidFill>
                <a:srgbClr val="323232"/>
              </a:solidFill>
              <a:latin typeface="Arial" charset="0"/>
            </a:endParaRPr>
          </a:p>
        </p:txBody>
      </p:sp>
      <p:sp>
        <p:nvSpPr>
          <p:cNvPr id="4" name="Slide Number Placeholder 3"/>
          <p:cNvSpPr>
            <a:spLocks noGrp="1"/>
          </p:cNvSpPr>
          <p:nvPr>
            <p:ph type="sldNum" sz="quarter" idx="10"/>
          </p:nvPr>
        </p:nvSpPr>
        <p:spPr/>
        <p:txBody>
          <a:bodyPr/>
          <a:lstStyle/>
          <a:p>
            <a:fld id="{76C7BAC1-DDB4-47F2-9F95-4DD31125F5A0}" type="slidenum">
              <a:rPr lang="en-US" smtClean="0"/>
              <a:t>48</a:t>
            </a:fld>
            <a:endParaRPr lang="en-US" dirty="0"/>
          </a:p>
        </p:txBody>
      </p:sp>
    </p:spTree>
    <p:extLst>
      <p:ext uri="{BB962C8B-B14F-4D97-AF65-F5344CB8AC3E}">
        <p14:creationId xmlns:p14="http://schemas.microsoft.com/office/powerpoint/2010/main" val="31804283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Unified Communications Managed Services provides customers with a comprehensive set of globally aligned services and support for managing their communications infrastructure. Managed Services for Unified Communications provides complete communications needs for enterprise customers.  Services for Unified Communications are available in a variety of flexible options based upon your customer’s needs. There is a Managed Assist Offer package that includes six key ITIL (IT Infrastructure Library) components and three optional add-ons. For customers who require a more comprehensive set of management assistance they can move up the stack to our Managed Operate Offer which includes everything in the Managed Assist  base package plus Release Management and Change Management. The Operate Offer has three optional add-ons which customers can choose from. Each package provides measurable cost savings, simplifies the delivery and management of communications, and allows customers to focus on core business activities while Avaya and its partners deliver the critical services.</a:t>
            </a:r>
          </a:p>
        </p:txBody>
      </p:sp>
      <p:sp>
        <p:nvSpPr>
          <p:cNvPr id="4" name="Slide Number Placeholder 3"/>
          <p:cNvSpPr>
            <a:spLocks noGrp="1"/>
          </p:cNvSpPr>
          <p:nvPr>
            <p:ph type="sldNum" sz="quarter" idx="10"/>
          </p:nvPr>
        </p:nvSpPr>
        <p:spPr/>
        <p:txBody>
          <a:bodyPr/>
          <a:lstStyle/>
          <a:p>
            <a:fld id="{4BA92C5E-BF34-4775-B657-4ADF2F3104CA}" type="slidenum">
              <a:rPr lang="en-US" smtClean="0"/>
              <a:pPr/>
              <a:t>49</a:t>
            </a:fld>
            <a:endParaRPr lang="en-US" dirty="0"/>
          </a:p>
        </p:txBody>
      </p:sp>
    </p:spTree>
    <p:extLst>
      <p:ext uri="{BB962C8B-B14F-4D97-AF65-F5344CB8AC3E}">
        <p14:creationId xmlns:p14="http://schemas.microsoft.com/office/powerpoint/2010/main" val="21545388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625475"/>
            <a:ext cx="5578475" cy="31384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8F9EB0-27AD-4D72-B1BB-CF023681D7F7}" type="slidenum">
              <a:rPr lang="en-US" smtClean="0"/>
              <a:pPr/>
              <a:t>50</a:t>
            </a:fld>
            <a:endParaRPr lang="en-US" dirty="0"/>
          </a:p>
        </p:txBody>
      </p:sp>
    </p:spTree>
    <p:extLst>
      <p:ext uri="{BB962C8B-B14F-4D97-AF65-F5344CB8AC3E}">
        <p14:creationId xmlns:p14="http://schemas.microsoft.com/office/powerpoint/2010/main" val="1753126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649288"/>
            <a:ext cx="5803900" cy="3263900"/>
          </a:xfrm>
        </p:spPr>
      </p:sp>
      <p:sp>
        <p:nvSpPr>
          <p:cNvPr id="3" name="Notes Placeholder 2"/>
          <p:cNvSpPr>
            <a:spLocks noGrp="1"/>
          </p:cNvSpPr>
          <p:nvPr>
            <p:ph type="body" idx="1"/>
          </p:nvPr>
        </p:nvSpPr>
        <p:spPr>
          <a:xfrm>
            <a:off x="594864" y="4000500"/>
            <a:ext cx="6125474" cy="5903256"/>
          </a:xfrm>
        </p:spPr>
        <p:txBody>
          <a:bodyPr>
            <a:normAutofit fontScale="77500" lnSpcReduction="20000"/>
          </a:bodyPr>
          <a:lstStyle/>
          <a:p>
            <a:pPr defTabSz="1380764">
              <a:lnSpc>
                <a:spcPct val="110000"/>
              </a:lnSpc>
              <a:buClr>
                <a:srgbClr val="CC0000"/>
              </a:buClr>
              <a:defRPr/>
            </a:pPr>
            <a:r>
              <a:rPr lang="en-US" dirty="0"/>
              <a:t>At</a:t>
            </a:r>
            <a:r>
              <a:rPr lang="en-US" baseline="0" dirty="0"/>
              <a:t> GITEX in Dubai in October, we positioned Avaya UC for the Digital Transformation Era through the market launch of Avaya Equinox, Avaya Vantage and the Avaya Breeze Client SDK.</a:t>
            </a:r>
            <a:endParaRPr lang="en-US" dirty="0"/>
          </a:p>
          <a:p>
            <a:pPr defTabSz="1380764">
              <a:lnSpc>
                <a:spcPct val="110000"/>
              </a:lnSpc>
              <a:buClr>
                <a:srgbClr val="CC0000"/>
              </a:buClr>
              <a:defRPr/>
            </a:pPr>
            <a:r>
              <a:rPr lang="en-US" b="1" dirty="0"/>
              <a:t>Avaya Equinox </a:t>
            </a:r>
            <a:r>
              <a:rPr lang="en-US" dirty="0"/>
              <a:t>is the</a:t>
            </a:r>
            <a:r>
              <a:rPr lang="en-US" baseline="0" dirty="0"/>
              <a:t> </a:t>
            </a:r>
            <a:r>
              <a:rPr lang="en-US" dirty="0"/>
              <a:t>nam</a:t>
            </a:r>
            <a:r>
              <a:rPr lang="en-US" baseline="0" dirty="0"/>
              <a:t>e for our fully integrated software-based UC solution. Equinox includes the convergence of all of our soft clients, Avaya Aura Conferencing and Scopia. A single, all channel calling, messaging, conferencing and collaboration solution for mobiles, browsers, desktops and room systems.  </a:t>
            </a:r>
          </a:p>
          <a:p>
            <a:r>
              <a:rPr lang="en-US" b="1" baseline="0" dirty="0"/>
              <a:t>Avaya Vantage </a:t>
            </a:r>
            <a:r>
              <a:rPr lang="en-US" baseline="0" dirty="0"/>
              <a:t>was previously announced at IAUG with Oceana, but is also an important element of the launch. This distinctive, all glass endpoint is the fusion of mobile application simplicity with the benefits of a dedicated device.</a:t>
            </a:r>
          </a:p>
          <a:p>
            <a:r>
              <a:rPr lang="en-US" b="1" dirty="0"/>
              <a:t>The Avaya Breeze Client SDK i</a:t>
            </a:r>
            <a:r>
              <a:rPr lang="en-US" dirty="0"/>
              <a:t>s</a:t>
            </a:r>
            <a:r>
              <a:rPr lang="en-US" b="1" dirty="0"/>
              <a:t> </a:t>
            </a:r>
            <a:r>
              <a:rPr lang="en-US" dirty="0"/>
              <a:t>the ultimate UC customization tool to accelerate solutions that drive even more productivity and performance.</a:t>
            </a:r>
            <a:endParaRPr lang="en-US" baseline="0" dirty="0"/>
          </a:p>
          <a:p>
            <a:pPr defTabSz="1380764">
              <a:lnSpc>
                <a:spcPct val="110000"/>
              </a:lnSpc>
              <a:buClr>
                <a:srgbClr val="CC0000"/>
              </a:buClr>
              <a:defRPr/>
            </a:pPr>
            <a:endParaRPr lang="en-US" baseline="0" dirty="0"/>
          </a:p>
          <a:p>
            <a:pPr defTabSz="1380764">
              <a:lnSpc>
                <a:spcPct val="110000"/>
              </a:lnSpc>
              <a:buClr>
                <a:srgbClr val="CC0000"/>
              </a:buClr>
              <a:defRPr/>
            </a:pPr>
            <a:r>
              <a:rPr lang="en-US" baseline="0" dirty="0"/>
              <a:t>Now let me take a step back and speak to our Avaya Breeze Client SDK strategy in general.  </a:t>
            </a:r>
          </a:p>
          <a:p>
            <a:pPr>
              <a:lnSpc>
                <a:spcPct val="110000"/>
              </a:lnSpc>
              <a:buClr>
                <a:srgbClr val="CC0000"/>
              </a:buClr>
              <a:buFont typeface="Wingdings" panose="05000000000000000000" pitchFamily="2" charset="2"/>
              <a:buNone/>
            </a:pPr>
            <a:endParaRPr lang="en-US" baseline="0" dirty="0"/>
          </a:p>
          <a:p>
            <a:pPr>
              <a:lnSpc>
                <a:spcPct val="110000"/>
              </a:lnSpc>
              <a:buClr>
                <a:srgbClr val="CC0000"/>
              </a:buClr>
              <a:buFont typeface="Wingdings" panose="05000000000000000000" pitchFamily="2" charset="2"/>
              <a:buNone/>
            </a:pPr>
            <a:r>
              <a:rPr lang="en-US" baseline="0" dirty="0"/>
              <a:t>The SDK is a basis on where the market is going.  It’s much easier now to embed communications into your applications. The SDK is part of the Avaya Breeze portfolio that e</a:t>
            </a:r>
            <a:r>
              <a:rPr lang="en-US" dirty="0"/>
              <a:t>nables embedding advanced communications in user and business applications.  Avaya Breeze and the Snap-in</a:t>
            </a:r>
            <a:r>
              <a:rPr lang="en-US" baseline="0" dirty="0"/>
              <a:t>’s provide the heart of the customer’s new applications,</a:t>
            </a:r>
            <a:r>
              <a:rPr lang="en-US" dirty="0"/>
              <a:t> and </a:t>
            </a:r>
            <a:r>
              <a:rPr lang="en-US" baseline="0" dirty="0"/>
              <a:t>the SDK enables them to put a user interface on those applications and processes.  Our own turn-key clients like Oceana Workspaces and Avaya Equinox are both built using the Breeze Client SDK.  This</a:t>
            </a:r>
            <a:r>
              <a:rPr lang="en-US" dirty="0"/>
              <a:t> </a:t>
            </a:r>
            <a:r>
              <a:rPr lang="en-US" baseline="0" dirty="0"/>
              <a:t>common SDK breaks down the silos of what constitutes a customer contact feature vs a UC feature, and the developer can decide what an optimized experience looks like and select from any</a:t>
            </a:r>
            <a:r>
              <a:rPr lang="en-US" dirty="0"/>
              <a:t> supported functionality.</a:t>
            </a:r>
          </a:p>
          <a:p>
            <a:pPr>
              <a:lnSpc>
                <a:spcPct val="110000"/>
              </a:lnSpc>
              <a:buClr>
                <a:srgbClr val="CC0000"/>
              </a:buClr>
              <a:buFont typeface="Wingdings" panose="05000000000000000000" pitchFamily="2" charset="2"/>
              <a:buNone/>
            </a:pPr>
            <a:endParaRPr lang="en-US" baseline="0" dirty="0"/>
          </a:p>
          <a:p>
            <a:pPr>
              <a:lnSpc>
                <a:spcPct val="110000"/>
              </a:lnSpc>
              <a:buClr>
                <a:srgbClr val="CC0000"/>
              </a:buClr>
              <a:buFont typeface="Wingdings" panose="05000000000000000000" pitchFamily="2" charset="2"/>
              <a:buNone/>
            </a:pPr>
            <a:r>
              <a:rPr lang="en-US" baseline="0" dirty="0"/>
              <a:t>The application possibilities for the SDK are almost unlimited.  Avaya Professional Services, yourselves - our Partners and even customers can leverage the SDK to create a multitude of unique clients based on simple APIs delivered in a set of extensible packages. The SDK also allows client functions to be built into existing applications and web services interfaces, for example, into </a:t>
            </a:r>
            <a:r>
              <a:rPr lang="en-US" dirty="0"/>
              <a:t>CRM apps like salesforce.com, or SAP.</a:t>
            </a:r>
          </a:p>
          <a:p>
            <a:endParaRPr lang="en-US" dirty="0"/>
          </a:p>
        </p:txBody>
      </p:sp>
      <p:sp>
        <p:nvSpPr>
          <p:cNvPr id="4" name="Slide Number Placeholder 3"/>
          <p:cNvSpPr>
            <a:spLocks noGrp="1"/>
          </p:cNvSpPr>
          <p:nvPr>
            <p:ph type="sldNum" sz="quarter" idx="10"/>
          </p:nvPr>
        </p:nvSpPr>
        <p:spPr>
          <a:xfrm>
            <a:off x="4143588" y="9119474"/>
            <a:ext cx="3169920" cy="480060"/>
          </a:xfrm>
          <a:prstGeom prst="rect">
            <a:avLst/>
          </a:prstGeom>
        </p:spPr>
        <p:txBody>
          <a:bodyPr/>
          <a:lstStyle/>
          <a:p>
            <a:fld id="{FEE1FB71-4613-4189-8ED4-BDB9B080C952}" type="slidenum">
              <a:rPr lang="en-US" smtClean="0"/>
              <a:pPr/>
              <a:t>5</a:t>
            </a:fld>
            <a:endParaRPr lang="en-US" dirty="0"/>
          </a:p>
        </p:txBody>
      </p:sp>
    </p:spTree>
    <p:extLst>
      <p:ext uri="{BB962C8B-B14F-4D97-AF65-F5344CB8AC3E}">
        <p14:creationId xmlns:p14="http://schemas.microsoft.com/office/powerpoint/2010/main" val="3693818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4863" y="639763"/>
            <a:ext cx="5705475" cy="3209925"/>
          </a:xfrm>
        </p:spPr>
      </p:sp>
      <p:sp>
        <p:nvSpPr>
          <p:cNvPr id="3" name="Notes Placeholder 2"/>
          <p:cNvSpPr>
            <a:spLocks noGrp="1"/>
          </p:cNvSpPr>
          <p:nvPr>
            <p:ph type="body" idx="1"/>
          </p:nvPr>
        </p:nvSpPr>
        <p:spPr>
          <a:xfrm>
            <a:off x="594864" y="4000501"/>
            <a:ext cx="6125474" cy="5599034"/>
          </a:xfrm>
        </p:spPr>
        <p:txBody>
          <a:bodyPr>
            <a:normAutofit fontScale="85000" lnSpcReduction="20000"/>
          </a:bodyPr>
          <a:lstStyle/>
          <a:p>
            <a:pPr defTabSz="966531" eaLnBrk="0" fontAlgn="base" hangingPunct="0">
              <a:spcBef>
                <a:spcPct val="30000"/>
              </a:spcBef>
              <a:spcAft>
                <a:spcPct val="0"/>
              </a:spcAft>
              <a:defRPr/>
            </a:pPr>
            <a:r>
              <a:rPr lang="en-US" sz="1300" dirty="0"/>
              <a:t>Like I was saying a minute ago, Equinox is a single, all channel calling, messaging, conferencing and collaboration solution for mobiles, browsers, desktops and room systems.  </a:t>
            </a:r>
          </a:p>
          <a:p>
            <a:pPr defTabSz="966531" eaLnBrk="0" fontAlgn="base" hangingPunct="0">
              <a:spcBef>
                <a:spcPct val="30000"/>
              </a:spcBef>
              <a:spcAft>
                <a:spcPct val="0"/>
              </a:spcAft>
              <a:defRPr/>
            </a:pPr>
            <a:endParaRPr lang="en-US" sz="1300" dirty="0"/>
          </a:p>
          <a:p>
            <a:pPr defTabSz="966531" eaLnBrk="0" fontAlgn="base" hangingPunct="0">
              <a:spcBef>
                <a:spcPct val="30000"/>
              </a:spcBef>
              <a:spcAft>
                <a:spcPct val="0"/>
              </a:spcAft>
              <a:defRPr/>
            </a:pPr>
            <a:r>
              <a:rPr lang="en-US" sz="1300" dirty="0"/>
              <a:t>With the new Equinox client for Windows, </a:t>
            </a:r>
            <a:r>
              <a:rPr lang="en-US" sz="1300" dirty="0" err="1"/>
              <a:t>OSX</a:t>
            </a:r>
            <a:r>
              <a:rPr lang="en-US" sz="1300" dirty="0"/>
              <a:t>, iOS and Android, Equinox delivers a mobile first experience with an action oriented workflow for immediate response.  Workers can quickly see all scheduled meetings, messaging updates, and communications history in one place and take immediate action with a single touch. Optimized to the device – mobile, tablet, desktop, browser and Avaya Vantage – the experience maintains mobile simplicity while embracing the benefits inherent in a wide range of devices.</a:t>
            </a:r>
          </a:p>
          <a:p>
            <a:pPr defTabSz="966531" eaLnBrk="0" fontAlgn="base" hangingPunct="0">
              <a:spcBef>
                <a:spcPct val="30000"/>
              </a:spcBef>
              <a:spcAft>
                <a:spcPct val="0"/>
              </a:spcAft>
              <a:defRPr/>
            </a:pPr>
            <a:endParaRPr lang="en-US" sz="1300" dirty="0"/>
          </a:p>
          <a:p>
            <a:pPr defTabSz="966531" eaLnBrk="0" fontAlgn="base" hangingPunct="0">
              <a:spcBef>
                <a:spcPct val="30000"/>
              </a:spcBef>
              <a:spcAft>
                <a:spcPct val="0"/>
              </a:spcAft>
              <a:defRPr/>
            </a:pPr>
            <a:r>
              <a:rPr lang="en-US" sz="1300" dirty="0"/>
              <a:t>Persistent, multimedia messaging for text, audio, video, images and files allows employees to access and send team messages in real time – or anytime. A conversation initiated on the desktop in the morning can be picked back up on the mobile device at lunchtime, for example.  Workers can even message those who are offline for more efficient team interaction.</a:t>
            </a:r>
          </a:p>
          <a:p>
            <a:pPr defTabSz="966531" eaLnBrk="0" fontAlgn="base" hangingPunct="0">
              <a:spcBef>
                <a:spcPct val="30000"/>
              </a:spcBef>
              <a:spcAft>
                <a:spcPct val="0"/>
              </a:spcAft>
              <a:defRPr/>
            </a:pPr>
            <a:endParaRPr lang="en-US" sz="1300" dirty="0"/>
          </a:p>
          <a:p>
            <a:pPr defTabSz="966531" eaLnBrk="0" fontAlgn="base" hangingPunct="0">
              <a:spcBef>
                <a:spcPct val="30000"/>
              </a:spcBef>
              <a:spcAft>
                <a:spcPct val="0"/>
              </a:spcAft>
              <a:defRPr/>
            </a:pPr>
            <a:r>
              <a:rPr lang="en-US" sz="1300" dirty="0"/>
              <a:t>You can embed Avaya Equinox communication and collaboration capabilities within business processes or context, or into any business application to create and integrate unique solutions for vertical needs and competitive differentiation.</a:t>
            </a:r>
          </a:p>
          <a:p>
            <a:pPr defTabSz="966531" eaLnBrk="0" fontAlgn="base" hangingPunct="0">
              <a:spcBef>
                <a:spcPct val="30000"/>
              </a:spcBef>
              <a:spcAft>
                <a:spcPct val="0"/>
              </a:spcAft>
              <a:defRPr/>
            </a:pPr>
            <a:endParaRPr lang="en-US" sz="1300" dirty="0"/>
          </a:p>
          <a:p>
            <a:pPr defTabSz="966531" eaLnBrk="0" fontAlgn="base" hangingPunct="0">
              <a:spcBef>
                <a:spcPct val="30000"/>
              </a:spcBef>
              <a:spcAft>
                <a:spcPct val="0"/>
              </a:spcAft>
              <a:defRPr/>
            </a:pPr>
            <a:r>
              <a:rPr lang="en-US" sz="1300" dirty="0"/>
              <a:t>Avaya Equinox provides a single platform that supports all the different modes of conferencing. High scale audio conferencing, extensive web collaboration, rich multi-vendor HD video, even event streaming to 100,000 users in an all-in-one software solution. </a:t>
            </a:r>
          </a:p>
          <a:p>
            <a:pPr defTabSz="966531" eaLnBrk="0" fontAlgn="base" hangingPunct="0">
              <a:spcBef>
                <a:spcPct val="30000"/>
              </a:spcBef>
              <a:spcAft>
                <a:spcPct val="0"/>
              </a:spcAft>
              <a:defRPr/>
            </a:pPr>
            <a:endParaRPr lang="en-US" sz="1300" dirty="0"/>
          </a:p>
          <a:p>
            <a:pPr defTabSz="966531" eaLnBrk="0" fontAlgn="base" hangingPunct="0">
              <a:spcBef>
                <a:spcPct val="30000"/>
              </a:spcBef>
              <a:spcAft>
                <a:spcPct val="0"/>
              </a:spcAft>
              <a:defRPr/>
            </a:pPr>
            <a:r>
              <a:rPr lang="en-US" sz="1300" dirty="0"/>
              <a:t>With Equinox you get reliable, secure, high-quality HD voice and video for communication anywhere on any device, with easy, remote access including VPN-less connectivity. One number reach for all devices accelerates enterprise workflows and deployments; workers even can simultaneously use multiple devices. </a:t>
            </a:r>
          </a:p>
          <a:p>
            <a:pPr defTabSz="966531" eaLnBrk="0" fontAlgn="base" hangingPunct="0">
              <a:spcBef>
                <a:spcPct val="30000"/>
              </a:spcBef>
              <a:spcAft>
                <a:spcPct val="0"/>
              </a:spcAft>
              <a:defRPr/>
            </a:pPr>
            <a:endParaRPr lang="en-US" sz="1300" dirty="0"/>
          </a:p>
          <a:p>
            <a:pPr defTabSz="966531" eaLnBrk="0" fontAlgn="base" hangingPunct="0">
              <a:spcBef>
                <a:spcPct val="30000"/>
              </a:spcBef>
              <a:spcAft>
                <a:spcPct val="0"/>
              </a:spcAft>
              <a:defRPr/>
            </a:pPr>
            <a:r>
              <a:rPr lang="en-US" sz="1300" dirty="0"/>
              <a:t>And you can skip the download and collaborate directly in a browser.  Equinox enables robust collaboration from within HTML5 browsers with no downloads or plugins needed, thanks to WebRTC technology.  This best-in-class browser experience with full collaboration capabilities eliminates migration challenges for organizations in the process of transitioning desktop business applications to the web and/or shifting applications to the cloud.</a:t>
            </a:r>
          </a:p>
          <a:p>
            <a:pPr defTabSz="966531" eaLnBrk="0" fontAlgn="base" hangingPunct="0">
              <a:spcBef>
                <a:spcPct val="30000"/>
              </a:spcBef>
              <a:spcAft>
                <a:spcPct val="0"/>
              </a:spcAft>
              <a:defRPr/>
            </a:pPr>
            <a:endParaRPr lang="en-US" sz="1100" dirty="0">
              <a:solidFill>
                <a:schemeClr val="tx2"/>
              </a:solidFill>
            </a:endParaRPr>
          </a:p>
          <a:p>
            <a:pPr defTabSz="966531" eaLnBrk="0" fontAlgn="base" hangingPunct="0">
              <a:spcBef>
                <a:spcPct val="30000"/>
              </a:spcBef>
              <a:spcAft>
                <a:spcPct val="0"/>
              </a:spcAft>
              <a:defRPr/>
            </a:pPr>
            <a:endParaRPr lang="en-US" sz="1100" dirty="0">
              <a:solidFill>
                <a:schemeClr val="tx2"/>
              </a:solidFill>
            </a:endParaRPr>
          </a:p>
          <a:p>
            <a:pPr defTabSz="966531" eaLnBrk="0" fontAlgn="base" hangingPunct="0">
              <a:spcBef>
                <a:spcPct val="30000"/>
              </a:spcBef>
              <a:spcAft>
                <a:spcPct val="0"/>
              </a:spcAft>
              <a:defRPr/>
            </a:pPr>
            <a:endParaRPr lang="en-US" sz="1100" dirty="0">
              <a:solidFill>
                <a:schemeClr val="tx2"/>
              </a:solidFill>
            </a:endParaRPr>
          </a:p>
        </p:txBody>
      </p:sp>
      <p:sp>
        <p:nvSpPr>
          <p:cNvPr id="4" name="Slide Number Placeholder 3"/>
          <p:cNvSpPr>
            <a:spLocks noGrp="1"/>
          </p:cNvSpPr>
          <p:nvPr>
            <p:ph type="sldNum" sz="quarter" idx="10"/>
          </p:nvPr>
        </p:nvSpPr>
        <p:spPr/>
        <p:txBody>
          <a:bodyPr/>
          <a:lstStyle/>
          <a:p>
            <a:pPr>
              <a:defRPr/>
            </a:pPr>
            <a:fld id="{DF64E002-58A2-476B-A85F-B2760A0B5254}" type="slidenum">
              <a:rPr lang="en-US" smtClean="0"/>
              <a:pPr>
                <a:defRPr/>
              </a:pPr>
              <a:t>6</a:t>
            </a:fld>
            <a:endParaRPr lang="en-US" dirty="0"/>
          </a:p>
        </p:txBody>
      </p:sp>
    </p:spTree>
    <p:extLst>
      <p:ext uri="{BB962C8B-B14F-4D97-AF65-F5344CB8AC3E}">
        <p14:creationId xmlns:p14="http://schemas.microsoft.com/office/powerpoint/2010/main" val="4199990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4864" y="4000499"/>
            <a:ext cx="6125474" cy="5467576"/>
          </a:xfrm>
        </p:spPr>
        <p:txBody>
          <a:bodyPr>
            <a:noAutofit/>
          </a:bodyPr>
          <a:lstStyle/>
          <a:p>
            <a:pPr defTabSz="1380764">
              <a:defRPr/>
            </a:pPr>
            <a:r>
              <a:rPr lang="en-US" sz="900" dirty="0"/>
              <a:t>Now lets change it up and talk about Equinox in terms of it advantages.  </a:t>
            </a:r>
          </a:p>
          <a:p>
            <a:pPr defTabSz="1380764">
              <a:defRPr/>
            </a:pPr>
            <a:endParaRPr lang="en-US" sz="900" dirty="0"/>
          </a:p>
          <a:p>
            <a:pPr defTabSz="1380764">
              <a:defRPr/>
            </a:pPr>
            <a:r>
              <a:rPr lang="en-US" sz="900" b="1" dirty="0"/>
              <a:t>First up is “The Mobile First – Enterprise Class Advantage”</a:t>
            </a:r>
            <a:endParaRPr lang="en-US" sz="900" dirty="0"/>
          </a:p>
          <a:p>
            <a:pPr defTabSz="1380764">
              <a:defRPr/>
            </a:pPr>
            <a:r>
              <a:rPr lang="en-US" sz="900" dirty="0"/>
              <a:t>We spent a lot of time on the UI, which is where the mobile first design paradigm comes from.  We threw everything up in the air and said how do we make people super productive on a mobile device with a restrictive form factor.  We started with mobile making it highly intuitive and then we expanded that out to a tablet, then to the desktop, then to a browser and that’s how the design came about.  When you have more real estate, when you have different environments, or additional platform capabilities like multiple monitors, then we take advantage of that, while maintaining mobile simplicity.  We looked at making the installation process as easy as possible through auto discovery – pretty much what users expect when installing an app.</a:t>
            </a:r>
          </a:p>
          <a:p>
            <a:pPr defTabSz="1380764">
              <a:defRPr/>
            </a:pPr>
            <a:endParaRPr lang="en-US" sz="900" b="1" dirty="0"/>
          </a:p>
          <a:p>
            <a:pPr defTabSz="1380764">
              <a:defRPr/>
            </a:pPr>
            <a:r>
              <a:rPr lang="en-US" sz="900" dirty="0"/>
              <a:t>For the 2016 Unified Communications Magic Quadrant, Gartner placed additional emphasis on the importance of telephony within UC because of increased expectations in the enterprise.  We’ve been strong in this area since day one. Equinox delivers enterprise class, reliable, high quality voice and video with all the security and telephony features you expect – even in a mobile environment.  With Multiple Device Access (MDA), users can leverage their contacts, logs and messaging transparently across devices and they have easy capabilities to record content. And perhaps one of the best features for mobile users is that VPN isn’t required for remote access. </a:t>
            </a:r>
          </a:p>
          <a:p>
            <a:pPr defTabSz="1380764">
              <a:defRPr/>
            </a:pPr>
            <a:endParaRPr lang="en-US" sz="900" dirty="0"/>
          </a:p>
          <a:p>
            <a:r>
              <a:rPr lang="en-US" sz="900" b="1" dirty="0"/>
              <a:t>Next, we’ve got – “The Best In-App Experience Advantage”</a:t>
            </a:r>
            <a:endParaRPr lang="en-US" sz="900" dirty="0"/>
          </a:p>
          <a:p>
            <a:pPr defTabSz="1380764">
              <a:defRPr/>
            </a:pPr>
            <a:r>
              <a:rPr lang="en-US" sz="900" dirty="0"/>
              <a:t>We all know that end users within business units are accessing their business applications in a browser.  With the work done by Google with Google Apps and the increase in focus by Microsoft Office on browser-based access to productivity tools, users are now able to work completely in the browser from anywhere with this cloud application delivery model.  Many of our customers have started their journey towards this approach, and with Equinox we can embed communications within the application that is being used.  UC is no longer another app that sits on the desktop, the communications functions are brought forward and made available to the user in context, when they need them and how they need them, without switching applications.  </a:t>
            </a:r>
          </a:p>
          <a:p>
            <a:endParaRPr lang="en-US" sz="900" dirty="0"/>
          </a:p>
          <a:p>
            <a:pPr defTabSz="1380764">
              <a:defRPr/>
            </a:pPr>
            <a:r>
              <a:rPr lang="en-US" sz="900" b="1" dirty="0"/>
              <a:t>And on to our 3</a:t>
            </a:r>
            <a:r>
              <a:rPr lang="en-US" sz="900" b="1" baseline="30000" dirty="0"/>
              <a:t>rd </a:t>
            </a:r>
            <a:r>
              <a:rPr lang="en-US" sz="900" b="1" dirty="0"/>
              <a:t>Advantage – “The Smart Digital Solution Accelerator Advantage”</a:t>
            </a:r>
            <a:endParaRPr lang="en-US" sz="900" dirty="0"/>
          </a:p>
          <a:p>
            <a:pPr>
              <a:lnSpc>
                <a:spcPct val="110000"/>
              </a:lnSpc>
              <a:buClr>
                <a:srgbClr val="CC0000"/>
              </a:buClr>
              <a:buFont typeface="Wingdings" panose="05000000000000000000" pitchFamily="2" charset="2"/>
              <a:buNone/>
            </a:pPr>
            <a:r>
              <a:rPr lang="en-US" sz="900" dirty="0"/>
              <a:t>With the Avaya Breeze Client SDK, it’s now much easier to create and customize the experience and embed communications into existing applications and web services interfaces. The application possibilities for the SDK are almost unlimited.  Users can collaborate within the context of the business processes they deal with every day.  And its more than an SDK, customers can leverage the Avaya Breeze </a:t>
            </a:r>
            <a:r>
              <a:rPr lang="en-US" sz="900" dirty="0" err="1"/>
              <a:t>Snapp</a:t>
            </a:r>
            <a:r>
              <a:rPr lang="en-US" sz="900" dirty="0"/>
              <a:t> Store and save time with workflow automation and other pre-built code modules from the eco-system to extend and integrate their solutions.  One last thing on the SDK, we use it ourselves to create our own clients – like Equinox that we’ve been covering today, and Oceana Workspaces.</a:t>
            </a:r>
          </a:p>
          <a:p>
            <a:pPr defTabSz="1380764">
              <a:defRPr/>
            </a:pPr>
            <a:endParaRPr lang="en-US" sz="900" dirty="0"/>
          </a:p>
          <a:p>
            <a:pPr defTabSz="1380764">
              <a:defRPr/>
            </a:pPr>
            <a:r>
              <a:rPr lang="en-US" sz="900" b="1" dirty="0"/>
              <a:t>Now our 4th advantage – Powerful Collaboration for all</a:t>
            </a:r>
            <a:r>
              <a:rPr lang="en-US" sz="900" dirty="0"/>
              <a:t> – this is about the conferencing and collaboration capabilities that we're going to talk about in the rest of this presentation.   </a:t>
            </a:r>
          </a:p>
          <a:p>
            <a:pPr defTabSz="1380764">
              <a:defRPr/>
            </a:pPr>
            <a:endParaRPr lang="en-US" sz="400" dirty="0"/>
          </a:p>
          <a:p>
            <a:pPr defTabSz="1380764">
              <a:defRPr/>
            </a:pPr>
            <a:endParaRPr lang="en-US" sz="500" dirty="0"/>
          </a:p>
        </p:txBody>
      </p:sp>
      <p:sp>
        <p:nvSpPr>
          <p:cNvPr id="4" name="Slide Number Placeholder 3"/>
          <p:cNvSpPr>
            <a:spLocks noGrp="1"/>
          </p:cNvSpPr>
          <p:nvPr>
            <p:ph type="sldNum" sz="quarter" idx="10"/>
          </p:nvPr>
        </p:nvSpPr>
        <p:spPr/>
        <p:txBody>
          <a:bodyPr/>
          <a:lstStyle/>
          <a:p>
            <a:fld id="{4BA92C5E-BF34-4775-B657-4ADF2F3104CA}" type="slidenum">
              <a:rPr lang="en-US" smtClean="0">
                <a:solidFill>
                  <a:prstClr val="black"/>
                </a:solidFill>
                <a:latin typeface="Calibri"/>
              </a:rPr>
              <a:pPr/>
              <a:t>7</a:t>
            </a:fld>
            <a:endParaRPr lang="en-US" dirty="0">
              <a:solidFill>
                <a:prstClr val="black"/>
              </a:solidFill>
              <a:latin typeface="Calibri"/>
            </a:endParaRPr>
          </a:p>
        </p:txBody>
      </p:sp>
    </p:spTree>
    <p:extLst>
      <p:ext uri="{BB962C8B-B14F-4D97-AF65-F5344CB8AC3E}">
        <p14:creationId xmlns:p14="http://schemas.microsoft.com/office/powerpoint/2010/main" val="2205853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09600"/>
            <a:ext cx="5432425" cy="3055938"/>
          </a:xfrm>
        </p:spPr>
      </p:sp>
      <p:sp>
        <p:nvSpPr>
          <p:cNvPr id="3" name="Notes Placeholder 2"/>
          <p:cNvSpPr>
            <a:spLocks noGrp="1"/>
          </p:cNvSpPr>
          <p:nvPr>
            <p:ph type="body" idx="1"/>
          </p:nvPr>
        </p:nvSpPr>
        <p:spPr/>
        <p:txBody>
          <a:bodyPr>
            <a:normAutofit fontScale="77500" lnSpcReduction="20000"/>
          </a:bodyPr>
          <a:lstStyle/>
          <a:p>
            <a:pPr marL="0" marR="0" indent="0" algn="l" defTabSz="1306220" rtl="0" eaLnBrk="1" fontAlgn="auto" latinLnBrk="0" hangingPunct="1">
              <a:lnSpc>
                <a:spcPct val="100000"/>
              </a:lnSpc>
              <a:spcBef>
                <a:spcPts val="0"/>
              </a:spcBef>
              <a:spcAft>
                <a:spcPts val="0"/>
              </a:spcAft>
              <a:buClrTx/>
              <a:buSzTx/>
              <a:buFontTx/>
              <a:buNone/>
              <a:tabLst/>
              <a:defRPr/>
            </a:pPr>
            <a:r>
              <a:rPr lang="en-US" sz="1600" b="1" baseline="0" dirty="0">
                <a:solidFill>
                  <a:schemeClr val="accent1"/>
                </a:solidFill>
              </a:rPr>
              <a:t>First up is “The Mobile First – Enterprise Class Advantage”</a:t>
            </a:r>
            <a:endParaRPr lang="en-US" sz="1600" b="0" baseline="0" dirty="0">
              <a:solidFill>
                <a:schemeClr val="accent1"/>
              </a:solidFill>
            </a:endParaRPr>
          </a:p>
          <a:p>
            <a:pPr marL="0" marR="0" lvl="0" indent="0" algn="l" defTabSz="1306220" rtl="0" eaLnBrk="1" fontAlgn="auto" latinLnBrk="0" hangingPunct="1">
              <a:lnSpc>
                <a:spcPct val="100000"/>
              </a:lnSpc>
              <a:spcBef>
                <a:spcPts val="0"/>
              </a:spcBef>
              <a:spcAft>
                <a:spcPts val="0"/>
              </a:spcAft>
              <a:buClrTx/>
              <a:buSzTx/>
              <a:buFontTx/>
              <a:buNone/>
              <a:tabLst/>
              <a:defRPr/>
            </a:pPr>
            <a:endParaRPr lang="en-US" sz="1600" b="0" baseline="0" dirty="0">
              <a:solidFill>
                <a:schemeClr val="accent1"/>
              </a:solidFill>
            </a:endParaRPr>
          </a:p>
          <a:p>
            <a:pPr marL="0" marR="0" lvl="0" indent="0" algn="l" defTabSz="1306220" rtl="0" eaLnBrk="1" fontAlgn="auto" latinLnBrk="0" hangingPunct="1">
              <a:lnSpc>
                <a:spcPct val="100000"/>
              </a:lnSpc>
              <a:spcBef>
                <a:spcPts val="0"/>
              </a:spcBef>
              <a:spcAft>
                <a:spcPts val="0"/>
              </a:spcAft>
              <a:buClrTx/>
              <a:buSzTx/>
              <a:buFontTx/>
              <a:buNone/>
              <a:tabLst/>
              <a:defRPr/>
            </a:pPr>
            <a:r>
              <a:rPr lang="en-US" sz="1600" b="1" baseline="0" dirty="0">
                <a:solidFill>
                  <a:schemeClr val="accent1"/>
                </a:solidFill>
              </a:rPr>
              <a:t>Mobile First User Experience</a:t>
            </a:r>
            <a:endParaRPr lang="en-US" sz="1600" b="0" baseline="0" dirty="0">
              <a:solidFill>
                <a:schemeClr val="accent1"/>
              </a:solidFill>
            </a:endParaRPr>
          </a:p>
          <a:p>
            <a:pPr marL="0" marR="0" lvl="0" indent="0" algn="l" defTabSz="1306220" rtl="0" eaLnBrk="1" fontAlgn="auto" latinLnBrk="0" hangingPunct="1">
              <a:lnSpc>
                <a:spcPct val="100000"/>
              </a:lnSpc>
              <a:spcBef>
                <a:spcPts val="0"/>
              </a:spcBef>
              <a:spcAft>
                <a:spcPts val="0"/>
              </a:spcAft>
              <a:buClrTx/>
              <a:buSzTx/>
              <a:buFontTx/>
              <a:buNone/>
              <a:tabLst/>
              <a:defRPr/>
            </a:pPr>
            <a:r>
              <a:rPr lang="en-US" sz="1600" b="0" baseline="0" dirty="0">
                <a:solidFill>
                  <a:schemeClr val="accent1"/>
                </a:solidFill>
              </a:rPr>
              <a:t>We spent a lot of time on the UI design, which is where the mobile first design paradigm comes from. We threw everything up in the air said how do we make people super productive on a mobile device with a restrictive form factor. We started with mobile first making it highly intuitive and then we expanded that out to a tablet, then to the desktop, then to a browser and that’s how the design came about. When you have more real estate, when you have different environments, or additional platform capabilities like multiple monitors, then we take advantage of that, while maintaining mobile simplicity. We looked at making the installation process as easy as possible through auto discovery – pretty much what users expect when installing an app.</a:t>
            </a:r>
          </a:p>
          <a:p>
            <a:pPr marL="0" marR="0" indent="0" algn="l" defTabSz="1306220" rtl="0" eaLnBrk="1" fontAlgn="auto" latinLnBrk="0" hangingPunct="1">
              <a:lnSpc>
                <a:spcPct val="100000"/>
              </a:lnSpc>
              <a:spcBef>
                <a:spcPts val="0"/>
              </a:spcBef>
              <a:spcAft>
                <a:spcPts val="0"/>
              </a:spcAft>
              <a:buClrTx/>
              <a:buSzTx/>
              <a:buFontTx/>
              <a:buNone/>
              <a:tabLst/>
              <a:defRPr/>
            </a:pPr>
            <a:endParaRPr lang="en-US" sz="1600" b="0" baseline="0" dirty="0">
              <a:solidFill>
                <a:schemeClr val="accent1"/>
              </a:solidFill>
            </a:endParaRPr>
          </a:p>
          <a:p>
            <a:pPr marL="0" marR="0" lvl="0" indent="0" algn="l" defTabSz="1306220" rtl="0" eaLnBrk="1" fontAlgn="auto" latinLnBrk="0" hangingPunct="1">
              <a:lnSpc>
                <a:spcPct val="100000"/>
              </a:lnSpc>
              <a:spcBef>
                <a:spcPts val="0"/>
              </a:spcBef>
              <a:spcAft>
                <a:spcPts val="0"/>
              </a:spcAft>
              <a:buClrTx/>
              <a:buSzTx/>
              <a:buFontTx/>
              <a:buNone/>
              <a:tabLst/>
              <a:defRPr/>
            </a:pPr>
            <a:r>
              <a:rPr lang="en-US" sz="1600" b="0" baseline="0" dirty="0">
                <a:solidFill>
                  <a:schemeClr val="accent1"/>
                </a:solidFill>
              </a:rPr>
              <a:t>With mobiles, </a:t>
            </a:r>
            <a:r>
              <a:rPr lang="en-US" sz="1600" b="0" baseline="0" dirty="0">
                <a:solidFill>
                  <a:schemeClr val="tx2"/>
                </a:solidFill>
              </a:rPr>
              <a:t>p</a:t>
            </a:r>
            <a:r>
              <a:rPr lang="en-US" sz="1600" dirty="0">
                <a:solidFill>
                  <a:schemeClr val="tx2"/>
                </a:solidFill>
              </a:rPr>
              <a:t>eople</a:t>
            </a:r>
            <a:r>
              <a:rPr lang="en-US" sz="1600" baseline="0" dirty="0">
                <a:solidFill>
                  <a:schemeClr val="tx2"/>
                </a:solidFill>
              </a:rPr>
              <a:t> are checking them every 5 to 15 minutes for a variety of reasons. In our mobile first design approach, a key goal was to provide an action oriented workflow with one click or touch to anything you needed to do.</a:t>
            </a:r>
          </a:p>
          <a:p>
            <a:pPr marL="0" marR="0" lvl="0" indent="0" algn="l" defTabSz="1306220" rtl="0" eaLnBrk="1" fontAlgn="auto" latinLnBrk="0" hangingPunct="1">
              <a:lnSpc>
                <a:spcPct val="100000"/>
              </a:lnSpc>
              <a:spcBef>
                <a:spcPts val="0"/>
              </a:spcBef>
              <a:spcAft>
                <a:spcPts val="0"/>
              </a:spcAft>
              <a:buClrTx/>
              <a:buSzTx/>
              <a:buFontTx/>
              <a:buNone/>
              <a:tabLst/>
              <a:defRPr/>
            </a:pPr>
            <a:endParaRPr lang="en-US" sz="1600" b="0" baseline="0" dirty="0">
              <a:solidFill>
                <a:schemeClr val="tx2"/>
              </a:solidFill>
            </a:endParaRPr>
          </a:p>
          <a:p>
            <a:pPr marL="0" marR="0" lvl="0" indent="0" algn="l" defTabSz="1306220" rtl="0" eaLnBrk="1" fontAlgn="auto" latinLnBrk="0" hangingPunct="1">
              <a:lnSpc>
                <a:spcPct val="100000"/>
              </a:lnSpc>
              <a:spcBef>
                <a:spcPts val="0"/>
              </a:spcBef>
              <a:spcAft>
                <a:spcPts val="0"/>
              </a:spcAft>
              <a:buClrTx/>
              <a:buSzTx/>
              <a:buFontTx/>
              <a:buNone/>
              <a:tabLst/>
              <a:defRPr/>
            </a:pPr>
            <a:r>
              <a:rPr lang="en-US" sz="1600" b="1" baseline="0" dirty="0">
                <a:solidFill>
                  <a:schemeClr val="accent1"/>
                </a:solidFill>
              </a:rPr>
              <a:t>Innovative ‘Top of Mind’ </a:t>
            </a:r>
            <a:endParaRPr lang="en-US" sz="1600" b="0" baseline="0" dirty="0">
              <a:solidFill>
                <a:schemeClr val="accent1"/>
              </a:solidFill>
            </a:endParaRPr>
          </a:p>
          <a:p>
            <a:pPr marL="0" marR="0" lvl="0" indent="0" algn="l" defTabSz="1306220" rtl="0" eaLnBrk="1" fontAlgn="auto" latinLnBrk="0" hangingPunct="1">
              <a:lnSpc>
                <a:spcPct val="100000"/>
              </a:lnSpc>
              <a:spcBef>
                <a:spcPts val="0"/>
              </a:spcBef>
              <a:spcAft>
                <a:spcPts val="0"/>
              </a:spcAft>
              <a:buClrTx/>
              <a:buSzTx/>
              <a:buFontTx/>
              <a:buNone/>
              <a:tabLst/>
              <a:defRPr/>
            </a:pPr>
            <a:r>
              <a:rPr lang="en-US" sz="1600" b="0" baseline="0" dirty="0">
                <a:solidFill>
                  <a:schemeClr val="accent1"/>
                </a:solidFill>
              </a:rPr>
              <a:t>And this is one of our areas of differentiation. As you would expect, it’s easy to claim, but difficult to prove that your user interface is differentiated, but we have specific things like our new Top of Mind screen that enables </a:t>
            </a:r>
            <a:r>
              <a:rPr lang="en-US" sz="1600" baseline="0" dirty="0">
                <a:solidFill>
                  <a:schemeClr val="tx2"/>
                </a:solidFill>
              </a:rPr>
              <a:t>users to stay on top of their interactions. When they look at their mobile device they can quickly see what meetings they’re late for, need to join or are coming up, what missed calls they have, left voice mails or updates to group chats and instant messages. It’s not just about intuitive notifications, the power is in the action oriented design. Users can easily respond to each of those interactions directly from the Top Of Mind screen. In the case here, you get a real-time view of your meetings, and with one touch can immediately join into a meeting with video and content. </a:t>
            </a:r>
          </a:p>
          <a:p>
            <a:pPr marL="0" marR="0" indent="0" algn="l" defTabSz="1306220" rtl="0" eaLnBrk="1" fontAlgn="auto" latinLnBrk="0" hangingPunct="1">
              <a:lnSpc>
                <a:spcPct val="100000"/>
              </a:lnSpc>
              <a:spcBef>
                <a:spcPts val="0"/>
              </a:spcBef>
              <a:spcAft>
                <a:spcPts val="0"/>
              </a:spcAft>
              <a:buClrTx/>
              <a:buSzTx/>
              <a:buFontTx/>
              <a:buNone/>
              <a:tabLst/>
              <a:defRPr/>
            </a:pPr>
            <a:endParaRPr lang="en-US" sz="1600" b="0" baseline="0" dirty="0">
              <a:solidFill>
                <a:schemeClr val="accent1"/>
              </a:solidFill>
            </a:endParaRPr>
          </a:p>
          <a:p>
            <a:pPr marL="0" marR="0" indent="0" algn="l" defTabSz="1306220" rtl="0" eaLnBrk="1" fontAlgn="auto" latinLnBrk="0" hangingPunct="1">
              <a:lnSpc>
                <a:spcPct val="100000"/>
              </a:lnSpc>
              <a:spcBef>
                <a:spcPts val="0"/>
              </a:spcBef>
              <a:spcAft>
                <a:spcPts val="0"/>
              </a:spcAft>
              <a:buClrTx/>
              <a:buSzTx/>
              <a:buFontTx/>
              <a:buNone/>
              <a:tabLst/>
              <a:defRPr/>
            </a:pPr>
            <a:endParaRPr lang="en-US" sz="1600" b="0" baseline="0" dirty="0">
              <a:solidFill>
                <a:schemeClr val="accent1"/>
              </a:solidFill>
            </a:endParaRPr>
          </a:p>
          <a:p>
            <a:endParaRPr lang="en-US" dirty="0"/>
          </a:p>
        </p:txBody>
      </p:sp>
      <p:sp>
        <p:nvSpPr>
          <p:cNvPr id="4" name="Slide Number Placeholder 3"/>
          <p:cNvSpPr>
            <a:spLocks noGrp="1"/>
          </p:cNvSpPr>
          <p:nvPr>
            <p:ph type="sldNum" sz="quarter" idx="10"/>
          </p:nvPr>
        </p:nvSpPr>
        <p:spPr/>
        <p:txBody>
          <a:bodyPr/>
          <a:lstStyle/>
          <a:p>
            <a:fld id="{2A8F9EB0-27AD-4D72-B1BB-CF023681D7F7}" type="slidenum">
              <a:rPr lang="en-US" smtClean="0"/>
              <a:pPr/>
              <a:t>8</a:t>
            </a:fld>
            <a:endParaRPr lang="en-US" dirty="0"/>
          </a:p>
        </p:txBody>
      </p:sp>
    </p:spTree>
    <p:extLst>
      <p:ext uri="{BB962C8B-B14F-4D97-AF65-F5344CB8AC3E}">
        <p14:creationId xmlns:p14="http://schemas.microsoft.com/office/powerpoint/2010/main" val="2241722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baseline="0" dirty="0"/>
              <a:t>Always-On Messaging</a:t>
            </a:r>
            <a:endParaRPr lang="en-US" baseline="0" dirty="0"/>
          </a:p>
          <a:p>
            <a:r>
              <a:rPr lang="en-US" sz="1600" kern="1200" dirty="0">
                <a:solidFill>
                  <a:schemeClr val="tx1"/>
                </a:solidFill>
                <a:effectLst/>
                <a:latin typeface="+mn-lt"/>
                <a:ea typeface="+mn-ea"/>
                <a:cs typeface="+mn-cs"/>
              </a:rPr>
              <a:t>With our new always-on</a:t>
            </a:r>
            <a:r>
              <a:rPr lang="en-US" sz="1600" kern="1200" baseline="0" dirty="0">
                <a:solidFill>
                  <a:schemeClr val="tx1"/>
                </a:solidFill>
                <a:effectLst/>
                <a:latin typeface="+mn-lt"/>
                <a:ea typeface="+mn-ea"/>
                <a:cs typeface="+mn-cs"/>
              </a:rPr>
              <a:t> messaging, users can s</a:t>
            </a:r>
            <a:r>
              <a:rPr lang="en-US" sz="1600" kern="1200" dirty="0">
                <a:solidFill>
                  <a:schemeClr val="tx1"/>
                </a:solidFill>
                <a:effectLst/>
                <a:latin typeface="+mn-lt"/>
                <a:ea typeface="+mn-ea"/>
                <a:cs typeface="+mn-cs"/>
              </a:rPr>
              <a:t>end and access team messages in real time, or at their time with persistent multimedia messaging for any media</a:t>
            </a:r>
            <a:r>
              <a:rPr lang="en-US" sz="1600" kern="1200" baseline="0" dirty="0">
                <a:solidFill>
                  <a:schemeClr val="tx1"/>
                </a:solidFill>
                <a:effectLst/>
                <a:latin typeface="+mn-lt"/>
                <a:ea typeface="+mn-ea"/>
                <a:cs typeface="+mn-cs"/>
              </a:rPr>
              <a:t> - </a:t>
            </a:r>
            <a:r>
              <a:rPr lang="en-US" sz="1600" kern="1200" dirty="0">
                <a:solidFill>
                  <a:schemeClr val="tx1"/>
                </a:solidFill>
                <a:effectLst/>
                <a:latin typeface="+mn-lt"/>
                <a:ea typeface="+mn-ea"/>
                <a:cs typeface="+mn-cs"/>
              </a:rPr>
              <a:t>text, audio, video, images and files. They can start the conversation on their desktop and pick it back up on their mobile with device continuity. You can even message someone offline,</a:t>
            </a:r>
            <a:r>
              <a:rPr lang="en-US" sz="1600" kern="1200" baseline="0" dirty="0">
                <a:solidFill>
                  <a:schemeClr val="tx1"/>
                </a:solidFill>
                <a:effectLst/>
                <a:latin typeface="+mn-lt"/>
                <a:ea typeface="+mn-ea"/>
                <a:cs typeface="+mn-cs"/>
              </a:rPr>
              <a:t> and escalate a messaging session to a call or conference – again, with just one touch or click.</a:t>
            </a:r>
          </a:p>
          <a:p>
            <a:pPr marL="0" marR="0" lvl="0" indent="0" algn="l" defTabSz="1306220" rtl="0" eaLnBrk="1" fontAlgn="auto" latinLnBrk="0" hangingPunct="1">
              <a:lnSpc>
                <a:spcPct val="100000"/>
              </a:lnSpc>
              <a:spcBef>
                <a:spcPts val="0"/>
              </a:spcBef>
              <a:spcAft>
                <a:spcPts val="0"/>
              </a:spcAft>
              <a:buClrTx/>
              <a:buSzTx/>
              <a:buFontTx/>
              <a:buNone/>
              <a:tabLst/>
              <a:defRPr/>
            </a:pPr>
            <a:endParaRPr lang="en-US" sz="1600" b="0" baseline="0" dirty="0">
              <a:solidFill>
                <a:schemeClr val="accent1"/>
              </a:solidFill>
            </a:endParaRPr>
          </a:p>
          <a:p>
            <a:pPr marL="0" marR="0" lvl="0" indent="0" algn="l" defTabSz="1306220" rtl="0" eaLnBrk="1" fontAlgn="auto" latinLnBrk="0" hangingPunct="1">
              <a:lnSpc>
                <a:spcPct val="100000"/>
              </a:lnSpc>
              <a:spcBef>
                <a:spcPts val="0"/>
              </a:spcBef>
              <a:spcAft>
                <a:spcPts val="0"/>
              </a:spcAft>
              <a:buClrTx/>
              <a:buSzTx/>
              <a:buFontTx/>
              <a:buNone/>
              <a:tabLst/>
              <a:defRPr/>
            </a:pPr>
            <a:r>
              <a:rPr lang="en-US" sz="1600" b="0" baseline="0" dirty="0">
                <a:solidFill>
                  <a:schemeClr val="accent1"/>
                </a:solidFill>
              </a:rPr>
              <a:t>Now the best way I think to close on “The Mobile First – Enterprise Class Advantage” is that the user experience on mobiles and desktops is simply awesome. </a:t>
            </a:r>
            <a:endParaRPr lang="en-US" sz="1600" kern="1200" dirty="0">
              <a:solidFill>
                <a:schemeClr val="tx1"/>
              </a:solidFill>
              <a:effectLst/>
              <a:latin typeface="+mn-lt"/>
              <a:ea typeface="+mn-ea"/>
              <a:cs typeface="+mn-cs"/>
            </a:endParaRPr>
          </a:p>
          <a:p>
            <a:endParaRPr lang="en-US" sz="1600" kern="1200" baseline="0" dirty="0">
              <a:solidFill>
                <a:schemeClr val="tx1"/>
              </a:solidFill>
              <a:effectLst/>
              <a:latin typeface="+mn-lt"/>
              <a:ea typeface="+mn-ea"/>
              <a:cs typeface="+mn-cs"/>
            </a:endParaRPr>
          </a:p>
          <a:p>
            <a:pPr marL="0" marR="0" indent="0" algn="l" defTabSz="1306220" rtl="0" eaLnBrk="1" fontAlgn="auto" latinLnBrk="0" hangingPunct="1">
              <a:lnSpc>
                <a:spcPct val="100000"/>
              </a:lnSpc>
              <a:spcBef>
                <a:spcPts val="0"/>
              </a:spcBef>
              <a:spcAft>
                <a:spcPts val="0"/>
              </a:spcAft>
              <a:buClrTx/>
              <a:buSzTx/>
              <a:buFontTx/>
              <a:buNone/>
              <a:tabLst/>
              <a:defRPr/>
            </a:pPr>
            <a:r>
              <a:rPr lang="en-US" sz="1600" b="1" baseline="0" dirty="0">
                <a:solidFill>
                  <a:schemeClr val="accent1"/>
                </a:solidFill>
              </a:rPr>
              <a:t>Enterprise Class HD Voice and Video</a:t>
            </a:r>
          </a:p>
          <a:p>
            <a:pPr marL="0" marR="0" lvl="0" indent="0" algn="l" defTabSz="1306220" rtl="0" eaLnBrk="1" fontAlgn="auto" latinLnBrk="0" hangingPunct="1">
              <a:lnSpc>
                <a:spcPct val="100000"/>
              </a:lnSpc>
              <a:spcBef>
                <a:spcPts val="0"/>
              </a:spcBef>
              <a:spcAft>
                <a:spcPts val="0"/>
              </a:spcAft>
              <a:buClrTx/>
              <a:buSzTx/>
              <a:buFontTx/>
              <a:buNone/>
              <a:tabLst/>
              <a:defRPr/>
            </a:pPr>
            <a:r>
              <a:rPr lang="en-US" sz="1600" b="0" baseline="0" dirty="0">
                <a:solidFill>
                  <a:schemeClr val="accent1"/>
                </a:solidFill>
              </a:rPr>
              <a:t>For the 2016 Unified Communications Magic Quadrant, Gartner placed additional emphasis on the importance of telephony within UC because of increased expectations in the enterprise. We’ve been very strong in this area since day one. Equinox delivers enterprise class, reliable, high quality voice and video with </a:t>
            </a:r>
            <a:r>
              <a:rPr lang="en-US" sz="1600" b="0" kern="1200" baseline="0" dirty="0">
                <a:solidFill>
                  <a:schemeClr val="tx1"/>
                </a:solidFill>
                <a:effectLst/>
                <a:latin typeface="+mn-lt"/>
                <a:ea typeface="+mn-ea"/>
                <a:cs typeface="+mn-cs"/>
              </a:rPr>
              <a:t>all</a:t>
            </a:r>
            <a:r>
              <a:rPr lang="en-US" sz="1600" kern="1200" dirty="0">
                <a:solidFill>
                  <a:schemeClr val="tx1"/>
                </a:solidFill>
                <a:effectLst/>
                <a:latin typeface="+mn-lt"/>
                <a:ea typeface="+mn-ea"/>
                <a:cs typeface="+mn-cs"/>
              </a:rPr>
              <a:t> the security and telephony features you expect –</a:t>
            </a:r>
            <a:r>
              <a:rPr lang="en-US" sz="1600" kern="1200" baseline="0" dirty="0">
                <a:solidFill>
                  <a:schemeClr val="tx1"/>
                </a:solidFill>
                <a:effectLst/>
                <a:latin typeface="+mn-lt"/>
                <a:ea typeface="+mn-ea"/>
                <a:cs typeface="+mn-cs"/>
              </a:rPr>
              <a:t> even in a mobile environment without compromises</a:t>
            </a:r>
            <a:r>
              <a:rPr lang="en-US" sz="1600" kern="1200" dirty="0">
                <a:solidFill>
                  <a:schemeClr val="tx1"/>
                </a:solidFill>
                <a:effectLst/>
                <a:latin typeface="+mn-lt"/>
                <a:ea typeface="+mn-ea"/>
                <a:cs typeface="+mn-cs"/>
              </a:rPr>
              <a:t>. With Multiple Device Access (MDA),</a:t>
            </a:r>
            <a:r>
              <a:rPr lang="en-US" sz="1600" kern="1200" baseline="0" dirty="0">
                <a:solidFill>
                  <a:schemeClr val="tx1"/>
                </a:solidFill>
                <a:effectLst/>
                <a:latin typeface="+mn-lt"/>
                <a:ea typeface="+mn-ea"/>
                <a:cs typeface="+mn-cs"/>
              </a:rPr>
              <a:t> u</a:t>
            </a:r>
            <a:r>
              <a:rPr lang="en-US" sz="1600" kern="1200" dirty="0">
                <a:solidFill>
                  <a:schemeClr val="tx1"/>
                </a:solidFill>
                <a:effectLst/>
                <a:latin typeface="+mn-lt"/>
                <a:ea typeface="+mn-ea"/>
                <a:cs typeface="+mn-cs"/>
              </a:rPr>
              <a:t>sers</a:t>
            </a:r>
            <a:r>
              <a:rPr lang="en-US" sz="1600" kern="1200" baseline="0" dirty="0">
                <a:solidFill>
                  <a:schemeClr val="tx1"/>
                </a:solidFill>
                <a:effectLst/>
                <a:latin typeface="+mn-lt"/>
                <a:ea typeface="+mn-ea"/>
                <a:cs typeface="+mn-cs"/>
              </a:rPr>
              <a:t> can</a:t>
            </a:r>
            <a:r>
              <a:rPr lang="en-US" sz="1600" kern="1200" dirty="0">
                <a:solidFill>
                  <a:schemeClr val="tx1"/>
                </a:solidFill>
                <a:effectLst/>
                <a:latin typeface="+mn-lt"/>
                <a:ea typeface="+mn-ea"/>
                <a:cs typeface="+mn-cs"/>
              </a:rPr>
              <a:t> leverage their contacts,</a:t>
            </a:r>
            <a:r>
              <a:rPr lang="en-US" sz="1600" kern="1200" baseline="0" dirty="0">
                <a:solidFill>
                  <a:schemeClr val="tx1"/>
                </a:solidFill>
                <a:effectLst/>
                <a:latin typeface="+mn-lt"/>
                <a:ea typeface="+mn-ea"/>
                <a:cs typeface="+mn-cs"/>
              </a:rPr>
              <a:t> logs and messaging transparently across </a:t>
            </a:r>
            <a:r>
              <a:rPr lang="en-US" sz="1600" kern="1200" dirty="0">
                <a:solidFill>
                  <a:schemeClr val="tx1"/>
                </a:solidFill>
                <a:effectLst/>
                <a:latin typeface="+mn-lt"/>
                <a:ea typeface="+mn-ea"/>
                <a:cs typeface="+mn-cs"/>
              </a:rPr>
              <a:t>multiple devices</a:t>
            </a:r>
            <a:r>
              <a:rPr lang="en-US" sz="1600" kern="1200" baseline="0" dirty="0">
                <a:solidFill>
                  <a:schemeClr val="tx1"/>
                </a:solidFill>
                <a:effectLst/>
                <a:latin typeface="+mn-lt"/>
                <a:ea typeface="+mn-ea"/>
                <a:cs typeface="+mn-cs"/>
              </a:rPr>
              <a:t> and they have easy capabilities to record important content. And perhaps one of the best features for mobile users is that VPN isn’t required for remote access. </a:t>
            </a:r>
            <a:endParaRPr lang="en-US" sz="1600" b="0" baseline="0" dirty="0">
              <a:solidFill>
                <a:schemeClr val="accent1"/>
              </a:solidFill>
            </a:endParaRPr>
          </a:p>
          <a:p>
            <a:endParaRPr lang="en-US" sz="160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9</a:t>
            </a:fld>
            <a:endParaRPr lang="en-US" dirty="0"/>
          </a:p>
        </p:txBody>
      </p:sp>
    </p:spTree>
    <p:extLst>
      <p:ext uri="{BB962C8B-B14F-4D97-AF65-F5344CB8AC3E}">
        <p14:creationId xmlns:p14="http://schemas.microsoft.com/office/powerpoint/2010/main" val="2491523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91994" y="4114800"/>
            <a:ext cx="9743846" cy="1638605"/>
          </a:xfrm>
        </p:spPr>
        <p:txBody>
          <a:bodyPr>
            <a:noAutofit/>
          </a:bodyPr>
          <a:lstStyle>
            <a:lvl1pPr>
              <a:defRPr sz="3600">
                <a:solidFill>
                  <a:schemeClr val="tx2">
                    <a:lumMod val="65000"/>
                    <a:lumOff val="35000"/>
                  </a:schemeClr>
                </a:solidFill>
                <a:latin typeface="Arial Black"/>
                <a:cs typeface="Arial Black"/>
              </a:defRPr>
            </a:lvl1pPr>
          </a:lstStyle>
          <a:p>
            <a:r>
              <a:rPr lang="en-US" dirty="0"/>
              <a:t>Click to edit Master title style</a:t>
            </a:r>
          </a:p>
        </p:txBody>
      </p:sp>
      <p:sp>
        <p:nvSpPr>
          <p:cNvPr id="3" name="Subtitle 2"/>
          <p:cNvSpPr>
            <a:spLocks noGrp="1"/>
          </p:cNvSpPr>
          <p:nvPr>
            <p:ph type="subTitle" idx="1"/>
          </p:nvPr>
        </p:nvSpPr>
        <p:spPr>
          <a:xfrm>
            <a:off x="2682240" y="5852160"/>
            <a:ext cx="9743846" cy="1188720"/>
          </a:xfrm>
        </p:spPr>
        <p:txBody>
          <a:bodyPr>
            <a:noAutofit/>
          </a:bodyPr>
          <a:lstStyle>
            <a:lvl1pPr marL="0" indent="0" algn="l">
              <a:spcBef>
                <a:spcPts val="0"/>
              </a:spcBef>
              <a:buNone/>
              <a:defRPr>
                <a:solidFill>
                  <a:schemeClr val="accent1"/>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pic>
        <p:nvPicPr>
          <p:cNvPr id="5" name="Picture 4" descr="LiquidLightExtended.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396977" cy="8229600"/>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640486" y="491395"/>
            <a:ext cx="2148840" cy="610466"/>
          </a:xfrm>
          <a:prstGeom prst="rect">
            <a:avLst/>
          </a:prstGeom>
        </p:spPr>
      </p:pic>
      <p:sp>
        <p:nvSpPr>
          <p:cNvPr id="9" name="TextBox 8"/>
          <p:cNvSpPr txBox="1"/>
          <p:nvPr userDrawn="1"/>
        </p:nvSpPr>
        <p:spPr>
          <a:xfrm>
            <a:off x="2654166" y="7825309"/>
            <a:ext cx="5981707" cy="284247"/>
          </a:xfrm>
          <a:prstGeom prst="rect">
            <a:avLst/>
          </a:prstGeom>
          <a:noFill/>
        </p:spPr>
        <p:txBody>
          <a:bodyPr wrap="none" lIns="130622" tIns="65311" rIns="130622" bIns="65311" rtlCol="0" anchor="ctr">
            <a:spAutoFit/>
          </a:bodyPr>
          <a:lstStyle/>
          <a:p>
            <a:pPr marL="0" marR="0" indent="0" algn="l" defTabSz="1306220" rtl="0" eaLnBrk="1" fontAlgn="auto" latinLnBrk="0" hangingPunct="1">
              <a:lnSpc>
                <a:spcPct val="90000"/>
              </a:lnSpc>
              <a:spcBef>
                <a:spcPts val="0"/>
              </a:spcBef>
              <a:spcAft>
                <a:spcPts val="0"/>
              </a:spcAft>
              <a:buClrTx/>
              <a:buSzTx/>
              <a:buFontTx/>
              <a:buNone/>
              <a:tabLst/>
              <a:defRPr/>
            </a:pPr>
            <a:r>
              <a:rPr lang="en-US" sz="1100" dirty="0">
                <a:solidFill>
                  <a:srgbClr val="8F8F8F"/>
                </a:solidFill>
              </a:rPr>
              <a:t>Avaya – Confidential &amp; Proprietary. Use pursuant to your signed agreement or Avaya Policy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Text Placeholder 6"/>
          <p:cNvSpPr>
            <a:spLocks noGrp="1"/>
          </p:cNvSpPr>
          <p:nvPr>
            <p:ph type="body" sz="quarter" idx="13"/>
          </p:nvPr>
        </p:nvSpPr>
        <p:spPr>
          <a:xfrm>
            <a:off x="731520" y="1554480"/>
            <a:ext cx="13167360" cy="548640"/>
          </a:xfrm>
        </p:spPr>
        <p:txBody>
          <a:bodyPr>
            <a:normAutofit/>
          </a:bodyPr>
          <a:lstStyle>
            <a:lvl1pPr marL="0" indent="0">
              <a:spcBef>
                <a:spcPts val="0"/>
              </a:spcBef>
              <a:buNone/>
              <a:defRPr sz="2800">
                <a:solidFill>
                  <a:schemeClr val="accent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nding Slide 2">
    <p:spTree>
      <p:nvGrpSpPr>
        <p:cNvPr id="1" name=""/>
        <p:cNvGrpSpPr/>
        <p:nvPr/>
      </p:nvGrpSpPr>
      <p:grpSpPr>
        <a:xfrm>
          <a:off x="0" y="0"/>
          <a:ext cx="0" cy="0"/>
          <a:chOff x="0" y="0"/>
          <a:chExt cx="0" cy="0"/>
        </a:xfrm>
      </p:grpSpPr>
      <p:sp>
        <p:nvSpPr>
          <p:cNvPr id="5" name="Rectangle 4"/>
          <p:cNvSpPr/>
          <p:nvPr userDrawn="1"/>
        </p:nvSpPr>
        <p:spPr>
          <a:xfrm>
            <a:off x="0" y="7717817"/>
            <a:ext cx="14630400" cy="511783"/>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642715" y="3345919"/>
            <a:ext cx="5344971" cy="1518457"/>
          </a:xfrm>
          <a:prstGeom prst="rect">
            <a:avLst/>
          </a:prstGeom>
        </p:spPr>
      </p:pic>
    </p:spTree>
    <p:extLst>
      <p:ext uri="{BB962C8B-B14F-4D97-AF65-F5344CB8AC3E}">
        <p14:creationId xmlns:p14="http://schemas.microsoft.com/office/powerpoint/2010/main" val="3962039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0" y="521658"/>
            <a:ext cx="13167360" cy="1005840"/>
          </a:xfrm>
        </p:spPr>
        <p:txBody>
          <a:bodyPr anchor="b"/>
          <a:lstStyle>
            <a:lvl1pPr algn="l">
              <a:defRPr sz="3200" b="0"/>
            </a:lvl1pPr>
          </a:lstStyle>
          <a:p>
            <a:r>
              <a:rPr lang="en-US"/>
              <a:t>Click to edit Master title style</a:t>
            </a:r>
            <a:endParaRPr lang="en-US" dirty="0"/>
          </a:p>
        </p:txBody>
      </p:sp>
      <p:sp>
        <p:nvSpPr>
          <p:cNvPr id="3" name="Content Placeholder 2"/>
          <p:cNvSpPr>
            <a:spLocks noGrp="1"/>
          </p:cNvSpPr>
          <p:nvPr>
            <p:ph idx="1"/>
          </p:nvPr>
        </p:nvSpPr>
        <p:spPr>
          <a:xfrm>
            <a:off x="731520" y="1737360"/>
            <a:ext cx="13167360" cy="5120640"/>
          </a:xfrm>
        </p:spPr>
        <p:txBody>
          <a:bodyPr>
            <a:normAutofit/>
          </a:bodyPr>
          <a:lstStyle>
            <a:lvl1pPr>
              <a:defRPr sz="2800"/>
            </a:lvl1pPr>
            <a:lvl2pPr>
              <a:defRPr sz="2400"/>
            </a:lvl2pPr>
            <a:lvl3pPr>
              <a:defRPr sz="2000"/>
            </a:lvl3pPr>
            <a:lvl4pPr>
              <a:defRPr sz="1800"/>
            </a:lvl4pPr>
            <a:lvl5pPr>
              <a:defRPr sz="18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Bulleted Text">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731520" y="1737360"/>
            <a:ext cx="6949440" cy="566928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Pictures with Bulleted Text">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731520" y="4663440"/>
            <a:ext cx="6217920" cy="2743200"/>
          </a:xfrm>
        </p:spPr>
        <p:txBody>
          <a:bodyPr>
            <a:noAutofit/>
          </a:bodyPr>
          <a:lstStyle>
            <a:lvl1pPr marL="331091" indent="-331091">
              <a:defRPr sz="2600"/>
            </a:lvl1pPr>
            <a:lvl2pPr marL="725678" indent="-310682">
              <a:defRPr sz="2300"/>
            </a:lvl2pPr>
            <a:lvl3pPr marL="1140676" indent="-249452">
              <a:defRPr sz="20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p>
        </p:txBody>
      </p:sp>
      <p:sp>
        <p:nvSpPr>
          <p:cNvPr id="10" name="Text Placeholder 10"/>
          <p:cNvSpPr>
            <a:spLocks noGrp="1"/>
          </p:cNvSpPr>
          <p:nvPr>
            <p:ph type="body" sz="quarter" idx="15"/>
          </p:nvPr>
        </p:nvSpPr>
        <p:spPr>
          <a:xfrm>
            <a:off x="7559040" y="4663440"/>
            <a:ext cx="6339840" cy="2743200"/>
          </a:xfrm>
        </p:spPr>
        <p:txBody>
          <a:bodyPr>
            <a:noAutofit/>
          </a:bodyPr>
          <a:lstStyle>
            <a:lvl1pPr marL="331091" indent="-331091">
              <a:defRPr sz="2600"/>
            </a:lvl1pPr>
            <a:lvl2pPr marL="809585" indent="-312949">
              <a:defRPr sz="2300"/>
            </a:lvl2pPr>
            <a:lvl3pPr marL="1306220" indent="-331091">
              <a:defRPr sz="20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Pictures with Bulleted Text">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731520" y="4389120"/>
            <a:ext cx="3877056" cy="3017520"/>
          </a:xfrm>
        </p:spPr>
        <p:txBody>
          <a:bodyPr>
            <a:noAutofit/>
          </a:bodyPr>
          <a:lstStyle>
            <a:lvl1pPr marL="331091" indent="-331091">
              <a:defRPr sz="2600"/>
            </a:lvl1pPr>
            <a:lvl2pPr marL="809585" indent="-312949">
              <a:defRPr sz="2300"/>
            </a:lvl2pPr>
            <a:lvl3pPr marL="1306220" indent="-331091">
              <a:defRPr sz="2000"/>
            </a:lvl3pPr>
            <a:lvl4pPr>
              <a:defRPr sz="2000"/>
            </a:lvl4pPr>
            <a:lvl5pPr>
              <a:defRPr sz="2000"/>
            </a:lvl5pPr>
          </a:lstStyle>
          <a:p>
            <a:pPr lvl="0"/>
            <a:r>
              <a:rPr lang="en-US"/>
              <a:t>Click to edit Master text styles</a:t>
            </a:r>
          </a:p>
          <a:p>
            <a:pPr lvl="1"/>
            <a:r>
              <a:rPr lang="en-US"/>
              <a:t>Second level</a:t>
            </a:r>
          </a:p>
        </p:txBody>
      </p:sp>
      <p:sp>
        <p:nvSpPr>
          <p:cNvPr id="2" name="Title 1"/>
          <p:cNvSpPr>
            <a:spLocks noGrp="1"/>
          </p:cNvSpPr>
          <p:nvPr>
            <p:ph type="title"/>
          </p:nvPr>
        </p:nvSpPr>
        <p:spPr/>
        <p:txBody>
          <a:bodyPr/>
          <a:lstStyle/>
          <a:p>
            <a:r>
              <a:rPr lang="en-US"/>
              <a:t>Click to edit Master title style</a:t>
            </a:r>
          </a:p>
        </p:txBody>
      </p:sp>
      <p:sp>
        <p:nvSpPr>
          <p:cNvPr id="10" name="Text Placeholder 10"/>
          <p:cNvSpPr>
            <a:spLocks noGrp="1"/>
          </p:cNvSpPr>
          <p:nvPr>
            <p:ph type="body" sz="quarter" idx="15"/>
          </p:nvPr>
        </p:nvSpPr>
        <p:spPr>
          <a:xfrm>
            <a:off x="5341258" y="4389120"/>
            <a:ext cx="3877056" cy="3017520"/>
          </a:xfrm>
        </p:spPr>
        <p:txBody>
          <a:bodyPr>
            <a:noAutofit/>
          </a:bodyPr>
          <a:lstStyle>
            <a:lvl1pPr marL="331091" indent="-331091">
              <a:defRPr sz="2600"/>
            </a:lvl1pPr>
            <a:lvl2pPr marL="809585" indent="-312949">
              <a:defRPr sz="2300"/>
            </a:lvl2pPr>
            <a:lvl3pPr marL="1306220" indent="-331091">
              <a:defRPr sz="2000"/>
            </a:lvl3pPr>
            <a:lvl4pPr>
              <a:defRPr sz="2000"/>
            </a:lvl4pPr>
            <a:lvl5pPr>
              <a:defRPr sz="2000"/>
            </a:lvl5pPr>
          </a:lstStyle>
          <a:p>
            <a:pPr lvl="0"/>
            <a:r>
              <a:rPr lang="en-US"/>
              <a:t>Click to edit Master text styles</a:t>
            </a:r>
          </a:p>
          <a:p>
            <a:pPr lvl="1"/>
            <a:r>
              <a:rPr lang="en-US"/>
              <a:t>Second level</a:t>
            </a:r>
          </a:p>
        </p:txBody>
      </p:sp>
      <p:sp>
        <p:nvSpPr>
          <p:cNvPr id="14" name="Text Placeholder 10"/>
          <p:cNvSpPr>
            <a:spLocks noGrp="1"/>
          </p:cNvSpPr>
          <p:nvPr>
            <p:ph type="body" sz="quarter" idx="18"/>
          </p:nvPr>
        </p:nvSpPr>
        <p:spPr>
          <a:xfrm>
            <a:off x="9927773" y="4389120"/>
            <a:ext cx="3877056" cy="3017520"/>
          </a:xfrm>
        </p:spPr>
        <p:txBody>
          <a:bodyPr>
            <a:noAutofit/>
          </a:bodyPr>
          <a:lstStyle>
            <a:lvl1pPr marL="331091" indent="-331091">
              <a:defRPr sz="2600"/>
            </a:lvl1pPr>
            <a:lvl2pPr marL="809585" indent="-312949">
              <a:defRPr sz="2300"/>
            </a:lvl2pPr>
            <a:lvl3pPr marL="1306220" indent="-331091">
              <a:defRPr sz="2000"/>
            </a:lvl3pPr>
            <a:lvl4pPr>
              <a:defRPr sz="2000"/>
            </a:lvl4pPr>
            <a:lvl5pPr>
              <a:defRPr sz="2000"/>
            </a:lvl5pPr>
          </a:lstStyle>
          <a:p>
            <a:pPr lvl="0"/>
            <a:r>
              <a:rPr lang="en-US"/>
              <a:t>Click to edit Master text styles</a:t>
            </a:r>
          </a:p>
          <a:p>
            <a:pPr lvl="1"/>
            <a:r>
              <a:rPr lang="en-US"/>
              <a:t>Second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Horizontal Picture">
    <p:spTree>
      <p:nvGrpSpPr>
        <p:cNvPr id="1" name=""/>
        <p:cNvGrpSpPr/>
        <p:nvPr/>
      </p:nvGrpSpPr>
      <p:grpSpPr>
        <a:xfrm>
          <a:off x="0" y="0"/>
          <a:ext cx="0" cy="0"/>
          <a:chOff x="0" y="0"/>
          <a:chExt cx="0" cy="0"/>
        </a:xfrm>
      </p:grpSpPr>
      <p:sp>
        <p:nvSpPr>
          <p:cNvPr id="2" name="Title 1"/>
          <p:cNvSpPr>
            <a:spLocks noGrp="1"/>
          </p:cNvSpPr>
          <p:nvPr>
            <p:ph type="title"/>
          </p:nvPr>
        </p:nvSpPr>
        <p:spPr>
          <a:xfrm>
            <a:off x="731520" y="521658"/>
            <a:ext cx="13167360" cy="1005840"/>
          </a:xfrm>
        </p:spPr>
        <p:txBody>
          <a:bodyPr anchor="b"/>
          <a:lstStyle>
            <a:lvl1pPr algn="l">
              <a:defRPr sz="3200" b="0"/>
            </a:lvl1pPr>
          </a:lstStyle>
          <a:p>
            <a:r>
              <a:rPr lang="en-US"/>
              <a:t>Click to edit Master title style</a:t>
            </a:r>
          </a:p>
        </p:txBody>
      </p:sp>
      <p:sp>
        <p:nvSpPr>
          <p:cNvPr id="3" name="Picture Placeholder 2"/>
          <p:cNvSpPr>
            <a:spLocks noGrp="1"/>
          </p:cNvSpPr>
          <p:nvPr>
            <p:ph type="pic" idx="1"/>
          </p:nvPr>
        </p:nvSpPr>
        <p:spPr bwMode="gray">
          <a:xfrm>
            <a:off x="2518349" y="2088809"/>
            <a:ext cx="9593706" cy="4604976"/>
          </a:xfrm>
          <a:ln w="152400">
            <a:noFill/>
            <a:miter lim="800000"/>
          </a:ln>
        </p:spPr>
        <p:txBody>
          <a:bodyPr tIns="261244">
            <a:noAutofit/>
          </a:bodyPr>
          <a:lstStyle>
            <a:lvl1pPr marL="0" indent="0" algn="ctr">
              <a:buNone/>
              <a:defRPr sz="34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r>
              <a:rPr lang="en-US" dirty="0"/>
              <a:t>Click icon to add picture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Avaya Log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640580" y="3359220"/>
            <a:ext cx="5349240" cy="151967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w photography">
    <p:spTree>
      <p:nvGrpSpPr>
        <p:cNvPr id="1" name=""/>
        <p:cNvGrpSpPr/>
        <p:nvPr/>
      </p:nvGrpSpPr>
      <p:grpSpPr>
        <a:xfrm>
          <a:off x="0" y="0"/>
          <a:ext cx="0" cy="0"/>
          <a:chOff x="0" y="0"/>
          <a:chExt cx="0" cy="0"/>
        </a:xfrm>
      </p:grpSpPr>
      <p:sp>
        <p:nvSpPr>
          <p:cNvPr id="2" name="Title 1"/>
          <p:cNvSpPr>
            <a:spLocks noGrp="1"/>
          </p:cNvSpPr>
          <p:nvPr>
            <p:ph type="ctrTitle"/>
          </p:nvPr>
        </p:nvSpPr>
        <p:spPr>
          <a:xfrm>
            <a:off x="1954868" y="4114800"/>
            <a:ext cx="7974133" cy="1638605"/>
          </a:xfrm>
        </p:spPr>
        <p:txBody>
          <a:bodyPr>
            <a:noAutofit/>
          </a:bodyPr>
          <a:lstStyle>
            <a:lvl1pPr>
              <a:defRPr sz="3600">
                <a:solidFill>
                  <a:schemeClr val="tx2">
                    <a:lumMod val="65000"/>
                    <a:lumOff val="35000"/>
                  </a:schemeClr>
                </a:solidFill>
                <a:latin typeface="Arial Black"/>
                <a:cs typeface="Arial Black"/>
              </a:defRPr>
            </a:lvl1pPr>
          </a:lstStyle>
          <a:p>
            <a:r>
              <a:rPr lang="en-US" dirty="0"/>
              <a:t>Click to edit Master title style</a:t>
            </a:r>
          </a:p>
        </p:txBody>
      </p:sp>
      <p:sp>
        <p:nvSpPr>
          <p:cNvPr id="3" name="Subtitle 2"/>
          <p:cNvSpPr>
            <a:spLocks noGrp="1"/>
          </p:cNvSpPr>
          <p:nvPr>
            <p:ph type="subTitle" idx="1"/>
          </p:nvPr>
        </p:nvSpPr>
        <p:spPr>
          <a:xfrm>
            <a:off x="1945114" y="5852160"/>
            <a:ext cx="7974133" cy="1188720"/>
          </a:xfrm>
        </p:spPr>
        <p:txBody>
          <a:bodyPr>
            <a:noAutofit/>
          </a:bodyPr>
          <a:lstStyle>
            <a:lvl1pPr marL="0" indent="0" algn="l">
              <a:spcBef>
                <a:spcPts val="0"/>
              </a:spcBef>
              <a:buNone/>
              <a:defRPr>
                <a:solidFill>
                  <a:schemeClr val="accent1"/>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pic>
        <p:nvPicPr>
          <p:cNvPr id="5" name="Picture 4" descr="LiquidLightExtended.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396977" cy="8229600"/>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640486" y="491395"/>
            <a:ext cx="2148840" cy="610466"/>
          </a:xfrm>
          <a:prstGeom prst="rect">
            <a:avLst/>
          </a:prstGeom>
        </p:spPr>
      </p:pic>
      <p:sp>
        <p:nvSpPr>
          <p:cNvPr id="8" name="TextBox 7"/>
          <p:cNvSpPr txBox="1"/>
          <p:nvPr userDrawn="1"/>
        </p:nvSpPr>
        <p:spPr>
          <a:xfrm>
            <a:off x="1949831" y="7825309"/>
            <a:ext cx="5981707" cy="284247"/>
          </a:xfrm>
          <a:prstGeom prst="rect">
            <a:avLst/>
          </a:prstGeom>
          <a:noFill/>
        </p:spPr>
        <p:txBody>
          <a:bodyPr wrap="none" lIns="130622" tIns="65311" rIns="130622" bIns="65311" rtlCol="0" anchor="ctr">
            <a:spAutoFit/>
          </a:bodyPr>
          <a:lstStyle/>
          <a:p>
            <a:pPr marL="0" marR="0" indent="0" algn="l" defTabSz="1306220" rtl="0" eaLnBrk="1" fontAlgn="auto" latinLnBrk="0" hangingPunct="1">
              <a:lnSpc>
                <a:spcPct val="90000"/>
              </a:lnSpc>
              <a:spcBef>
                <a:spcPts val="0"/>
              </a:spcBef>
              <a:spcAft>
                <a:spcPts val="0"/>
              </a:spcAft>
              <a:buClrTx/>
              <a:buSzTx/>
              <a:buFontTx/>
              <a:buNone/>
              <a:tabLst/>
              <a:defRPr/>
            </a:pPr>
            <a:r>
              <a:rPr lang="en-US" sz="1100" dirty="0">
                <a:solidFill>
                  <a:srgbClr val="8F8F8F"/>
                </a:solidFill>
              </a:rPr>
              <a:t>Avaya – Confidential &amp; Proprietary. Use pursuant to your signed agreement or Avaya Policy</a:t>
            </a:r>
          </a:p>
        </p:txBody>
      </p:sp>
    </p:spTree>
    <p:extLst>
      <p:ext uri="{BB962C8B-B14F-4D97-AF65-F5344CB8AC3E}">
        <p14:creationId xmlns:p14="http://schemas.microsoft.com/office/powerpoint/2010/main" val="603600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0" y="521658"/>
            <a:ext cx="13167360" cy="1005840"/>
          </a:xfrm>
        </p:spPr>
        <p:txBody>
          <a:bodyPr/>
          <a:lstStyle>
            <a:lvl1pPr algn="l">
              <a:defRPr sz="3360" b="0"/>
            </a:lvl1pPr>
          </a:lstStyle>
          <a:p>
            <a:r>
              <a:rPr lang="en-US"/>
              <a:t>Click to edit Master title style</a:t>
            </a:r>
          </a:p>
        </p:txBody>
      </p:sp>
      <p:sp>
        <p:nvSpPr>
          <p:cNvPr id="3" name="Content Placeholder 2"/>
          <p:cNvSpPr>
            <a:spLocks noGrp="1"/>
          </p:cNvSpPr>
          <p:nvPr>
            <p:ph idx="1"/>
          </p:nvPr>
        </p:nvSpPr>
        <p:spPr>
          <a:xfrm>
            <a:off x="731520" y="1737360"/>
            <a:ext cx="13167360" cy="5120640"/>
          </a:xfrm>
        </p:spPr>
        <p:txBody>
          <a:bodyPr>
            <a:normAutofit/>
          </a:bodyPr>
          <a:lstStyle>
            <a:lvl1pPr>
              <a:defRPr sz="2880"/>
            </a:lvl1pPr>
            <a:lvl2pPr>
              <a:defRPr sz="2400"/>
            </a:lvl2pPr>
            <a:lvl3pPr>
              <a:defRPr sz="2160"/>
            </a:lvl3pPr>
            <a:lvl4pPr>
              <a:defRPr sz="1920"/>
            </a:lvl4pPr>
            <a:lvl5pPr>
              <a:defRPr sz="192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1520" y="7406640"/>
            <a:ext cx="13167360" cy="274320"/>
          </a:xfrm>
        </p:spPr>
        <p:txBody>
          <a:bodyPr>
            <a:noAutofit/>
          </a:bodyPr>
          <a:lstStyle>
            <a:lvl1pPr marL="0" indent="0">
              <a:buNone/>
              <a:defRPr sz="1320">
                <a:solidFill>
                  <a:schemeClr val="tx1"/>
                </a:solidFill>
              </a:defRPr>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BEE0162-B384-47E5-963F-941B4770DA1A}" type="datetime1">
              <a:rPr lang="en-US"/>
              <a:pPr>
                <a:defRPr/>
              </a:pPr>
              <a:t>1/12/2017</a:t>
            </a:fld>
            <a:endParaRPr lang="en-US" dirty="0"/>
          </a:p>
        </p:txBody>
      </p:sp>
    </p:spTree>
    <p:extLst>
      <p:ext uri="{BB962C8B-B14F-4D97-AF65-F5344CB8AC3E}">
        <p14:creationId xmlns:p14="http://schemas.microsoft.com/office/powerpoint/2010/main" val="2278189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Picture with Bulleted Text">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731520" y="1737360"/>
            <a:ext cx="6949440" cy="566928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9" name="Picture Placeholder 8"/>
          <p:cNvSpPr>
            <a:spLocks noGrp="1"/>
          </p:cNvSpPr>
          <p:nvPr>
            <p:ph type="pic" sz="quarter" idx="13"/>
          </p:nvPr>
        </p:nvSpPr>
        <p:spPr bwMode="gray">
          <a:xfrm>
            <a:off x="8295437" y="1920240"/>
            <a:ext cx="5354726" cy="4542739"/>
          </a:xfrm>
          <a:ln w="152400">
            <a:solidFill>
              <a:schemeClr val="bg2"/>
            </a:solidFill>
            <a:miter lim="800000"/>
          </a:ln>
        </p:spPr>
        <p:txBody>
          <a:bodyPr tIns="261244" rtlCol="0">
            <a:normAutofit/>
          </a:bodyPr>
          <a:lstStyle>
            <a:lvl1pPr algn="ctr">
              <a:buNone/>
              <a:defRPr sz="2900"/>
            </a:lvl1pPr>
          </a:lstStyle>
          <a:p>
            <a:pPr lvl="0"/>
            <a:r>
              <a:rPr lang="en-US" noProof="0" dirty="0"/>
              <a:t>Click icon to add picture</a:t>
            </a:r>
          </a:p>
        </p:txBody>
      </p:sp>
      <p:sp>
        <p:nvSpPr>
          <p:cNvPr id="5" name="Date Placeholder 3"/>
          <p:cNvSpPr>
            <a:spLocks noGrp="1"/>
          </p:cNvSpPr>
          <p:nvPr>
            <p:ph type="dt" sz="half" idx="15"/>
          </p:nvPr>
        </p:nvSpPr>
        <p:spPr>
          <a:xfrm>
            <a:off x="10972800" y="7844791"/>
            <a:ext cx="1219200" cy="293370"/>
          </a:xfrm>
          <a:prstGeom prst="rect">
            <a:avLst/>
          </a:prstGeom>
        </p:spPr>
        <p:txBody>
          <a:bodyPr lIns="130622" tIns="65311" rIns="130622" bIns="65311"/>
          <a:lstStyle>
            <a:lvl1pPr>
              <a:defRPr/>
            </a:lvl1pPr>
          </a:lstStyle>
          <a:p>
            <a:pPr>
              <a:defRPr/>
            </a:pPr>
            <a:fld id="{DFE23AC8-BEA7-43D9-8AC3-5A69073B59B3}" type="datetime1">
              <a:rPr lang="en-US"/>
              <a:pPr>
                <a:defRPr/>
              </a:pPr>
              <a:t>1/12/2017</a:t>
            </a:fld>
            <a:endParaRPr lang="en-US" dirty="0"/>
          </a:p>
        </p:txBody>
      </p:sp>
    </p:spTree>
    <p:extLst>
      <p:ext uri="{BB962C8B-B14F-4D97-AF65-F5344CB8AC3E}">
        <p14:creationId xmlns:p14="http://schemas.microsoft.com/office/powerpoint/2010/main" val="163529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Sub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731520" y="780888"/>
            <a:ext cx="13167360" cy="482396"/>
          </a:xfrm>
        </p:spPr>
        <p:txBody>
          <a:bodyPr/>
          <a:lstStyle/>
          <a:p>
            <a:r>
              <a:rPr lang="en-US" dirty="0"/>
              <a:t>Click to edit Master title style</a:t>
            </a:r>
          </a:p>
        </p:txBody>
      </p:sp>
      <p:sp>
        <p:nvSpPr>
          <p:cNvPr id="6" name="Content Placeholder 2"/>
          <p:cNvSpPr>
            <a:spLocks noGrp="1"/>
          </p:cNvSpPr>
          <p:nvPr>
            <p:ph idx="1"/>
          </p:nvPr>
        </p:nvSpPr>
        <p:spPr>
          <a:xfrm>
            <a:off x="731520" y="1954560"/>
            <a:ext cx="13167360" cy="5875853"/>
          </a:xfrm>
        </p:spPr>
        <p:txBody>
          <a:bodyPr/>
          <a:lstStyle>
            <a:lvl2pPr>
              <a:defRPr sz="2160"/>
            </a:lvl2pPr>
            <a:lvl3pPr>
              <a:defRPr sz="1920"/>
            </a:lvl3pPr>
            <a:lvl4pPr>
              <a:defRPr sz="1440"/>
            </a:lvl4pPr>
            <a:lvl5pPr>
              <a:defRPr sz="144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1837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Master or Segue">
    <p:spTree>
      <p:nvGrpSpPr>
        <p:cNvPr id="1" name=""/>
        <p:cNvGrpSpPr/>
        <p:nvPr/>
      </p:nvGrpSpPr>
      <p:grpSpPr>
        <a:xfrm>
          <a:off x="0" y="0"/>
          <a:ext cx="0" cy="0"/>
          <a:chOff x="0" y="0"/>
          <a:chExt cx="0" cy="0"/>
        </a:xfrm>
      </p:grpSpPr>
      <p:pic>
        <p:nvPicPr>
          <p:cNvPr id="37" name="Picture 36" descr="LiquidLightExtended.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4630400" cy="7575717"/>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4380" y="394654"/>
            <a:ext cx="2151063" cy="611097"/>
          </a:xfrm>
          <a:prstGeom prst="rect">
            <a:avLst/>
          </a:prstGeom>
        </p:spPr>
      </p:pic>
      <p:sp>
        <p:nvSpPr>
          <p:cNvPr id="47" name="TextBox 46"/>
          <p:cNvSpPr txBox="1"/>
          <p:nvPr userDrawn="1"/>
        </p:nvSpPr>
        <p:spPr>
          <a:xfrm>
            <a:off x="13463276" y="7858837"/>
            <a:ext cx="435316" cy="284247"/>
          </a:xfrm>
          <a:prstGeom prst="rect">
            <a:avLst/>
          </a:prstGeom>
          <a:noFill/>
        </p:spPr>
        <p:txBody>
          <a:bodyPr wrap="none" lIns="130622" tIns="65311" rIns="130622" bIns="65311" rtlCol="0" anchor="ctr" anchorCtr="0">
            <a:spAutoFit/>
          </a:bodyPr>
          <a:lstStyle/>
          <a:p>
            <a:pPr algn="r">
              <a:lnSpc>
                <a:spcPct val="90000"/>
              </a:lnSpc>
            </a:pPr>
            <a:fld id="{758C98C5-C197-4167-B328-DA835286C05A}" type="slidenum">
              <a:rPr lang="en-US" sz="1100" smtClean="0">
                <a:solidFill>
                  <a:srgbClr val="8F8F8F"/>
                </a:solidFill>
              </a:rPr>
              <a:pPr algn="r">
                <a:lnSpc>
                  <a:spcPct val="90000"/>
                </a:lnSpc>
              </a:pPr>
              <a:t>‹#›</a:t>
            </a:fld>
            <a:endParaRPr lang="en-US" sz="1100" dirty="0">
              <a:solidFill>
                <a:srgbClr val="8F8F8F"/>
              </a:solidFill>
            </a:endParaRPr>
          </a:p>
        </p:txBody>
      </p:sp>
      <p:sp>
        <p:nvSpPr>
          <p:cNvPr id="54" name="Title 1"/>
          <p:cNvSpPr>
            <a:spLocks noGrp="1"/>
          </p:cNvSpPr>
          <p:nvPr>
            <p:ph type="ctrTitle"/>
          </p:nvPr>
        </p:nvSpPr>
        <p:spPr>
          <a:xfrm>
            <a:off x="2691994" y="4114800"/>
            <a:ext cx="9743846" cy="1638605"/>
          </a:xfrm>
        </p:spPr>
        <p:txBody>
          <a:bodyPr>
            <a:noAutofit/>
          </a:bodyPr>
          <a:lstStyle>
            <a:lvl1pPr>
              <a:defRPr sz="3600">
                <a:solidFill>
                  <a:srgbClr val="FFFFFF"/>
                </a:solidFill>
                <a:latin typeface="Arial Black"/>
                <a:cs typeface="Arial Black"/>
              </a:defRPr>
            </a:lvl1pPr>
          </a:lstStyle>
          <a:p>
            <a:r>
              <a:rPr lang="en-US" dirty="0"/>
              <a:t>Click to edit Master title style</a:t>
            </a:r>
          </a:p>
        </p:txBody>
      </p:sp>
      <p:sp>
        <p:nvSpPr>
          <p:cNvPr id="55" name="Subtitle 2"/>
          <p:cNvSpPr>
            <a:spLocks noGrp="1"/>
          </p:cNvSpPr>
          <p:nvPr>
            <p:ph type="subTitle" idx="1"/>
          </p:nvPr>
        </p:nvSpPr>
        <p:spPr>
          <a:xfrm>
            <a:off x="2682240" y="5852160"/>
            <a:ext cx="9743846" cy="1188720"/>
          </a:xfrm>
        </p:spPr>
        <p:txBody>
          <a:bodyPr>
            <a:noAutofit/>
          </a:bodyPr>
          <a:lstStyle>
            <a:lvl1pPr marL="0" indent="0" algn="l">
              <a:spcBef>
                <a:spcPts val="0"/>
              </a:spcBef>
              <a:buNone/>
              <a:defRPr>
                <a:solidFill>
                  <a:srgbClr val="FFFFFF"/>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6" name="TextBox 15"/>
          <p:cNvSpPr txBox="1"/>
          <p:nvPr userDrawn="1"/>
        </p:nvSpPr>
        <p:spPr>
          <a:xfrm>
            <a:off x="2654166" y="7825309"/>
            <a:ext cx="5981707" cy="284247"/>
          </a:xfrm>
          <a:prstGeom prst="rect">
            <a:avLst/>
          </a:prstGeom>
          <a:noFill/>
        </p:spPr>
        <p:txBody>
          <a:bodyPr wrap="none" lIns="130622" tIns="65311" rIns="130622" bIns="65311" rtlCol="0" anchor="ctr">
            <a:spAutoFit/>
          </a:bodyPr>
          <a:lstStyle/>
          <a:p>
            <a:pPr marL="0" marR="0" indent="0" algn="l" defTabSz="1306220" rtl="0" eaLnBrk="1" fontAlgn="auto" latinLnBrk="0" hangingPunct="1">
              <a:lnSpc>
                <a:spcPct val="90000"/>
              </a:lnSpc>
              <a:spcBef>
                <a:spcPts val="0"/>
              </a:spcBef>
              <a:spcAft>
                <a:spcPts val="0"/>
              </a:spcAft>
              <a:buClrTx/>
              <a:buSzTx/>
              <a:buFontTx/>
              <a:buNone/>
              <a:tabLst/>
              <a:defRPr/>
            </a:pPr>
            <a:r>
              <a:rPr lang="en-US" sz="1100" dirty="0">
                <a:solidFill>
                  <a:srgbClr val="8F8F8F"/>
                </a:solidFill>
              </a:rPr>
              <a:t>Avaya – Confidential &amp; Proprietary. Use pursuant to your signed agreement or Avaya Policy</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13463276" y="7858837"/>
            <a:ext cx="435316" cy="284247"/>
          </a:xfrm>
          <a:prstGeom prst="rect">
            <a:avLst/>
          </a:prstGeom>
          <a:noFill/>
        </p:spPr>
        <p:txBody>
          <a:bodyPr wrap="none" lIns="130622" tIns="65311" rIns="130622" bIns="65311" rtlCol="0" anchor="ctr" anchorCtr="0">
            <a:spAutoFit/>
          </a:bodyPr>
          <a:lstStyle/>
          <a:p>
            <a:pPr algn="r">
              <a:lnSpc>
                <a:spcPct val="90000"/>
              </a:lnSpc>
            </a:pPr>
            <a:fld id="{758C98C5-C197-4167-B328-DA835286C05A}" type="slidenum">
              <a:rPr lang="en-US" sz="1100" smtClean="0">
                <a:solidFill>
                  <a:srgbClr val="8F8F8F"/>
                </a:solidFill>
              </a:rPr>
              <a:pPr algn="r">
                <a:lnSpc>
                  <a:spcPct val="90000"/>
                </a:lnSpc>
              </a:pPr>
              <a:t>‹#›</a:t>
            </a:fld>
            <a:endParaRPr lang="en-US" sz="1100" dirty="0">
              <a:solidFill>
                <a:srgbClr val="8F8F8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31520" y="2286000"/>
            <a:ext cx="13167360" cy="51206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731520" y="1554480"/>
            <a:ext cx="13167360" cy="548640"/>
          </a:xfrm>
        </p:spPr>
        <p:txBody>
          <a:bodyPr>
            <a:noAutofit/>
          </a:bodyPr>
          <a:lstStyle>
            <a:lvl1pPr marL="0" indent="0">
              <a:spcBef>
                <a:spcPts val="0"/>
              </a:spcBef>
              <a:buNone/>
              <a:defRPr sz="2800">
                <a:solidFill>
                  <a:schemeClr val="accent1"/>
                </a:solidFill>
              </a:defRPr>
            </a:lvl1pPr>
            <a:lvl2pPr marL="0" indent="0">
              <a:spcBef>
                <a:spcPts val="0"/>
              </a:spcBef>
              <a:buNone/>
              <a:defRPr sz="3100"/>
            </a:lvl2pPr>
            <a:lvl3pPr>
              <a:spcBef>
                <a:spcPts val="0"/>
              </a:spcBef>
              <a:buNone/>
              <a:defRPr sz="3100"/>
            </a:lvl3pPr>
            <a:lvl4pPr>
              <a:spcBef>
                <a:spcPts val="0"/>
              </a:spcBef>
              <a:buNone/>
              <a:defRPr sz="3100"/>
            </a:lvl4pPr>
            <a:lvl5pPr>
              <a:spcBef>
                <a:spcPts val="0"/>
              </a:spcBef>
              <a:buNone/>
              <a:defRPr sz="3100"/>
            </a:lvl5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Quote Slide 1">
    <p:spTree>
      <p:nvGrpSpPr>
        <p:cNvPr id="1" name=""/>
        <p:cNvGrpSpPr/>
        <p:nvPr/>
      </p:nvGrpSpPr>
      <p:grpSpPr>
        <a:xfrm>
          <a:off x="0" y="0"/>
          <a:ext cx="0" cy="0"/>
          <a:chOff x="0" y="0"/>
          <a:chExt cx="0" cy="0"/>
        </a:xfrm>
      </p:grpSpPr>
      <p:sp>
        <p:nvSpPr>
          <p:cNvPr id="2" name="Title 1"/>
          <p:cNvSpPr>
            <a:spLocks noGrp="1"/>
          </p:cNvSpPr>
          <p:nvPr>
            <p:ph type="title"/>
          </p:nvPr>
        </p:nvSpPr>
        <p:spPr>
          <a:xfrm>
            <a:off x="1465371" y="2733346"/>
            <a:ext cx="11643467" cy="2435962"/>
          </a:xfrm>
        </p:spPr>
        <p:txBody>
          <a:bodyPr anchor="ctr"/>
          <a:lstStyle>
            <a:lvl1pPr algn="r">
              <a:defRPr sz="2800" b="0" i="0" cap="none" baseline="0">
                <a:solidFill>
                  <a:schemeClr val="tx2">
                    <a:lumMod val="65000"/>
                    <a:lumOff val="35000"/>
                  </a:schemeClr>
                </a:solidFill>
              </a:defRPr>
            </a:lvl1pPr>
          </a:lstStyle>
          <a:p>
            <a:r>
              <a:rPr lang="en-US" dirty="0"/>
              <a:t>Click to edit Master title style</a:t>
            </a:r>
          </a:p>
        </p:txBody>
      </p:sp>
      <p:sp>
        <p:nvSpPr>
          <p:cNvPr id="3" name="Text Placeholder 2"/>
          <p:cNvSpPr>
            <a:spLocks noGrp="1"/>
          </p:cNvSpPr>
          <p:nvPr>
            <p:ph type="body" idx="1"/>
          </p:nvPr>
        </p:nvSpPr>
        <p:spPr>
          <a:xfrm>
            <a:off x="2316480" y="6429134"/>
            <a:ext cx="10792358" cy="571823"/>
          </a:xfrm>
        </p:spPr>
        <p:txBody>
          <a:bodyPr anchor="b" anchorCtr="0">
            <a:noAutofit/>
          </a:bodyPr>
          <a:lstStyle>
            <a:lvl1pPr marL="0" indent="0" algn="r">
              <a:lnSpc>
                <a:spcPct val="90000"/>
              </a:lnSpc>
              <a:spcBef>
                <a:spcPts val="0"/>
              </a:spcBef>
              <a:buNone/>
              <a:defRPr sz="2800">
                <a:solidFill>
                  <a:schemeClr val="accent1"/>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dirty="0"/>
              <a:t>Click to edit Master text styles</a:t>
            </a:r>
          </a:p>
        </p:txBody>
      </p:sp>
      <p:sp>
        <p:nvSpPr>
          <p:cNvPr id="48" name="Text Placeholder 2"/>
          <p:cNvSpPr>
            <a:spLocks noGrp="1"/>
          </p:cNvSpPr>
          <p:nvPr>
            <p:ph type="body" idx="13"/>
          </p:nvPr>
        </p:nvSpPr>
        <p:spPr>
          <a:xfrm>
            <a:off x="2316480" y="7009970"/>
            <a:ext cx="10792358" cy="457200"/>
          </a:xfrm>
        </p:spPr>
        <p:txBody>
          <a:bodyPr anchor="t">
            <a:noAutofit/>
          </a:bodyPr>
          <a:lstStyle>
            <a:lvl1pPr marL="0" indent="0" algn="r">
              <a:lnSpc>
                <a:spcPct val="90000"/>
              </a:lnSpc>
              <a:spcBef>
                <a:spcPts val="0"/>
              </a:spcBef>
              <a:buNone/>
              <a:defRPr sz="2400" i="1">
                <a:solidFill>
                  <a:schemeClr val="accent1"/>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a:t>Click to edit Master text styles</a:t>
            </a:r>
          </a:p>
        </p:txBody>
      </p:sp>
      <p:sp>
        <p:nvSpPr>
          <p:cNvPr id="49" name="TextBox 48"/>
          <p:cNvSpPr txBox="1"/>
          <p:nvPr userDrawn="1"/>
        </p:nvSpPr>
        <p:spPr>
          <a:xfrm>
            <a:off x="581956" y="7825309"/>
            <a:ext cx="5981707" cy="284247"/>
          </a:xfrm>
          <a:prstGeom prst="rect">
            <a:avLst/>
          </a:prstGeom>
          <a:noFill/>
        </p:spPr>
        <p:txBody>
          <a:bodyPr wrap="none" lIns="130622" tIns="65311" rIns="130622" bIns="65311" rtlCol="0" anchor="ctr">
            <a:spAutoFit/>
          </a:bodyPr>
          <a:lstStyle/>
          <a:p>
            <a:pPr marL="0" marR="0" indent="0" algn="l" defTabSz="1306220" rtl="0" eaLnBrk="1" fontAlgn="auto" latinLnBrk="0" hangingPunct="1">
              <a:lnSpc>
                <a:spcPct val="90000"/>
              </a:lnSpc>
              <a:spcBef>
                <a:spcPts val="0"/>
              </a:spcBef>
              <a:spcAft>
                <a:spcPts val="0"/>
              </a:spcAft>
              <a:buClrTx/>
              <a:buSzTx/>
              <a:buFontTx/>
              <a:buNone/>
              <a:tabLst/>
              <a:defRPr/>
            </a:pPr>
            <a:r>
              <a:rPr lang="en-US" sz="1100" dirty="0">
                <a:solidFill>
                  <a:srgbClr val="8F8F8F"/>
                </a:solidFill>
              </a:rPr>
              <a:t>Avaya – Confidential &amp; Proprietary. Use pursuant to your signed agreement or Avaya Policy</a:t>
            </a:r>
          </a:p>
        </p:txBody>
      </p:sp>
      <p:sp>
        <p:nvSpPr>
          <p:cNvPr id="50" name="TextBox 49"/>
          <p:cNvSpPr txBox="1"/>
          <p:nvPr userDrawn="1"/>
        </p:nvSpPr>
        <p:spPr>
          <a:xfrm>
            <a:off x="13463276" y="7858837"/>
            <a:ext cx="435316" cy="284247"/>
          </a:xfrm>
          <a:prstGeom prst="rect">
            <a:avLst/>
          </a:prstGeom>
          <a:noFill/>
        </p:spPr>
        <p:txBody>
          <a:bodyPr wrap="none" lIns="130622" tIns="65311" rIns="130622" bIns="65311" rtlCol="0" anchor="ctr" anchorCtr="0">
            <a:spAutoFit/>
          </a:bodyPr>
          <a:lstStyle/>
          <a:p>
            <a:pPr algn="r">
              <a:lnSpc>
                <a:spcPct val="90000"/>
              </a:lnSpc>
            </a:pPr>
            <a:fld id="{758C98C5-C197-4167-B328-DA835286C05A}" type="slidenum">
              <a:rPr lang="en-US" sz="1100" smtClean="0">
                <a:solidFill>
                  <a:srgbClr val="8F8F8F"/>
                </a:solidFill>
              </a:rPr>
              <a:pPr algn="r">
                <a:lnSpc>
                  <a:spcPct val="90000"/>
                </a:lnSpc>
              </a:pPr>
              <a:t>‹#›</a:t>
            </a:fld>
            <a:endParaRPr lang="en-US" sz="1100" dirty="0">
              <a:solidFill>
                <a:srgbClr val="8F8F8F"/>
              </a:solidFill>
            </a:endParaRPr>
          </a:p>
        </p:txBody>
      </p:sp>
      <p:grpSp>
        <p:nvGrpSpPr>
          <p:cNvPr id="4" name="Group 3"/>
          <p:cNvGrpSpPr/>
          <p:nvPr userDrawn="1"/>
        </p:nvGrpSpPr>
        <p:grpSpPr>
          <a:xfrm>
            <a:off x="0" y="2311217"/>
            <a:ext cx="14630400" cy="3280220"/>
            <a:chOff x="0" y="2311217"/>
            <a:chExt cx="14630400" cy="3280220"/>
          </a:xfrm>
        </p:grpSpPr>
        <p:pic>
          <p:nvPicPr>
            <p:cNvPr id="42" name="Picture 41" descr="LiquidLightExtended.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5410200"/>
              <a:ext cx="14630400" cy="181237"/>
            </a:xfrm>
            <a:prstGeom prst="rect">
              <a:avLst/>
            </a:prstGeom>
          </p:spPr>
        </p:pic>
        <p:pic>
          <p:nvPicPr>
            <p:cNvPr id="43" name="Picture 42" descr="LiquidLightExtended.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311217"/>
              <a:ext cx="14630400" cy="181237"/>
            </a:xfrm>
            <a:prstGeom prst="rect">
              <a:avLst/>
            </a:prstGeom>
          </p:spPr>
        </p:pic>
      </p:gr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1861" y="597850"/>
            <a:ext cx="2148840" cy="61046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Quote Slide 2">
    <p:spTree>
      <p:nvGrpSpPr>
        <p:cNvPr id="1" name=""/>
        <p:cNvGrpSpPr/>
        <p:nvPr/>
      </p:nvGrpSpPr>
      <p:grpSpPr>
        <a:xfrm>
          <a:off x="0" y="0"/>
          <a:ext cx="0" cy="0"/>
          <a:chOff x="0" y="0"/>
          <a:chExt cx="0" cy="0"/>
        </a:xfrm>
      </p:grpSpPr>
      <p:pic>
        <p:nvPicPr>
          <p:cNvPr id="43" name="Picture 42" descr="LiquidLightExtended.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246052"/>
            <a:ext cx="14630400" cy="3639173"/>
          </a:xfrm>
          <a:prstGeom prst="rect">
            <a:avLst/>
          </a:prstGeom>
        </p:spPr>
      </p:pic>
      <p:sp>
        <p:nvSpPr>
          <p:cNvPr id="2" name="Title 1"/>
          <p:cNvSpPr>
            <a:spLocks noGrp="1"/>
          </p:cNvSpPr>
          <p:nvPr>
            <p:ph type="title"/>
          </p:nvPr>
        </p:nvSpPr>
        <p:spPr>
          <a:xfrm>
            <a:off x="1421692" y="2847657"/>
            <a:ext cx="11687146" cy="2435962"/>
          </a:xfrm>
        </p:spPr>
        <p:txBody>
          <a:bodyPr anchor="ctr"/>
          <a:lstStyle>
            <a:lvl1pPr algn="r">
              <a:defRPr sz="3200" b="0" i="0" cap="none" baseline="0">
                <a:solidFill>
                  <a:schemeClr val="bg1"/>
                </a:solidFill>
                <a:effectLst/>
              </a:defRPr>
            </a:lvl1pPr>
          </a:lstStyle>
          <a:p>
            <a:r>
              <a:rPr lang="en-US" dirty="0"/>
              <a:t>Click to edit Master title style</a:t>
            </a:r>
          </a:p>
        </p:txBody>
      </p:sp>
      <p:sp>
        <p:nvSpPr>
          <p:cNvPr id="3" name="Text Placeholder 2"/>
          <p:cNvSpPr>
            <a:spLocks noGrp="1"/>
          </p:cNvSpPr>
          <p:nvPr>
            <p:ph type="body" idx="1"/>
          </p:nvPr>
        </p:nvSpPr>
        <p:spPr>
          <a:xfrm>
            <a:off x="2316480" y="6429134"/>
            <a:ext cx="10792358" cy="571823"/>
          </a:xfrm>
        </p:spPr>
        <p:txBody>
          <a:bodyPr anchor="b" anchorCtr="0">
            <a:noAutofit/>
          </a:bodyPr>
          <a:lstStyle>
            <a:lvl1pPr marL="0" indent="0" algn="r">
              <a:lnSpc>
                <a:spcPct val="90000"/>
              </a:lnSpc>
              <a:spcBef>
                <a:spcPts val="0"/>
              </a:spcBef>
              <a:buNone/>
              <a:defRPr sz="2800">
                <a:solidFill>
                  <a:schemeClr val="accent1"/>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dirty="0"/>
              <a:t>Click to edit Master text styles</a:t>
            </a:r>
          </a:p>
        </p:txBody>
      </p:sp>
      <p:sp>
        <p:nvSpPr>
          <p:cNvPr id="48" name="Text Placeholder 2"/>
          <p:cNvSpPr>
            <a:spLocks noGrp="1"/>
          </p:cNvSpPr>
          <p:nvPr>
            <p:ph type="body" idx="13"/>
          </p:nvPr>
        </p:nvSpPr>
        <p:spPr>
          <a:xfrm>
            <a:off x="2316480" y="7009970"/>
            <a:ext cx="10792358" cy="457200"/>
          </a:xfrm>
        </p:spPr>
        <p:txBody>
          <a:bodyPr anchor="t">
            <a:noAutofit/>
          </a:bodyPr>
          <a:lstStyle>
            <a:lvl1pPr marL="0" indent="0" algn="r">
              <a:lnSpc>
                <a:spcPct val="90000"/>
              </a:lnSpc>
              <a:spcBef>
                <a:spcPts val="0"/>
              </a:spcBef>
              <a:buNone/>
              <a:defRPr sz="2400" i="1">
                <a:solidFill>
                  <a:schemeClr val="accent1"/>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a:t>Click to edit Master text styles</a:t>
            </a:r>
          </a:p>
        </p:txBody>
      </p:sp>
      <p:sp>
        <p:nvSpPr>
          <p:cNvPr id="50" name="TextBox 49"/>
          <p:cNvSpPr txBox="1"/>
          <p:nvPr userDrawn="1"/>
        </p:nvSpPr>
        <p:spPr>
          <a:xfrm>
            <a:off x="13463276" y="7858837"/>
            <a:ext cx="435316" cy="284247"/>
          </a:xfrm>
          <a:prstGeom prst="rect">
            <a:avLst/>
          </a:prstGeom>
          <a:noFill/>
        </p:spPr>
        <p:txBody>
          <a:bodyPr wrap="none" lIns="130622" tIns="65311" rIns="130622" bIns="65311" rtlCol="0" anchor="ctr" anchorCtr="0">
            <a:spAutoFit/>
          </a:bodyPr>
          <a:lstStyle/>
          <a:p>
            <a:pPr algn="r">
              <a:lnSpc>
                <a:spcPct val="90000"/>
              </a:lnSpc>
            </a:pPr>
            <a:fld id="{758C98C5-C197-4167-B328-DA835286C05A}" type="slidenum">
              <a:rPr lang="en-US" sz="1100" smtClean="0">
                <a:solidFill>
                  <a:srgbClr val="8F8F8F"/>
                </a:solidFill>
              </a:rPr>
              <a:pPr algn="r">
                <a:lnSpc>
                  <a:spcPct val="90000"/>
                </a:lnSpc>
              </a:pPr>
              <a:t>‹#›</a:t>
            </a:fld>
            <a:endParaRPr lang="en-US" sz="1100" dirty="0">
              <a:solidFill>
                <a:srgbClr val="8F8F8F"/>
              </a:solidFill>
            </a:endParaRP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1861" y="597850"/>
            <a:ext cx="2148840" cy="610466"/>
          </a:xfrm>
          <a:prstGeom prst="rect">
            <a:avLst/>
          </a:prstGeom>
        </p:spPr>
      </p:pic>
      <p:sp>
        <p:nvSpPr>
          <p:cNvPr id="10" name="TextBox 9"/>
          <p:cNvSpPr txBox="1"/>
          <p:nvPr userDrawn="1"/>
        </p:nvSpPr>
        <p:spPr>
          <a:xfrm>
            <a:off x="581956" y="7825309"/>
            <a:ext cx="5981707" cy="284247"/>
          </a:xfrm>
          <a:prstGeom prst="rect">
            <a:avLst/>
          </a:prstGeom>
          <a:noFill/>
        </p:spPr>
        <p:txBody>
          <a:bodyPr wrap="none" lIns="130622" tIns="65311" rIns="130622" bIns="65311" rtlCol="0" anchor="ctr">
            <a:spAutoFit/>
          </a:bodyPr>
          <a:lstStyle/>
          <a:p>
            <a:pPr marL="0" marR="0" indent="0" algn="l" defTabSz="1306220" rtl="0" eaLnBrk="1" fontAlgn="auto" latinLnBrk="0" hangingPunct="1">
              <a:lnSpc>
                <a:spcPct val="90000"/>
              </a:lnSpc>
              <a:spcBef>
                <a:spcPts val="0"/>
              </a:spcBef>
              <a:spcAft>
                <a:spcPts val="0"/>
              </a:spcAft>
              <a:buClrTx/>
              <a:buSzTx/>
              <a:buFontTx/>
              <a:buNone/>
              <a:tabLst/>
              <a:defRPr/>
            </a:pPr>
            <a:r>
              <a:rPr lang="en-US" sz="1100" dirty="0">
                <a:solidFill>
                  <a:srgbClr val="8F8F8F"/>
                </a:solidFill>
              </a:rPr>
              <a:t>Avaya – Confidential &amp; Proprietary. Use pursuant to your signed agreement or Avaya Policy</a:t>
            </a:r>
          </a:p>
        </p:txBody>
      </p:sp>
    </p:spTree>
    <p:extLst>
      <p:ext uri="{BB962C8B-B14F-4D97-AF65-F5344CB8AC3E}">
        <p14:creationId xmlns:p14="http://schemas.microsoft.com/office/powerpoint/2010/main" val="2964130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1520" y="1737360"/>
            <a:ext cx="6461760" cy="5669280"/>
          </a:xfrm>
        </p:spPr>
        <p:txBody>
          <a:bodyPr>
            <a:normAutofit/>
          </a:bodyPr>
          <a:lstStyle>
            <a:lvl1pPr>
              <a:defRPr sz="2800"/>
            </a:lvl1pPr>
            <a:lvl2pPr>
              <a:defRPr sz="2400"/>
            </a:lvl2pPr>
            <a:lvl3pPr>
              <a:defRPr sz="2000"/>
            </a:lvl3pPr>
            <a:lvl4pPr>
              <a:defRPr sz="1800"/>
            </a:lvl4pPr>
            <a:lvl5pPr>
              <a:defRPr sz="18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437120" y="1737360"/>
            <a:ext cx="6461760" cy="5669280"/>
          </a:xfrm>
        </p:spPr>
        <p:txBody>
          <a:bodyPr>
            <a:normAutofit/>
          </a:bodyPr>
          <a:lstStyle>
            <a:lvl1pPr>
              <a:defRPr sz="2800"/>
            </a:lvl1pPr>
            <a:lvl2pPr>
              <a:defRPr sz="2400"/>
            </a:lvl2pPr>
            <a:lvl3pPr>
              <a:defRPr sz="2000"/>
            </a:lvl3pPr>
            <a:lvl4pPr>
              <a:defRPr sz="1800"/>
            </a:lvl4pPr>
            <a:lvl5pPr>
              <a:defRPr sz="18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31520" y="1737360"/>
            <a:ext cx="6464301" cy="901066"/>
          </a:xfrm>
        </p:spPr>
        <p:txBody>
          <a:bodyPr anchor="b">
            <a:normAutofit/>
          </a:bodyPr>
          <a:lstStyle>
            <a:lvl1pPr marL="0" indent="0">
              <a:buNone/>
              <a:defRPr sz="3000" b="0">
                <a:solidFill>
                  <a:schemeClr val="accent1"/>
                </a:solidFill>
              </a:defRPr>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a:t>Click to edit Master text styles</a:t>
            </a:r>
          </a:p>
        </p:txBody>
      </p:sp>
      <p:sp>
        <p:nvSpPr>
          <p:cNvPr id="4" name="Content Placeholder 3"/>
          <p:cNvSpPr>
            <a:spLocks noGrp="1"/>
          </p:cNvSpPr>
          <p:nvPr>
            <p:ph sz="half" idx="2"/>
          </p:nvPr>
        </p:nvSpPr>
        <p:spPr>
          <a:xfrm>
            <a:off x="731520" y="2743200"/>
            <a:ext cx="6464301" cy="4663440"/>
          </a:xfrm>
        </p:spPr>
        <p:txBody>
          <a:bodyPr>
            <a:normAutofit/>
          </a:bodyPr>
          <a:lstStyle>
            <a:lvl1pPr>
              <a:defRPr sz="2800"/>
            </a:lvl1pPr>
            <a:lvl2pPr>
              <a:defRPr sz="2400"/>
            </a:lvl2pPr>
            <a:lvl3pPr>
              <a:defRPr sz="2000"/>
            </a:lvl3pPr>
            <a:lvl4pPr>
              <a:defRPr sz="1800"/>
            </a:lvl4pPr>
            <a:lvl5pPr>
              <a:defRPr sz="18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432041" y="1737360"/>
            <a:ext cx="6466840" cy="901066"/>
          </a:xfrm>
        </p:spPr>
        <p:txBody>
          <a:bodyPr anchor="b">
            <a:normAutofit/>
          </a:bodyPr>
          <a:lstStyle>
            <a:lvl1pPr marL="0" indent="0">
              <a:buNone/>
              <a:defRPr sz="3000" b="0">
                <a:solidFill>
                  <a:schemeClr val="accent1"/>
                </a:solidFill>
              </a:defRPr>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a:t>Click to edit Master text styles</a:t>
            </a:r>
          </a:p>
        </p:txBody>
      </p:sp>
      <p:sp>
        <p:nvSpPr>
          <p:cNvPr id="6" name="Content Placeholder 5"/>
          <p:cNvSpPr>
            <a:spLocks noGrp="1"/>
          </p:cNvSpPr>
          <p:nvPr>
            <p:ph sz="quarter" idx="4"/>
          </p:nvPr>
        </p:nvSpPr>
        <p:spPr>
          <a:xfrm>
            <a:off x="7432041" y="2743200"/>
            <a:ext cx="6466840" cy="4663440"/>
          </a:xfrm>
        </p:spPr>
        <p:txBody>
          <a:bodyPr>
            <a:normAutofit/>
          </a:bodyPr>
          <a:lstStyle>
            <a:lvl1pPr>
              <a:defRPr sz="2800"/>
            </a:lvl1pPr>
            <a:lvl2pPr>
              <a:defRPr sz="2400"/>
            </a:lvl2pPr>
            <a:lvl3pPr>
              <a:defRPr sz="2000"/>
            </a:lvl3pPr>
            <a:lvl4pPr>
              <a:defRPr sz="1800"/>
            </a:lvl4pPr>
            <a:lvl5pPr>
              <a:defRPr sz="18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521658"/>
            <a:ext cx="13167360" cy="1005840"/>
          </a:xfrm>
          <a:prstGeom prst="rect">
            <a:avLst/>
          </a:prstGeom>
        </p:spPr>
        <p:txBody>
          <a:bodyPr vert="horz" lIns="130622" tIns="65311" rIns="130622" bIns="65311" rtlCol="0" anchor="t">
            <a:noAutofit/>
          </a:bodyPr>
          <a:lstStyle/>
          <a:p>
            <a:r>
              <a:rPr lang="en-US" dirty="0"/>
              <a:t>Click to edit Master title style</a:t>
            </a:r>
          </a:p>
        </p:txBody>
      </p:sp>
      <p:sp>
        <p:nvSpPr>
          <p:cNvPr id="3" name="Text Placeholder 2"/>
          <p:cNvSpPr>
            <a:spLocks noGrp="1"/>
          </p:cNvSpPr>
          <p:nvPr>
            <p:ph type="body" idx="1"/>
          </p:nvPr>
        </p:nvSpPr>
        <p:spPr>
          <a:xfrm>
            <a:off x="731520" y="1737361"/>
            <a:ext cx="13167360" cy="5669279"/>
          </a:xfrm>
          <a:prstGeom prst="rect">
            <a:avLst/>
          </a:prstGeom>
        </p:spPr>
        <p:txBody>
          <a:bodyPr vert="horz" lIns="130622" tIns="65311" rIns="130622" bIns="65311"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Box 27"/>
          <p:cNvSpPr txBox="1"/>
          <p:nvPr/>
        </p:nvSpPr>
        <p:spPr>
          <a:xfrm>
            <a:off x="1826263" y="7825309"/>
            <a:ext cx="5981707" cy="284247"/>
          </a:xfrm>
          <a:prstGeom prst="rect">
            <a:avLst/>
          </a:prstGeom>
          <a:noFill/>
        </p:spPr>
        <p:txBody>
          <a:bodyPr wrap="none" lIns="130622" tIns="65311" rIns="130622" bIns="65311" rtlCol="0" anchor="ctr">
            <a:spAutoFit/>
          </a:bodyPr>
          <a:lstStyle/>
          <a:p>
            <a:pPr marL="0" marR="0" indent="0" algn="l" defTabSz="1306220" rtl="0" eaLnBrk="1" fontAlgn="auto" latinLnBrk="0" hangingPunct="1">
              <a:lnSpc>
                <a:spcPct val="90000"/>
              </a:lnSpc>
              <a:spcBef>
                <a:spcPts val="0"/>
              </a:spcBef>
              <a:spcAft>
                <a:spcPts val="0"/>
              </a:spcAft>
              <a:buClrTx/>
              <a:buSzTx/>
              <a:buFontTx/>
              <a:buNone/>
              <a:tabLst/>
              <a:defRPr/>
            </a:pPr>
            <a:r>
              <a:rPr lang="en-US" sz="1100" dirty="0">
                <a:solidFill>
                  <a:srgbClr val="8F8F8F"/>
                </a:solidFill>
              </a:rPr>
              <a:t>Avaya – Confidential &amp; Proprietary. Use pursuant to your signed agreement or Avaya Policy</a:t>
            </a:r>
          </a:p>
        </p:txBody>
      </p:sp>
      <p:sp>
        <p:nvSpPr>
          <p:cNvPr id="29" name="TextBox 28"/>
          <p:cNvSpPr txBox="1"/>
          <p:nvPr/>
        </p:nvSpPr>
        <p:spPr>
          <a:xfrm>
            <a:off x="13463276" y="7858837"/>
            <a:ext cx="435316" cy="284247"/>
          </a:xfrm>
          <a:prstGeom prst="rect">
            <a:avLst/>
          </a:prstGeom>
          <a:noFill/>
        </p:spPr>
        <p:txBody>
          <a:bodyPr wrap="none" lIns="130622" tIns="65311" rIns="130622" bIns="65311" rtlCol="0" anchor="ctr" anchorCtr="0">
            <a:spAutoFit/>
          </a:bodyPr>
          <a:lstStyle/>
          <a:p>
            <a:pPr algn="r">
              <a:lnSpc>
                <a:spcPct val="90000"/>
              </a:lnSpc>
            </a:pPr>
            <a:fld id="{758C98C5-C197-4167-B328-DA835286C05A}" type="slidenum">
              <a:rPr lang="en-US" sz="1100" smtClean="0">
                <a:solidFill>
                  <a:srgbClr val="8F8F8F"/>
                </a:solidFill>
              </a:rPr>
              <a:pPr algn="r">
                <a:lnSpc>
                  <a:spcPct val="90000"/>
                </a:lnSpc>
              </a:pPr>
              <a:t>‹#›</a:t>
            </a:fld>
            <a:endParaRPr lang="en-US" sz="1100" dirty="0">
              <a:solidFill>
                <a:srgbClr val="8F8F8F"/>
              </a:solidFill>
            </a:endParaRPr>
          </a:p>
        </p:txBody>
      </p:sp>
      <p:pic>
        <p:nvPicPr>
          <p:cNvPr id="22" name="Picture 21" descr="LiquidLightExtended.jpg"/>
          <p:cNvPicPr>
            <a:picLocks noChangeAspect="1"/>
          </p:cNvPicPr>
          <p:nvPr/>
        </p:nvPicPr>
        <p:blipFill rotWithShape="1">
          <a:blip r:embed="rId24" cstate="email">
            <a:extLst>
              <a:ext uri="{28A0092B-C50C-407E-A947-70E740481C1C}">
                <a14:useLocalDpi xmlns:a14="http://schemas.microsoft.com/office/drawing/2010/main"/>
              </a:ext>
            </a:extLst>
          </a:blip>
          <a:srcRect/>
          <a:stretch/>
        </p:blipFill>
        <p:spPr>
          <a:xfrm>
            <a:off x="0" y="0"/>
            <a:ext cx="14630400" cy="181237"/>
          </a:xfrm>
          <a:prstGeom prst="rect">
            <a:avLst/>
          </a:prstGeom>
        </p:spPr>
      </p:pic>
      <p:pic>
        <p:nvPicPr>
          <p:cNvPr id="8" name="Picture 7"/>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699562" y="7791504"/>
            <a:ext cx="1074420" cy="30523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83" r:id="rId2"/>
    <p:sldLayoutId id="2147483664" r:id="rId3"/>
    <p:sldLayoutId id="2147483662" r:id="rId4"/>
    <p:sldLayoutId id="2147483663" r:id="rId5"/>
    <p:sldLayoutId id="2147483665" r:id="rId6"/>
    <p:sldLayoutId id="2147483682" r:id="rId7"/>
    <p:sldLayoutId id="2147483666" r:id="rId8"/>
    <p:sldLayoutId id="2147483667" r:id="rId9"/>
    <p:sldLayoutId id="2147483668" r:id="rId10"/>
    <p:sldLayoutId id="2147483681" r:id="rId11"/>
    <p:sldLayoutId id="2147483669" r:id="rId12"/>
    <p:sldLayoutId id="2147483684" r:id="rId13"/>
    <p:sldLayoutId id="2147483670" r:id="rId14"/>
    <p:sldLayoutId id="2147483672" r:id="rId15"/>
    <p:sldLayoutId id="2147483673" r:id="rId16"/>
    <p:sldLayoutId id="2147483674" r:id="rId17"/>
    <p:sldLayoutId id="2147483677" r:id="rId18"/>
    <p:sldLayoutId id="2147483678" r:id="rId19"/>
    <p:sldLayoutId id="2147483685" r:id="rId20"/>
    <p:sldLayoutId id="2147483686" r:id="rId21"/>
    <p:sldLayoutId id="2147483688" r:id="rId22"/>
  </p:sldLayoutIdLst>
  <p:hf hdr="0" dt="0"/>
  <p:txStyles>
    <p:titleStyle>
      <a:lvl1pPr algn="l" defTabSz="1306220" rtl="0" eaLnBrk="1" latinLnBrk="0" hangingPunct="1">
        <a:lnSpc>
          <a:spcPct val="90000"/>
        </a:lnSpc>
        <a:spcBef>
          <a:spcPct val="0"/>
        </a:spcBef>
        <a:buNone/>
        <a:defRPr sz="3200" kern="1200" cap="all">
          <a:solidFill>
            <a:schemeClr val="tx2">
              <a:lumMod val="65000"/>
              <a:lumOff val="35000"/>
            </a:schemeClr>
          </a:solidFill>
          <a:latin typeface="Arial Black"/>
          <a:ea typeface="+mj-ea"/>
          <a:cs typeface="Arial Black"/>
        </a:defRPr>
      </a:lvl1pPr>
    </p:titleStyle>
    <p:bodyStyle>
      <a:lvl1pPr marL="522488" indent="-522488" algn="l" defTabSz="1306220" rtl="0" eaLnBrk="1" latinLnBrk="0" hangingPunct="1">
        <a:lnSpc>
          <a:spcPct val="90000"/>
        </a:lnSpc>
        <a:spcBef>
          <a:spcPts val="1714"/>
        </a:spcBef>
        <a:buClr>
          <a:schemeClr val="accent1"/>
        </a:buClr>
        <a:buFont typeface="Webdings" pitchFamily="18" charset="2"/>
        <a:buChar char="4"/>
        <a:defRPr sz="2800" kern="1200">
          <a:solidFill>
            <a:schemeClr val="tx2">
              <a:lumMod val="65000"/>
              <a:lumOff val="35000"/>
            </a:schemeClr>
          </a:solidFill>
          <a:latin typeface="+mn-lt"/>
          <a:ea typeface="+mn-ea"/>
          <a:cs typeface="+mn-cs"/>
        </a:defRPr>
      </a:lvl1pPr>
      <a:lvl2pPr marL="979665" indent="-326555" algn="l" defTabSz="1306220" rtl="0" eaLnBrk="1" latinLnBrk="0" hangingPunct="1">
        <a:lnSpc>
          <a:spcPct val="90000"/>
        </a:lnSpc>
        <a:spcBef>
          <a:spcPts val="1143"/>
        </a:spcBef>
        <a:buClr>
          <a:schemeClr val="accent2"/>
        </a:buClr>
        <a:buFont typeface="Arial" pitchFamily="34" charset="0"/>
        <a:buChar char="–"/>
        <a:defRPr sz="2400" kern="1200">
          <a:solidFill>
            <a:schemeClr val="tx2">
              <a:lumMod val="65000"/>
              <a:lumOff val="35000"/>
            </a:schemeClr>
          </a:solidFill>
          <a:latin typeface="+mn-lt"/>
          <a:ea typeface="+mn-ea"/>
          <a:cs typeface="+mn-cs"/>
        </a:defRPr>
      </a:lvl2pPr>
      <a:lvl3pPr marL="1567464" indent="-326555" algn="l" defTabSz="1306220" rtl="0" eaLnBrk="1" latinLnBrk="0" hangingPunct="1">
        <a:lnSpc>
          <a:spcPct val="90000"/>
        </a:lnSpc>
        <a:spcBef>
          <a:spcPts val="857"/>
        </a:spcBef>
        <a:buClr>
          <a:schemeClr val="accent2"/>
        </a:buClr>
        <a:buFont typeface="Arial" pitchFamily="34" charset="0"/>
        <a:buChar char="–"/>
        <a:defRPr sz="2000" kern="1200">
          <a:solidFill>
            <a:schemeClr val="tx2">
              <a:lumMod val="65000"/>
              <a:lumOff val="35000"/>
            </a:schemeClr>
          </a:solidFill>
          <a:latin typeface="+mn-lt"/>
          <a:ea typeface="+mn-ea"/>
          <a:cs typeface="+mn-cs"/>
        </a:defRPr>
      </a:lvl3pPr>
      <a:lvl4pPr marL="2089953" indent="-326555" algn="l" defTabSz="1306220" rtl="0" eaLnBrk="1" latinLnBrk="0" hangingPunct="1">
        <a:lnSpc>
          <a:spcPct val="90000"/>
        </a:lnSpc>
        <a:spcBef>
          <a:spcPts val="857"/>
        </a:spcBef>
        <a:buClr>
          <a:schemeClr val="accent2"/>
        </a:buClr>
        <a:buFont typeface="Arial" pitchFamily="34" charset="0"/>
        <a:buChar char="–"/>
        <a:defRPr sz="1800" kern="1200">
          <a:solidFill>
            <a:schemeClr val="tx2">
              <a:lumMod val="65000"/>
              <a:lumOff val="35000"/>
            </a:schemeClr>
          </a:solidFill>
          <a:latin typeface="+mn-lt"/>
          <a:ea typeface="+mn-ea"/>
          <a:cs typeface="+mn-cs"/>
        </a:defRPr>
      </a:lvl4pPr>
      <a:lvl5pPr marL="2612441" indent="-326555" algn="l" defTabSz="1306220" rtl="0" eaLnBrk="1" latinLnBrk="0" hangingPunct="1">
        <a:lnSpc>
          <a:spcPct val="90000"/>
        </a:lnSpc>
        <a:spcBef>
          <a:spcPts val="857"/>
        </a:spcBef>
        <a:buClr>
          <a:schemeClr val="accent2"/>
        </a:buClr>
        <a:buFont typeface="Arial" pitchFamily="34" charset="0"/>
        <a:buChar char="–"/>
        <a:defRPr sz="1800" kern="1200">
          <a:solidFill>
            <a:schemeClr val="tx2">
              <a:lumMod val="65000"/>
              <a:lumOff val="35000"/>
            </a:schemeClr>
          </a:solidFill>
          <a:latin typeface="+mn-lt"/>
          <a:ea typeface="+mn-ea"/>
          <a:cs typeface="+mn-cs"/>
        </a:defRPr>
      </a:lvl5pPr>
      <a:lvl6pPr marL="3134929" indent="-326555" algn="l" defTabSz="1306220" rtl="0" eaLnBrk="1" latinLnBrk="0" hangingPunct="1">
        <a:lnSpc>
          <a:spcPct val="90000"/>
        </a:lnSpc>
        <a:spcBef>
          <a:spcPts val="857"/>
        </a:spcBef>
        <a:buClr>
          <a:schemeClr val="accent2"/>
        </a:buClr>
        <a:buFont typeface="Arial" pitchFamily="34" charset="0"/>
        <a:buChar char="–"/>
        <a:defRPr sz="2300" kern="1200">
          <a:solidFill>
            <a:schemeClr val="tx1"/>
          </a:solidFill>
          <a:latin typeface="+mn-lt"/>
          <a:ea typeface="+mn-ea"/>
          <a:cs typeface="+mn-cs"/>
        </a:defRPr>
      </a:lvl6pPr>
      <a:lvl7pPr marL="3657417" indent="-326555" algn="l" defTabSz="1306220" rtl="0" eaLnBrk="1" latinLnBrk="0" hangingPunct="1">
        <a:lnSpc>
          <a:spcPct val="90000"/>
        </a:lnSpc>
        <a:spcBef>
          <a:spcPts val="857"/>
        </a:spcBef>
        <a:buClr>
          <a:schemeClr val="accent2"/>
        </a:buClr>
        <a:buFont typeface="Arial" pitchFamily="34" charset="0"/>
        <a:buChar char="–"/>
        <a:defRPr sz="2300" kern="1200">
          <a:solidFill>
            <a:schemeClr val="tx1"/>
          </a:solidFill>
          <a:latin typeface="+mn-lt"/>
          <a:ea typeface="+mn-ea"/>
          <a:cs typeface="+mn-cs"/>
        </a:defRPr>
      </a:lvl7pPr>
      <a:lvl8pPr marL="4179905" indent="-326555" algn="l" defTabSz="1306220" rtl="0" eaLnBrk="1" latinLnBrk="0" hangingPunct="1">
        <a:lnSpc>
          <a:spcPct val="90000"/>
        </a:lnSpc>
        <a:spcBef>
          <a:spcPts val="857"/>
        </a:spcBef>
        <a:buClr>
          <a:schemeClr val="accent2"/>
        </a:buClr>
        <a:buFont typeface="Arial" pitchFamily="34" charset="0"/>
        <a:buChar char="–"/>
        <a:defRPr sz="2300" kern="1200">
          <a:solidFill>
            <a:schemeClr val="tx1"/>
          </a:solidFill>
          <a:latin typeface="+mn-lt"/>
          <a:ea typeface="+mn-ea"/>
          <a:cs typeface="+mn-cs"/>
        </a:defRPr>
      </a:lvl8pPr>
      <a:lvl9pPr marL="4702393" indent="-326555" algn="l" defTabSz="1306220" rtl="0" eaLnBrk="1" latinLnBrk="0" hangingPunct="1">
        <a:lnSpc>
          <a:spcPct val="90000"/>
        </a:lnSpc>
        <a:spcBef>
          <a:spcPts val="857"/>
        </a:spcBef>
        <a:buClr>
          <a:schemeClr val="accent2"/>
        </a:buClr>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jpeg"/><Relationship Id="rId12" Type="http://schemas.openxmlformats.org/officeDocument/2006/relationships/image" Target="../media/image69.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_rels/slide1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0.xml"/><Relationship Id="rId6" Type="http://schemas.openxmlformats.org/officeDocument/2006/relationships/image" Target="../media/image66.png"/><Relationship Id="rId5" Type="http://schemas.openxmlformats.org/officeDocument/2006/relationships/image" Target="../media/image73.jpeg"/><Relationship Id="rId4" Type="http://schemas.openxmlformats.org/officeDocument/2006/relationships/image" Target="../media/image72.png"/></Relationships>
</file>

<file path=ppt/slides/_rels/slide1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75.jpeg"/><Relationship Id="rId4" Type="http://schemas.openxmlformats.org/officeDocument/2006/relationships/image" Target="../media/image74.jpeg"/></Relationships>
</file>

<file path=ppt/slides/_rels/slide13.xml.rels><?xml version="1.0" encoding="UTF-8" standalone="yes"?>
<Relationships xmlns="http://schemas.openxmlformats.org/package/2006/relationships"><Relationship Id="rId3" Type="http://schemas.openxmlformats.org/officeDocument/2006/relationships/image" Target="../media/image76.jpeg"/><Relationship Id="rId7" Type="http://schemas.openxmlformats.org/officeDocument/2006/relationships/image" Target="../media/image66.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jpeg"/></Relationships>
</file>

<file path=ppt/slides/_rels/slide14.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4.png"/><Relationship Id="rId2" Type="http://schemas.openxmlformats.org/officeDocument/2006/relationships/image" Target="../media/image80.png"/><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83.png"/><Relationship Id="rId4" Type="http://schemas.openxmlformats.org/officeDocument/2006/relationships/image" Target="../media/image82.png"/></Relationships>
</file>

<file path=ppt/slides/_rels/slide15.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1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2.png"/><Relationship Id="rId7" Type="http://schemas.openxmlformats.org/officeDocument/2006/relationships/image" Target="../media/image95.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94.png"/><Relationship Id="rId5" Type="http://schemas.openxmlformats.org/officeDocument/2006/relationships/image" Target="../media/image86.png"/><Relationship Id="rId4" Type="http://schemas.openxmlformats.org/officeDocument/2006/relationships/image" Target="../media/image93.png"/></Relationships>
</file>

<file path=ppt/slides/_rels/slide18.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99.png"/><Relationship Id="rId4" Type="http://schemas.openxmlformats.org/officeDocument/2006/relationships/image" Target="../media/image98.jpeg"/></Relationships>
</file>

<file path=ppt/slides/_rels/slide19.xml.rels><?xml version="1.0" encoding="UTF-8" standalone="yes"?>
<Relationships xmlns="http://schemas.openxmlformats.org/package/2006/relationships"><Relationship Id="rId3" Type="http://schemas.openxmlformats.org/officeDocument/2006/relationships/image" Target="../media/image100.jpeg"/><Relationship Id="rId7" Type="http://schemas.openxmlformats.org/officeDocument/2006/relationships/image" Target="../media/image104.pn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103.jpg"/><Relationship Id="rId5" Type="http://schemas.openxmlformats.org/officeDocument/2006/relationships/image" Target="../media/image102.gif"/><Relationship Id="rId4" Type="http://schemas.openxmlformats.org/officeDocument/2006/relationships/image" Target="../media/image101.jpe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21.xml.rels><?xml version="1.0" encoding="UTF-8" standalone="yes"?>
<Relationships xmlns="http://schemas.openxmlformats.org/package/2006/relationships"><Relationship Id="rId8" Type="http://schemas.openxmlformats.org/officeDocument/2006/relationships/image" Target="../media/image114.jpeg"/><Relationship Id="rId3" Type="http://schemas.openxmlformats.org/officeDocument/2006/relationships/image" Target="../media/image109.jpeg"/><Relationship Id="rId7" Type="http://schemas.openxmlformats.org/officeDocument/2006/relationships/image" Target="../media/image113.jpe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 Id="rId9" Type="http://schemas.openxmlformats.org/officeDocument/2006/relationships/image" Target="../media/image1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10.xml"/><Relationship Id="rId4" Type="http://schemas.openxmlformats.org/officeDocument/2006/relationships/image" Target="../media/image118.jpeg"/></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20.xml"/><Relationship Id="rId1" Type="http://schemas.openxmlformats.org/officeDocument/2006/relationships/slideLayout" Target="../slideLayouts/slideLayout10.xml"/><Relationship Id="rId5" Type="http://schemas.openxmlformats.org/officeDocument/2006/relationships/image" Target="../media/image121.png"/><Relationship Id="rId4" Type="http://schemas.openxmlformats.org/officeDocument/2006/relationships/image" Target="../media/image120.jpeg"/></Relationships>
</file>

<file path=ppt/slides/_rels/slide25.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123.png"/><Relationship Id="rId7" Type="http://schemas.openxmlformats.org/officeDocument/2006/relationships/image" Target="../media/image127.png"/><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image" Target="../media/image126.png"/><Relationship Id="rId5" Type="http://schemas.openxmlformats.org/officeDocument/2006/relationships/image" Target="../media/image125.png"/><Relationship Id="rId10" Type="http://schemas.openxmlformats.org/officeDocument/2006/relationships/image" Target="../media/image130.png"/><Relationship Id="rId4" Type="http://schemas.openxmlformats.org/officeDocument/2006/relationships/image" Target="../media/image124.png"/><Relationship Id="rId9" Type="http://schemas.openxmlformats.org/officeDocument/2006/relationships/image" Target="../media/image129.png"/></Relationships>
</file>

<file path=ppt/slides/_rels/slide27.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32.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34.jpe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8" Type="http://schemas.openxmlformats.org/officeDocument/2006/relationships/image" Target="../media/image140.jpeg"/><Relationship Id="rId3" Type="http://schemas.openxmlformats.org/officeDocument/2006/relationships/image" Target="../media/image135.jpeg"/><Relationship Id="rId7" Type="http://schemas.openxmlformats.org/officeDocument/2006/relationships/image" Target="../media/image139.jpe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138.jpeg"/><Relationship Id="rId5" Type="http://schemas.openxmlformats.org/officeDocument/2006/relationships/image" Target="../media/image137.jpeg"/><Relationship Id="rId4" Type="http://schemas.openxmlformats.org/officeDocument/2006/relationships/image" Target="../media/image136.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8" Type="http://schemas.openxmlformats.org/officeDocument/2006/relationships/image" Target="../media/image148.jpeg"/><Relationship Id="rId3" Type="http://schemas.openxmlformats.org/officeDocument/2006/relationships/image" Target="../media/image143.jpeg"/><Relationship Id="rId7" Type="http://schemas.openxmlformats.org/officeDocument/2006/relationships/image" Target="../media/image147.jpeg"/><Relationship Id="rId12" Type="http://schemas.openxmlformats.org/officeDocument/2006/relationships/image" Target="../media/image152.jpe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146.png"/><Relationship Id="rId11" Type="http://schemas.openxmlformats.org/officeDocument/2006/relationships/image" Target="../media/image151.png"/><Relationship Id="rId5" Type="http://schemas.openxmlformats.org/officeDocument/2006/relationships/image" Target="../media/image145.png"/><Relationship Id="rId10" Type="http://schemas.openxmlformats.org/officeDocument/2006/relationships/image" Target="../media/image150.jpeg"/><Relationship Id="rId4" Type="http://schemas.openxmlformats.org/officeDocument/2006/relationships/image" Target="../media/image144.png"/><Relationship Id="rId9" Type="http://schemas.openxmlformats.org/officeDocument/2006/relationships/image" Target="../media/image149.tiff"/></Relationships>
</file>

<file path=ppt/slides/_rels/slide36.xml.rels><?xml version="1.0" encoding="UTF-8" standalone="yes"?>
<Relationships xmlns="http://schemas.openxmlformats.org/package/2006/relationships"><Relationship Id="rId3" Type="http://schemas.openxmlformats.org/officeDocument/2006/relationships/image" Target="../media/image153.jpe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8" Type="http://schemas.openxmlformats.org/officeDocument/2006/relationships/image" Target="../media/image160.jpeg"/><Relationship Id="rId3" Type="http://schemas.openxmlformats.org/officeDocument/2006/relationships/image" Target="../media/image155.png"/><Relationship Id="rId7" Type="http://schemas.openxmlformats.org/officeDocument/2006/relationships/image" Target="../media/image159.png"/><Relationship Id="rId2" Type="http://schemas.openxmlformats.org/officeDocument/2006/relationships/notesSlide" Target="../notesSlides/notesSlide34.xml"/><Relationship Id="rId1" Type="http://schemas.openxmlformats.org/officeDocument/2006/relationships/slideLayout" Target="../slideLayouts/slideLayout21.xml"/><Relationship Id="rId6" Type="http://schemas.openxmlformats.org/officeDocument/2006/relationships/image" Target="../media/image158.jpeg"/><Relationship Id="rId5" Type="http://schemas.openxmlformats.org/officeDocument/2006/relationships/image" Target="../media/image157.png"/><Relationship Id="rId4" Type="http://schemas.openxmlformats.org/officeDocument/2006/relationships/image" Target="../media/image156.png"/></Relationships>
</file>

<file path=ppt/slides/_rels/slide39.xml.rels><?xml version="1.0" encoding="UTF-8" standalone="yes"?>
<Relationships xmlns="http://schemas.openxmlformats.org/package/2006/relationships"><Relationship Id="rId3" Type="http://schemas.openxmlformats.org/officeDocument/2006/relationships/image" Target="../media/image161.jpg"/><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40.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163.png"/></Relationships>
</file>

<file path=ppt/slides/_rels/slide41.xml.rels><?xml version="1.0" encoding="UTF-8" standalone="yes"?>
<Relationships xmlns="http://schemas.openxmlformats.org/package/2006/relationships"><Relationship Id="rId8" Type="http://schemas.openxmlformats.org/officeDocument/2006/relationships/image" Target="../media/image169.png"/><Relationship Id="rId3" Type="http://schemas.openxmlformats.org/officeDocument/2006/relationships/image" Target="../media/image164.png"/><Relationship Id="rId7" Type="http://schemas.openxmlformats.org/officeDocument/2006/relationships/image" Target="../media/image168.gif"/><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167.png"/><Relationship Id="rId5" Type="http://schemas.openxmlformats.org/officeDocument/2006/relationships/image" Target="../media/image166.png"/><Relationship Id="rId4" Type="http://schemas.openxmlformats.org/officeDocument/2006/relationships/image" Target="../media/image165.png"/></Relationships>
</file>

<file path=ppt/slides/_rels/slide42.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8" Type="http://schemas.openxmlformats.org/officeDocument/2006/relationships/image" Target="../media/image176.jpeg"/><Relationship Id="rId3" Type="http://schemas.openxmlformats.org/officeDocument/2006/relationships/image" Target="../media/image171.png"/><Relationship Id="rId7" Type="http://schemas.openxmlformats.org/officeDocument/2006/relationships/image" Target="../media/image175.jpeg"/><Relationship Id="rId2" Type="http://schemas.openxmlformats.org/officeDocument/2006/relationships/notesSlide" Target="../notesSlides/notesSlide39.xml"/><Relationship Id="rId1" Type="http://schemas.openxmlformats.org/officeDocument/2006/relationships/slideLayout" Target="../slideLayouts/slideLayout21.xml"/><Relationship Id="rId6" Type="http://schemas.openxmlformats.org/officeDocument/2006/relationships/image" Target="../media/image174.png"/><Relationship Id="rId11" Type="http://schemas.openxmlformats.org/officeDocument/2006/relationships/image" Target="../media/image179.jpeg"/><Relationship Id="rId5" Type="http://schemas.openxmlformats.org/officeDocument/2006/relationships/image" Target="../media/image173.jpeg"/><Relationship Id="rId10" Type="http://schemas.openxmlformats.org/officeDocument/2006/relationships/image" Target="../media/image178.jpeg"/><Relationship Id="rId4" Type="http://schemas.openxmlformats.org/officeDocument/2006/relationships/image" Target="../media/image172.png"/><Relationship Id="rId9" Type="http://schemas.openxmlformats.org/officeDocument/2006/relationships/image" Target="../media/image177.png"/></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image" Target="../media/image1.jpeg"/></Relationships>
</file>

<file path=ppt/slides/_rels/slide45.xml.rels><?xml version="1.0" encoding="UTF-8" standalone="yes"?>
<Relationships xmlns="http://schemas.openxmlformats.org/package/2006/relationships"><Relationship Id="rId3" Type="http://schemas.openxmlformats.org/officeDocument/2006/relationships/image" Target="../media/image180.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8" Type="http://schemas.openxmlformats.org/officeDocument/2006/relationships/image" Target="../media/image182.png"/><Relationship Id="rId3" Type="http://schemas.openxmlformats.org/officeDocument/2006/relationships/notesSlide" Target="../notesSlides/notesSlide42.xml"/><Relationship Id="rId7" Type="http://schemas.openxmlformats.org/officeDocument/2006/relationships/image" Target="../media/image181.png"/><Relationship Id="rId2" Type="http://schemas.openxmlformats.org/officeDocument/2006/relationships/slideLayout" Target="../slideLayouts/slideLayout10.xml"/><Relationship Id="rId1" Type="http://schemas.openxmlformats.org/officeDocument/2006/relationships/tags" Target="../tags/tag2.xml"/><Relationship Id="rId6" Type="http://schemas.openxmlformats.org/officeDocument/2006/relationships/hyperlink" Target="https://sales.avaya.com/en/pss/managed-services" TargetMode="External"/><Relationship Id="rId11" Type="http://schemas.openxmlformats.org/officeDocument/2006/relationships/image" Target="../media/image185.png"/><Relationship Id="rId5" Type="http://schemas.openxmlformats.org/officeDocument/2006/relationships/hyperlink" Target="https://sales.avaya.com/en/pss/support-advantage" TargetMode="External"/><Relationship Id="rId10" Type="http://schemas.openxmlformats.org/officeDocument/2006/relationships/image" Target="../media/image184.png"/><Relationship Id="rId4" Type="http://schemas.openxmlformats.org/officeDocument/2006/relationships/hyperlink" Target="https://sales.avaya.com/en/pss/avaya-professional-services" TargetMode="External"/><Relationship Id="rId9" Type="http://schemas.openxmlformats.org/officeDocument/2006/relationships/image" Target="../media/image183.png"/></Relationships>
</file>

<file path=ppt/slides/_rels/slide48.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notesSlide" Target="../notesSlides/notesSlide44.xml"/><Relationship Id="rId1" Type="http://schemas.openxmlformats.org/officeDocument/2006/relationships/slideLayout" Target="../slideLayouts/slideLayout10.xml"/><Relationship Id="rId4" Type="http://schemas.openxmlformats.org/officeDocument/2006/relationships/image" Target="../media/image188.png"/></Relationships>
</file>

<file path=ppt/slides/_rels/slide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jpe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jpeg"/><Relationship Id="rId2" Type="http://schemas.openxmlformats.org/officeDocument/2006/relationships/notesSlide" Target="../notesSlides/notesSlide6.xml"/><Relationship Id="rId16" Type="http://schemas.openxmlformats.org/officeDocument/2006/relationships/image" Target="../media/image45.png"/><Relationship Id="rId1" Type="http://schemas.openxmlformats.org/officeDocument/2006/relationships/slideLayout" Target="../slideLayouts/slideLayout10.xml"/><Relationship Id="rId6" Type="http://schemas.openxmlformats.org/officeDocument/2006/relationships/image" Target="../media/image35.png"/><Relationship Id="rId11" Type="http://schemas.openxmlformats.org/officeDocument/2006/relationships/image" Target="../media/image40.jpeg"/><Relationship Id="rId5" Type="http://schemas.openxmlformats.org/officeDocument/2006/relationships/image" Target="../media/image34.jpeg"/><Relationship Id="rId15" Type="http://schemas.openxmlformats.org/officeDocument/2006/relationships/image" Target="../media/image44.jpeg"/><Relationship Id="rId10" Type="http://schemas.openxmlformats.org/officeDocument/2006/relationships/image" Target="../media/image39.jpe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jpe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4.jpeg"/><Relationship Id="rId4" Type="http://schemas.openxmlformats.org/officeDocument/2006/relationships/image" Target="../media/image48.png"/><Relationship Id="rId9" Type="http://schemas.openxmlformats.org/officeDocument/2006/relationships/image" Target="../media/image53.png"/></Relationships>
</file>

<file path=ppt/slides/_rels/slide9.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uple white.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4630401" cy="8229601"/>
          </a:xfrm>
          <a:prstGeom prst="rect">
            <a:avLst/>
          </a:prstGeom>
        </p:spPr>
      </p:pic>
      <p:sp>
        <p:nvSpPr>
          <p:cNvPr id="2" name="Title 1"/>
          <p:cNvSpPr>
            <a:spLocks noGrp="1"/>
          </p:cNvSpPr>
          <p:nvPr>
            <p:ph type="ctrTitle"/>
          </p:nvPr>
        </p:nvSpPr>
        <p:spPr>
          <a:xfrm>
            <a:off x="1584156" y="3632886"/>
            <a:ext cx="7955260" cy="2120519"/>
          </a:xfrm>
        </p:spPr>
        <p:txBody>
          <a:bodyPr/>
          <a:lstStyle/>
          <a:p>
            <a:r>
              <a:rPr lang="en-US" dirty="0"/>
              <a:t>Team engagement for The Digital Era: </a:t>
            </a:r>
            <a:br>
              <a:rPr lang="en-US" dirty="0"/>
            </a:br>
            <a:r>
              <a:rPr lang="en-US" dirty="0"/>
              <a:t/>
            </a:r>
            <a:br>
              <a:rPr lang="en-US" dirty="0"/>
            </a:br>
            <a:r>
              <a:rPr lang="en-US" sz="2400" dirty="0"/>
              <a:t>Avaya Conferencing</a:t>
            </a:r>
            <a:br>
              <a:rPr lang="en-US" sz="2400" dirty="0"/>
            </a:br>
            <a:r>
              <a:rPr lang="en-US" dirty="0"/>
              <a:t/>
            </a:r>
            <a:br>
              <a:rPr lang="en-US" dirty="0"/>
            </a:br>
            <a:endParaRPr lang="en-US" dirty="0"/>
          </a:p>
        </p:txBody>
      </p:sp>
      <p:sp>
        <p:nvSpPr>
          <p:cNvPr id="3" name="Subtitle 2"/>
          <p:cNvSpPr>
            <a:spLocks noGrp="1"/>
          </p:cNvSpPr>
          <p:nvPr>
            <p:ph type="subTitle" idx="1"/>
          </p:nvPr>
        </p:nvSpPr>
        <p:spPr>
          <a:xfrm>
            <a:off x="1574404" y="5811641"/>
            <a:ext cx="8791906" cy="1188720"/>
          </a:xfrm>
        </p:spPr>
        <p:txBody>
          <a:bodyPr/>
          <a:lstStyle/>
          <a:p>
            <a:r>
              <a:rPr lang="en-US" dirty="0"/>
              <a:t>Roger Wallman</a:t>
            </a:r>
          </a:p>
          <a:p>
            <a:r>
              <a:rPr lang="en-US" dirty="0"/>
              <a:t>Sr. Manager Product Marketing – Enterprise Solutions </a:t>
            </a:r>
          </a:p>
          <a:p>
            <a:r>
              <a:rPr lang="en-US" dirty="0"/>
              <a:t>rwallman@avaya.com</a:t>
            </a:r>
          </a:p>
        </p:txBody>
      </p:sp>
      <p:pic>
        <p:nvPicPr>
          <p:cNvPr id="6" name="Picture 5" descr="LiquidLightExtended.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1396977" cy="8229600"/>
          </a:xfrm>
          <a:prstGeom prst="rect">
            <a:avLst/>
          </a:prstGeom>
        </p:spPr>
      </p:pic>
      <p:pic>
        <p:nvPicPr>
          <p:cNvPr id="5" name="Picture 4" descr="AV_logo_rgb.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43255" y="474671"/>
            <a:ext cx="2157984" cy="621792"/>
          </a:xfrm>
          <a:prstGeom prst="rect">
            <a:avLst/>
          </a:prstGeom>
        </p:spPr>
      </p:pic>
    </p:spTree>
    <p:extLst>
      <p:ext uri="{BB962C8B-B14F-4D97-AF65-F5344CB8AC3E}">
        <p14:creationId xmlns:p14="http://schemas.microsoft.com/office/powerpoint/2010/main" val="1411784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9906340" y="1662828"/>
            <a:ext cx="4724060" cy="5842872"/>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274320" rtlCol="0" anchor="t"/>
          <a:lstStyle/>
          <a:p>
            <a:pPr algn="ctr">
              <a:lnSpc>
                <a:spcPct val="90000"/>
              </a:lnSpc>
            </a:pPr>
            <a:r>
              <a:rPr lang="en-US" sz="2400" b="1" dirty="0">
                <a:solidFill>
                  <a:schemeClr val="accent1"/>
                </a:solidFill>
              </a:rPr>
              <a:t>IN-APP UC WORKFLOW</a:t>
            </a:r>
          </a:p>
        </p:txBody>
      </p:sp>
      <p:sp>
        <p:nvSpPr>
          <p:cNvPr id="11" name="Rounded Rectangle 10"/>
          <p:cNvSpPr/>
          <p:nvPr/>
        </p:nvSpPr>
        <p:spPr>
          <a:xfrm>
            <a:off x="10550545" y="5165010"/>
            <a:ext cx="3474720" cy="640080"/>
          </a:xfrm>
          <a:prstGeom prst="round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sp>
        <p:nvSpPr>
          <p:cNvPr id="18" name="Rectangle 17"/>
          <p:cNvSpPr/>
          <p:nvPr/>
        </p:nvSpPr>
        <p:spPr>
          <a:xfrm>
            <a:off x="0" y="1662828"/>
            <a:ext cx="4724060" cy="5842872"/>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274320" rtlCol="0" anchor="t"/>
          <a:lstStyle/>
          <a:p>
            <a:pPr algn="ctr">
              <a:lnSpc>
                <a:spcPct val="90000"/>
              </a:lnSpc>
            </a:pPr>
            <a:r>
              <a:rPr lang="en-US" sz="2400" b="1" dirty="0">
                <a:solidFill>
                  <a:schemeClr val="accent1"/>
                </a:solidFill>
              </a:rPr>
              <a:t>NO SOFTWARE SOLUTION</a:t>
            </a:r>
          </a:p>
        </p:txBody>
      </p:sp>
      <p:sp>
        <p:nvSpPr>
          <p:cNvPr id="21" name="Rectangle 20"/>
          <p:cNvSpPr/>
          <p:nvPr/>
        </p:nvSpPr>
        <p:spPr>
          <a:xfrm>
            <a:off x="4953170" y="1662828"/>
            <a:ext cx="4724060" cy="5842872"/>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274320" rtlCol="0" anchor="t"/>
          <a:lstStyle/>
          <a:p>
            <a:pPr algn="ctr">
              <a:lnSpc>
                <a:spcPct val="90000"/>
              </a:lnSpc>
            </a:pPr>
            <a:r>
              <a:rPr lang="en-US" sz="2400" b="1" dirty="0">
                <a:solidFill>
                  <a:schemeClr val="accent1"/>
                </a:solidFill>
              </a:rPr>
              <a:t>VOICE / VIDEO</a:t>
            </a:r>
          </a:p>
        </p:txBody>
      </p:sp>
      <p:sp>
        <p:nvSpPr>
          <p:cNvPr id="2" name="Title 1"/>
          <p:cNvSpPr>
            <a:spLocks noGrp="1"/>
          </p:cNvSpPr>
          <p:nvPr>
            <p:ph type="title"/>
          </p:nvPr>
        </p:nvSpPr>
        <p:spPr/>
        <p:txBody>
          <a:bodyPr/>
          <a:lstStyle/>
          <a:p>
            <a:r>
              <a:rPr lang="en-US" dirty="0"/>
              <a:t>2. Best In-app experience</a:t>
            </a:r>
            <a:br>
              <a:rPr lang="en-US" dirty="0"/>
            </a:br>
            <a:r>
              <a:rPr lang="en-US" sz="2800" cap="none" dirty="0">
                <a:solidFill>
                  <a:schemeClr val="accent1"/>
                </a:solidFill>
                <a:latin typeface="+mn-lt"/>
              </a:rPr>
              <a:t>With Avaya Equinox for Web</a:t>
            </a:r>
          </a:p>
        </p:txBody>
      </p:sp>
      <p:pic>
        <p:nvPicPr>
          <p:cNvPr id="5"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270"/>
          <a:stretch/>
        </p:blipFill>
        <p:spPr bwMode="auto">
          <a:xfrm>
            <a:off x="413846" y="3084430"/>
            <a:ext cx="3896368" cy="2743200"/>
          </a:xfrm>
          <a:prstGeom prst="rect">
            <a:avLst/>
          </a:prstGeom>
          <a:ln>
            <a:noFill/>
          </a:ln>
          <a:effectLst>
            <a:outerShdw blurRad="190500" algn="tl" rotWithShape="0">
              <a:srgbClr val="000000">
                <a:alpha val="70000"/>
              </a:srgbClr>
            </a:outerShdw>
          </a:effectLst>
        </p:spPr>
      </p:pic>
      <p:pic>
        <p:nvPicPr>
          <p:cNvPr id="6" name="Shape 455"/>
          <p:cNvPicPr preferRelativeResize="0"/>
          <p:nvPr/>
        </p:nvPicPr>
        <p:blipFill rotWithShape="1">
          <a:blip r:embed="rId4" cstate="email">
            <a:extLst>
              <a:ext uri="{28A0092B-C50C-407E-A947-70E740481C1C}">
                <a14:useLocalDpi xmlns:a14="http://schemas.microsoft.com/office/drawing/2010/main"/>
              </a:ext>
            </a:extLst>
          </a:blip>
          <a:srcRect/>
          <a:stretch/>
        </p:blipFill>
        <p:spPr>
          <a:xfrm>
            <a:off x="5463658" y="2424999"/>
            <a:ext cx="1635760" cy="3017520"/>
          </a:xfrm>
          <a:prstGeom prst="rect">
            <a:avLst/>
          </a:prstGeom>
          <a:ln>
            <a:noFill/>
          </a:ln>
          <a:effectLst>
            <a:outerShdw blurRad="190500" algn="tl" rotWithShape="0">
              <a:srgbClr val="000000">
                <a:alpha val="70000"/>
              </a:srgbClr>
            </a:outerShdw>
          </a:effectLst>
        </p:spPr>
      </p:pic>
      <p:pic>
        <p:nvPicPr>
          <p:cNvPr id="7" name="Shape 493"/>
          <p:cNvPicPr preferRelativeResize="0"/>
          <p:nvPr/>
        </p:nvPicPr>
        <p:blipFill rotWithShape="1">
          <a:blip r:embed="rId5" cstate="email">
            <a:extLst>
              <a:ext uri="{28A0092B-C50C-407E-A947-70E740481C1C}">
                <a14:useLocalDpi xmlns:a14="http://schemas.microsoft.com/office/drawing/2010/main"/>
              </a:ext>
            </a:extLst>
          </a:blip>
          <a:srcRect/>
          <a:stretch/>
        </p:blipFill>
        <p:spPr>
          <a:xfrm>
            <a:off x="7602363" y="2449973"/>
            <a:ext cx="1686560" cy="3152698"/>
          </a:xfrm>
          <a:prstGeom prst="rect">
            <a:avLst/>
          </a:prstGeom>
          <a:ln>
            <a:noFill/>
          </a:ln>
          <a:effectLst>
            <a:outerShdw blurRad="190500" algn="tl" rotWithShape="0">
              <a:srgbClr val="000000">
                <a:alpha val="70000"/>
              </a:srgbClr>
            </a:outerShdw>
          </a:effectLst>
        </p:spPr>
      </p:pic>
      <p:pic>
        <p:nvPicPr>
          <p:cNvPr id="8" name="Picture 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276499" y="3600702"/>
            <a:ext cx="1993505" cy="2191207"/>
          </a:xfrm>
          <a:prstGeom prst="rect">
            <a:avLst/>
          </a:prstGeom>
          <a:ln>
            <a:noFill/>
          </a:ln>
          <a:effectLst>
            <a:outerShdw blurRad="190500" algn="tl" rotWithShape="0">
              <a:srgbClr val="000000">
                <a:alpha val="70000"/>
              </a:srgbClr>
            </a:outerShdw>
          </a:effectLst>
        </p:spPr>
      </p:pic>
      <p:pic>
        <p:nvPicPr>
          <p:cNvPr id="14" name="Shape 884"/>
          <p:cNvPicPr preferRelativeResize="0"/>
          <p:nvPr/>
        </p:nvPicPr>
        <p:blipFill rotWithShape="1">
          <a:blip r:embed="rId7" cstate="email">
            <a:extLst>
              <a:ext uri="{28A0092B-C50C-407E-A947-70E740481C1C}">
                <a14:useLocalDpi xmlns:a14="http://schemas.microsoft.com/office/drawing/2010/main"/>
              </a:ext>
            </a:extLst>
          </a:blip>
          <a:srcRect/>
          <a:stretch/>
        </p:blipFill>
        <p:spPr>
          <a:xfrm>
            <a:off x="10155207" y="2485542"/>
            <a:ext cx="3129280" cy="2235200"/>
          </a:xfrm>
          <a:prstGeom prst="rect">
            <a:avLst/>
          </a:prstGeom>
          <a:ln>
            <a:noFill/>
          </a:ln>
          <a:effectLst>
            <a:outerShdw blurRad="190500" algn="tl" rotWithShape="0">
              <a:srgbClr val="000000">
                <a:alpha val="70000"/>
              </a:srgbClr>
            </a:outerShdw>
          </a:effectLst>
        </p:spPr>
      </p:pic>
      <p:pic>
        <p:nvPicPr>
          <p:cNvPr id="15" name="Picture 2"/>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l="-1"/>
          <a:stretch/>
        </p:blipFill>
        <p:spPr bwMode="auto">
          <a:xfrm>
            <a:off x="11212323" y="2743465"/>
            <a:ext cx="3139240" cy="2245360"/>
          </a:xfrm>
          <a:prstGeom prst="rect">
            <a:avLst/>
          </a:prstGeom>
          <a:ln>
            <a:noFill/>
          </a:ln>
          <a:effectLst>
            <a:outerShdw blurRad="190500" algn="tl" rotWithShape="0">
              <a:srgbClr val="000000">
                <a:alpha val="70000"/>
              </a:srgbClr>
            </a:outerShdw>
          </a:effectLst>
        </p:spPr>
      </p:pic>
      <p:pic>
        <p:nvPicPr>
          <p:cNvPr id="19" name="Picture 1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180978" y="515163"/>
            <a:ext cx="902951" cy="1080000"/>
          </a:xfrm>
          <a:prstGeom prst="rect">
            <a:avLst/>
          </a:prstGeom>
        </p:spPr>
      </p:pic>
      <p:grpSp>
        <p:nvGrpSpPr>
          <p:cNvPr id="28" name="Group 27"/>
          <p:cNvGrpSpPr/>
          <p:nvPr/>
        </p:nvGrpSpPr>
        <p:grpSpPr>
          <a:xfrm>
            <a:off x="10834208" y="5227774"/>
            <a:ext cx="2868323" cy="617007"/>
            <a:chOff x="10154050" y="5415336"/>
            <a:chExt cx="4125985" cy="887544"/>
          </a:xfrm>
        </p:grpSpPr>
        <p:pic>
          <p:nvPicPr>
            <p:cNvPr id="9" name="Shape 305"/>
            <p:cNvPicPr preferRelativeResize="0"/>
            <p:nvPr/>
          </p:nvPicPr>
          <p:blipFill rotWithShape="1">
            <a:blip r:embed="rId10" cstate="email">
              <a:extLst>
                <a:ext uri="{28A0092B-C50C-407E-A947-70E740481C1C}">
                  <a14:useLocalDpi xmlns:a14="http://schemas.microsoft.com/office/drawing/2010/main"/>
                </a:ext>
              </a:extLst>
            </a:blip>
            <a:stretch/>
          </p:blipFill>
          <p:spPr>
            <a:xfrm>
              <a:off x="12902339" y="5483042"/>
              <a:ext cx="1377696" cy="493776"/>
            </a:xfrm>
            <a:prstGeom prst="rect">
              <a:avLst/>
            </a:prstGeom>
            <a:noFill/>
            <a:ln>
              <a:noFill/>
            </a:ln>
          </p:spPr>
        </p:pic>
        <p:pic>
          <p:nvPicPr>
            <p:cNvPr id="10" name="Shape 308"/>
            <p:cNvPicPr preferRelativeResize="0"/>
            <p:nvPr/>
          </p:nvPicPr>
          <p:blipFill rotWithShape="1">
            <a:blip r:embed="rId11" cstate="email">
              <a:extLst>
                <a:ext uri="{28A0092B-C50C-407E-A947-70E740481C1C}">
                  <a14:useLocalDpi xmlns:a14="http://schemas.microsoft.com/office/drawing/2010/main"/>
                </a:ext>
              </a:extLst>
            </a:blip>
            <a:stretch/>
          </p:blipFill>
          <p:spPr>
            <a:xfrm>
              <a:off x="11784495" y="5441930"/>
              <a:ext cx="969264" cy="694944"/>
            </a:xfrm>
            <a:prstGeom prst="rect">
              <a:avLst/>
            </a:prstGeom>
            <a:noFill/>
            <a:ln>
              <a:noFill/>
            </a:ln>
          </p:spPr>
        </p:pic>
        <p:pic>
          <p:nvPicPr>
            <p:cNvPr id="20" name="Picture 19"/>
            <p:cNvPicPr>
              <a:picLocks noChangeAspect="1"/>
            </p:cNvPicPr>
            <p:nvPr/>
          </p:nvPicPr>
          <p:blipFill rotWithShape="1">
            <a:blip r:embed="rId12" cstate="screen">
              <a:extLst>
                <a:ext uri="{28A0092B-C50C-407E-A947-70E740481C1C}">
                  <a14:useLocalDpi xmlns:a14="http://schemas.microsoft.com/office/drawing/2010/main"/>
                </a:ext>
              </a:extLst>
            </a:blip>
            <a:stretch/>
          </p:blipFill>
          <p:spPr>
            <a:xfrm>
              <a:off x="10154050" y="5415336"/>
              <a:ext cx="1484622" cy="887544"/>
            </a:xfrm>
            <a:prstGeom prst="rect">
              <a:avLst/>
            </a:prstGeom>
            <a:noFill/>
            <a:ln>
              <a:noFill/>
            </a:ln>
          </p:spPr>
        </p:pic>
      </p:grpSp>
      <p:sp>
        <p:nvSpPr>
          <p:cNvPr id="29" name="Content Placeholder 2"/>
          <p:cNvSpPr txBox="1">
            <a:spLocks/>
          </p:cNvSpPr>
          <p:nvPr/>
        </p:nvSpPr>
        <p:spPr>
          <a:xfrm>
            <a:off x="4953171" y="5871219"/>
            <a:ext cx="4724060" cy="1593820"/>
          </a:xfrm>
          <a:prstGeom prst="rect">
            <a:avLst/>
          </a:prstGeom>
          <a:noFill/>
        </p:spPr>
        <p:txBody>
          <a:bodyPr vert="horz" wrap="square" lIns="130604" tIns="65303" rIns="130604" bIns="65303" rtlCol="0" anchor="t" anchorCtr="1">
            <a:spAutoFit/>
          </a:bodyPr>
          <a:lstStyle>
            <a:lvl1pPr marL="522488" indent="-522488" algn="l" defTabSz="1306220" rtl="0" eaLnBrk="1" latinLnBrk="0" hangingPunct="1">
              <a:lnSpc>
                <a:spcPct val="90000"/>
              </a:lnSpc>
              <a:spcBef>
                <a:spcPts val="1714"/>
              </a:spcBef>
              <a:buClr>
                <a:schemeClr val="accent1"/>
              </a:buClr>
              <a:buFont typeface="Webdings" pitchFamily="18" charset="2"/>
              <a:buChar char="4"/>
              <a:defRPr sz="2800" kern="1200">
                <a:solidFill>
                  <a:schemeClr val="tx2">
                    <a:lumMod val="65000"/>
                    <a:lumOff val="35000"/>
                  </a:schemeClr>
                </a:solidFill>
                <a:latin typeface="+mn-lt"/>
                <a:ea typeface="+mn-ea"/>
                <a:cs typeface="+mn-cs"/>
              </a:defRPr>
            </a:lvl1pPr>
            <a:lvl2pPr marL="979665" indent="-326555" algn="l" defTabSz="1306220" rtl="0" eaLnBrk="1" latinLnBrk="0" hangingPunct="1">
              <a:lnSpc>
                <a:spcPct val="90000"/>
              </a:lnSpc>
              <a:spcBef>
                <a:spcPts val="1143"/>
              </a:spcBef>
              <a:buClr>
                <a:schemeClr val="accent2"/>
              </a:buClr>
              <a:buFont typeface="Arial" pitchFamily="34" charset="0"/>
              <a:buChar char="–"/>
              <a:defRPr sz="2400" kern="1200">
                <a:solidFill>
                  <a:schemeClr val="tx2">
                    <a:lumMod val="65000"/>
                    <a:lumOff val="35000"/>
                  </a:schemeClr>
                </a:solidFill>
                <a:latin typeface="+mn-lt"/>
                <a:ea typeface="+mn-ea"/>
                <a:cs typeface="+mn-cs"/>
              </a:defRPr>
            </a:lvl2pPr>
            <a:lvl3pPr marL="1567464" indent="-326555" algn="l" defTabSz="1306220" rtl="0" eaLnBrk="1" latinLnBrk="0" hangingPunct="1">
              <a:lnSpc>
                <a:spcPct val="90000"/>
              </a:lnSpc>
              <a:spcBef>
                <a:spcPts val="857"/>
              </a:spcBef>
              <a:buClr>
                <a:schemeClr val="accent2"/>
              </a:buClr>
              <a:buFont typeface="Arial" pitchFamily="34" charset="0"/>
              <a:buChar char="–"/>
              <a:defRPr sz="2000" kern="1200">
                <a:solidFill>
                  <a:schemeClr val="tx2">
                    <a:lumMod val="65000"/>
                    <a:lumOff val="35000"/>
                  </a:schemeClr>
                </a:solidFill>
                <a:latin typeface="+mn-lt"/>
                <a:ea typeface="+mn-ea"/>
                <a:cs typeface="+mn-cs"/>
              </a:defRPr>
            </a:lvl3pPr>
            <a:lvl4pPr marL="2089953" indent="-326555" algn="l" defTabSz="1306220" rtl="0" eaLnBrk="1" latinLnBrk="0" hangingPunct="1">
              <a:lnSpc>
                <a:spcPct val="90000"/>
              </a:lnSpc>
              <a:spcBef>
                <a:spcPts val="857"/>
              </a:spcBef>
              <a:buClr>
                <a:schemeClr val="accent2"/>
              </a:buClr>
              <a:buFont typeface="Arial" pitchFamily="34" charset="0"/>
              <a:buChar char="–"/>
              <a:defRPr sz="1800" kern="1200">
                <a:solidFill>
                  <a:schemeClr val="tx2">
                    <a:lumMod val="65000"/>
                    <a:lumOff val="35000"/>
                  </a:schemeClr>
                </a:solidFill>
                <a:latin typeface="+mn-lt"/>
                <a:ea typeface="+mn-ea"/>
                <a:cs typeface="+mn-cs"/>
              </a:defRPr>
            </a:lvl4pPr>
            <a:lvl5pPr marL="2612441" indent="-326555" algn="l" defTabSz="1306220" rtl="0" eaLnBrk="1" latinLnBrk="0" hangingPunct="1">
              <a:lnSpc>
                <a:spcPct val="90000"/>
              </a:lnSpc>
              <a:spcBef>
                <a:spcPts val="857"/>
              </a:spcBef>
              <a:buClr>
                <a:schemeClr val="accent2"/>
              </a:buClr>
              <a:buFont typeface="Arial" pitchFamily="34" charset="0"/>
              <a:buChar char="–"/>
              <a:defRPr sz="1800" kern="1200">
                <a:solidFill>
                  <a:schemeClr val="tx2">
                    <a:lumMod val="65000"/>
                    <a:lumOff val="35000"/>
                  </a:schemeClr>
                </a:solidFill>
                <a:latin typeface="+mn-lt"/>
                <a:ea typeface="+mn-ea"/>
                <a:cs typeface="+mn-cs"/>
              </a:defRPr>
            </a:lvl5pPr>
            <a:lvl6pPr marL="3134929" indent="-326555" algn="l" defTabSz="1306220" rtl="0" eaLnBrk="1" latinLnBrk="0" hangingPunct="1">
              <a:lnSpc>
                <a:spcPct val="90000"/>
              </a:lnSpc>
              <a:spcBef>
                <a:spcPts val="857"/>
              </a:spcBef>
              <a:buClr>
                <a:schemeClr val="accent2"/>
              </a:buClr>
              <a:buFont typeface="Arial" pitchFamily="34" charset="0"/>
              <a:buChar char="–"/>
              <a:defRPr sz="2600" kern="1200">
                <a:solidFill>
                  <a:schemeClr val="tx1"/>
                </a:solidFill>
                <a:latin typeface="+mn-lt"/>
                <a:ea typeface="+mn-ea"/>
                <a:cs typeface="+mn-cs"/>
              </a:defRPr>
            </a:lvl6pPr>
            <a:lvl7pPr marL="3657417" indent="-326555" algn="l" defTabSz="1306220" rtl="0" eaLnBrk="1" latinLnBrk="0" hangingPunct="1">
              <a:lnSpc>
                <a:spcPct val="90000"/>
              </a:lnSpc>
              <a:spcBef>
                <a:spcPts val="857"/>
              </a:spcBef>
              <a:buClr>
                <a:schemeClr val="accent2"/>
              </a:buClr>
              <a:buFont typeface="Arial" pitchFamily="34" charset="0"/>
              <a:buChar char="–"/>
              <a:defRPr sz="2600" kern="1200">
                <a:solidFill>
                  <a:schemeClr val="tx1"/>
                </a:solidFill>
                <a:latin typeface="+mn-lt"/>
                <a:ea typeface="+mn-ea"/>
                <a:cs typeface="+mn-cs"/>
              </a:defRPr>
            </a:lvl7pPr>
            <a:lvl8pPr marL="4179905" indent="-326555" algn="l" defTabSz="1306220" rtl="0" eaLnBrk="1" latinLnBrk="0" hangingPunct="1">
              <a:lnSpc>
                <a:spcPct val="90000"/>
              </a:lnSpc>
              <a:spcBef>
                <a:spcPts val="857"/>
              </a:spcBef>
              <a:buClr>
                <a:schemeClr val="accent2"/>
              </a:buClr>
              <a:buFont typeface="Arial" pitchFamily="34" charset="0"/>
              <a:buChar char="–"/>
              <a:defRPr sz="2600" kern="1200">
                <a:solidFill>
                  <a:schemeClr val="tx1"/>
                </a:solidFill>
                <a:latin typeface="+mn-lt"/>
                <a:ea typeface="+mn-ea"/>
                <a:cs typeface="+mn-cs"/>
              </a:defRPr>
            </a:lvl8pPr>
            <a:lvl9pPr marL="4702393" indent="-326555" algn="l" defTabSz="1306220" rtl="0" eaLnBrk="1" latinLnBrk="0" hangingPunct="1">
              <a:lnSpc>
                <a:spcPct val="90000"/>
              </a:lnSpc>
              <a:spcBef>
                <a:spcPts val="857"/>
              </a:spcBef>
              <a:buClr>
                <a:schemeClr val="accent2"/>
              </a:buClr>
              <a:buFont typeface="Arial" pitchFamily="34" charset="0"/>
              <a:buChar char="–"/>
              <a:defRPr sz="2600" kern="1200">
                <a:solidFill>
                  <a:schemeClr val="tx1"/>
                </a:solidFill>
                <a:latin typeface="+mn-lt"/>
                <a:ea typeface="+mn-ea"/>
                <a:cs typeface="+mn-cs"/>
              </a:defRPr>
            </a:lvl9pPr>
          </a:lstStyle>
          <a:p>
            <a:pPr marL="344488" indent="-344488">
              <a:lnSpc>
                <a:spcPct val="100000"/>
              </a:lnSpc>
              <a:spcBef>
                <a:spcPts val="600"/>
              </a:spcBef>
            </a:pPr>
            <a:r>
              <a:rPr lang="en-US" sz="2000" dirty="0"/>
              <a:t>Contacts, IM and Presence</a:t>
            </a:r>
          </a:p>
          <a:p>
            <a:pPr marL="344488" indent="-344488">
              <a:lnSpc>
                <a:spcPct val="100000"/>
              </a:lnSpc>
              <a:spcBef>
                <a:spcPts val="600"/>
              </a:spcBef>
            </a:pPr>
            <a:r>
              <a:rPr lang="en-US" sz="2000" dirty="0"/>
              <a:t>Collaboration Actions</a:t>
            </a:r>
          </a:p>
          <a:p>
            <a:pPr marL="344488" indent="-344488">
              <a:lnSpc>
                <a:spcPct val="100000"/>
              </a:lnSpc>
              <a:spcBef>
                <a:spcPts val="600"/>
              </a:spcBef>
            </a:pPr>
            <a:r>
              <a:rPr lang="en-US" sz="2000" dirty="0"/>
              <a:t>Unified Messaging</a:t>
            </a:r>
          </a:p>
          <a:p>
            <a:pPr marL="344488" indent="-344488">
              <a:lnSpc>
                <a:spcPct val="100000"/>
              </a:lnSpc>
              <a:spcBef>
                <a:spcPts val="600"/>
              </a:spcBef>
            </a:pPr>
            <a:r>
              <a:rPr lang="en-US" sz="2000" dirty="0"/>
              <a:t>Integrated Conferencing</a:t>
            </a:r>
          </a:p>
        </p:txBody>
      </p:sp>
      <p:sp>
        <p:nvSpPr>
          <p:cNvPr id="30" name="Content Placeholder 2"/>
          <p:cNvSpPr txBox="1">
            <a:spLocks/>
          </p:cNvSpPr>
          <p:nvPr/>
        </p:nvSpPr>
        <p:spPr>
          <a:xfrm>
            <a:off x="554553" y="6064364"/>
            <a:ext cx="3614954" cy="439658"/>
          </a:xfrm>
          <a:prstGeom prst="rect">
            <a:avLst/>
          </a:prstGeom>
          <a:noFill/>
        </p:spPr>
        <p:txBody>
          <a:bodyPr vert="horz" wrap="square" lIns="130604" tIns="65303" rIns="130604" bIns="65303" rtlCol="0" anchor="t" anchorCtr="1">
            <a:spAutoFit/>
          </a:bodyPr>
          <a:lstStyle>
            <a:lvl1pPr marL="522488" indent="-522488" algn="l" defTabSz="1306220" rtl="0" eaLnBrk="1" latinLnBrk="0" hangingPunct="1">
              <a:lnSpc>
                <a:spcPct val="90000"/>
              </a:lnSpc>
              <a:spcBef>
                <a:spcPts val="1714"/>
              </a:spcBef>
              <a:buClr>
                <a:schemeClr val="accent1"/>
              </a:buClr>
              <a:buFont typeface="Webdings" pitchFamily="18" charset="2"/>
              <a:buChar char="4"/>
              <a:defRPr sz="2800" kern="1200">
                <a:solidFill>
                  <a:schemeClr val="tx2">
                    <a:lumMod val="65000"/>
                    <a:lumOff val="35000"/>
                  </a:schemeClr>
                </a:solidFill>
                <a:latin typeface="+mn-lt"/>
                <a:ea typeface="+mn-ea"/>
                <a:cs typeface="+mn-cs"/>
              </a:defRPr>
            </a:lvl1pPr>
            <a:lvl2pPr marL="979665" indent="-326555" algn="l" defTabSz="1306220" rtl="0" eaLnBrk="1" latinLnBrk="0" hangingPunct="1">
              <a:lnSpc>
                <a:spcPct val="90000"/>
              </a:lnSpc>
              <a:spcBef>
                <a:spcPts val="1143"/>
              </a:spcBef>
              <a:buClr>
                <a:schemeClr val="accent2"/>
              </a:buClr>
              <a:buFont typeface="Arial" pitchFamily="34" charset="0"/>
              <a:buChar char="–"/>
              <a:defRPr sz="2400" kern="1200">
                <a:solidFill>
                  <a:schemeClr val="tx2">
                    <a:lumMod val="65000"/>
                    <a:lumOff val="35000"/>
                  </a:schemeClr>
                </a:solidFill>
                <a:latin typeface="+mn-lt"/>
                <a:ea typeface="+mn-ea"/>
                <a:cs typeface="+mn-cs"/>
              </a:defRPr>
            </a:lvl2pPr>
            <a:lvl3pPr marL="1567464" indent="-326555" algn="l" defTabSz="1306220" rtl="0" eaLnBrk="1" latinLnBrk="0" hangingPunct="1">
              <a:lnSpc>
                <a:spcPct val="90000"/>
              </a:lnSpc>
              <a:spcBef>
                <a:spcPts val="857"/>
              </a:spcBef>
              <a:buClr>
                <a:schemeClr val="accent2"/>
              </a:buClr>
              <a:buFont typeface="Arial" pitchFamily="34" charset="0"/>
              <a:buChar char="–"/>
              <a:defRPr sz="2000" kern="1200">
                <a:solidFill>
                  <a:schemeClr val="tx2">
                    <a:lumMod val="65000"/>
                    <a:lumOff val="35000"/>
                  </a:schemeClr>
                </a:solidFill>
                <a:latin typeface="+mn-lt"/>
                <a:ea typeface="+mn-ea"/>
                <a:cs typeface="+mn-cs"/>
              </a:defRPr>
            </a:lvl3pPr>
            <a:lvl4pPr marL="2089953" indent="-326555" algn="l" defTabSz="1306220" rtl="0" eaLnBrk="1" latinLnBrk="0" hangingPunct="1">
              <a:lnSpc>
                <a:spcPct val="90000"/>
              </a:lnSpc>
              <a:spcBef>
                <a:spcPts val="857"/>
              </a:spcBef>
              <a:buClr>
                <a:schemeClr val="accent2"/>
              </a:buClr>
              <a:buFont typeface="Arial" pitchFamily="34" charset="0"/>
              <a:buChar char="–"/>
              <a:defRPr sz="1800" kern="1200">
                <a:solidFill>
                  <a:schemeClr val="tx2">
                    <a:lumMod val="65000"/>
                    <a:lumOff val="35000"/>
                  </a:schemeClr>
                </a:solidFill>
                <a:latin typeface="+mn-lt"/>
                <a:ea typeface="+mn-ea"/>
                <a:cs typeface="+mn-cs"/>
              </a:defRPr>
            </a:lvl4pPr>
            <a:lvl5pPr marL="2612441" indent="-326555" algn="l" defTabSz="1306220" rtl="0" eaLnBrk="1" latinLnBrk="0" hangingPunct="1">
              <a:lnSpc>
                <a:spcPct val="90000"/>
              </a:lnSpc>
              <a:spcBef>
                <a:spcPts val="857"/>
              </a:spcBef>
              <a:buClr>
                <a:schemeClr val="accent2"/>
              </a:buClr>
              <a:buFont typeface="Arial" pitchFamily="34" charset="0"/>
              <a:buChar char="–"/>
              <a:defRPr sz="1800" kern="1200">
                <a:solidFill>
                  <a:schemeClr val="tx2">
                    <a:lumMod val="65000"/>
                    <a:lumOff val="35000"/>
                  </a:schemeClr>
                </a:solidFill>
                <a:latin typeface="+mn-lt"/>
                <a:ea typeface="+mn-ea"/>
                <a:cs typeface="+mn-cs"/>
              </a:defRPr>
            </a:lvl5pPr>
            <a:lvl6pPr marL="3134929" indent="-326555" algn="l" defTabSz="1306220" rtl="0" eaLnBrk="1" latinLnBrk="0" hangingPunct="1">
              <a:lnSpc>
                <a:spcPct val="90000"/>
              </a:lnSpc>
              <a:spcBef>
                <a:spcPts val="857"/>
              </a:spcBef>
              <a:buClr>
                <a:schemeClr val="accent2"/>
              </a:buClr>
              <a:buFont typeface="Arial" pitchFamily="34" charset="0"/>
              <a:buChar char="–"/>
              <a:defRPr sz="2600" kern="1200">
                <a:solidFill>
                  <a:schemeClr val="tx1"/>
                </a:solidFill>
                <a:latin typeface="+mn-lt"/>
                <a:ea typeface="+mn-ea"/>
                <a:cs typeface="+mn-cs"/>
              </a:defRPr>
            </a:lvl6pPr>
            <a:lvl7pPr marL="3657417" indent="-326555" algn="l" defTabSz="1306220" rtl="0" eaLnBrk="1" latinLnBrk="0" hangingPunct="1">
              <a:lnSpc>
                <a:spcPct val="90000"/>
              </a:lnSpc>
              <a:spcBef>
                <a:spcPts val="857"/>
              </a:spcBef>
              <a:buClr>
                <a:schemeClr val="accent2"/>
              </a:buClr>
              <a:buFont typeface="Arial" pitchFamily="34" charset="0"/>
              <a:buChar char="–"/>
              <a:defRPr sz="2600" kern="1200">
                <a:solidFill>
                  <a:schemeClr val="tx1"/>
                </a:solidFill>
                <a:latin typeface="+mn-lt"/>
                <a:ea typeface="+mn-ea"/>
                <a:cs typeface="+mn-cs"/>
              </a:defRPr>
            </a:lvl7pPr>
            <a:lvl8pPr marL="4179905" indent="-326555" algn="l" defTabSz="1306220" rtl="0" eaLnBrk="1" latinLnBrk="0" hangingPunct="1">
              <a:lnSpc>
                <a:spcPct val="90000"/>
              </a:lnSpc>
              <a:spcBef>
                <a:spcPts val="857"/>
              </a:spcBef>
              <a:buClr>
                <a:schemeClr val="accent2"/>
              </a:buClr>
              <a:buFont typeface="Arial" pitchFamily="34" charset="0"/>
              <a:buChar char="–"/>
              <a:defRPr sz="2600" kern="1200">
                <a:solidFill>
                  <a:schemeClr val="tx1"/>
                </a:solidFill>
                <a:latin typeface="+mn-lt"/>
                <a:ea typeface="+mn-ea"/>
                <a:cs typeface="+mn-cs"/>
              </a:defRPr>
            </a:lvl8pPr>
            <a:lvl9pPr marL="4702393" indent="-326555" algn="l" defTabSz="1306220" rtl="0" eaLnBrk="1" latinLnBrk="0" hangingPunct="1">
              <a:lnSpc>
                <a:spcPct val="90000"/>
              </a:lnSpc>
              <a:spcBef>
                <a:spcPts val="857"/>
              </a:spcBef>
              <a:buClr>
                <a:schemeClr val="accent2"/>
              </a:buClr>
              <a:buFont typeface="Arial" pitchFamily="34" charset="0"/>
              <a:buChar char="–"/>
              <a:defRPr sz="2600" kern="1200">
                <a:solidFill>
                  <a:schemeClr val="tx1"/>
                </a:solidFill>
                <a:latin typeface="+mn-lt"/>
                <a:ea typeface="+mn-ea"/>
                <a:cs typeface="+mn-cs"/>
              </a:defRPr>
            </a:lvl9pPr>
          </a:lstStyle>
          <a:p>
            <a:pPr marL="0" indent="0" algn="ctr">
              <a:lnSpc>
                <a:spcPct val="100000"/>
              </a:lnSpc>
              <a:spcBef>
                <a:spcPts val="600"/>
              </a:spcBef>
              <a:buNone/>
            </a:pPr>
            <a:r>
              <a:rPr lang="en-US" sz="2000" dirty="0"/>
              <a:t>Web RTC or Phone</a:t>
            </a:r>
          </a:p>
        </p:txBody>
      </p:sp>
      <p:sp>
        <p:nvSpPr>
          <p:cNvPr id="22" name="Content Placeholder 2"/>
          <p:cNvSpPr txBox="1">
            <a:spLocks/>
          </p:cNvSpPr>
          <p:nvPr/>
        </p:nvSpPr>
        <p:spPr>
          <a:xfrm>
            <a:off x="9887573" y="5871219"/>
            <a:ext cx="4761594" cy="1593820"/>
          </a:xfrm>
          <a:prstGeom prst="rect">
            <a:avLst/>
          </a:prstGeom>
          <a:noFill/>
        </p:spPr>
        <p:txBody>
          <a:bodyPr vert="horz" wrap="square" lIns="130604" tIns="65303" rIns="130604" bIns="65303" rtlCol="0" anchor="t" anchorCtr="1">
            <a:spAutoFit/>
          </a:bodyPr>
          <a:lstStyle>
            <a:lvl1pPr marL="522488" indent="-522488" algn="l" defTabSz="1306220" rtl="0" eaLnBrk="1" latinLnBrk="0" hangingPunct="1">
              <a:lnSpc>
                <a:spcPct val="90000"/>
              </a:lnSpc>
              <a:spcBef>
                <a:spcPts val="1714"/>
              </a:spcBef>
              <a:buClr>
                <a:schemeClr val="accent1"/>
              </a:buClr>
              <a:buFont typeface="Webdings" pitchFamily="18" charset="2"/>
              <a:buChar char="4"/>
              <a:defRPr sz="2800" kern="1200">
                <a:solidFill>
                  <a:schemeClr val="tx2">
                    <a:lumMod val="65000"/>
                    <a:lumOff val="35000"/>
                  </a:schemeClr>
                </a:solidFill>
                <a:latin typeface="+mn-lt"/>
                <a:ea typeface="+mn-ea"/>
                <a:cs typeface="+mn-cs"/>
              </a:defRPr>
            </a:lvl1pPr>
            <a:lvl2pPr marL="979665" indent="-326555" algn="l" defTabSz="1306220" rtl="0" eaLnBrk="1" latinLnBrk="0" hangingPunct="1">
              <a:lnSpc>
                <a:spcPct val="90000"/>
              </a:lnSpc>
              <a:spcBef>
                <a:spcPts val="1143"/>
              </a:spcBef>
              <a:buClr>
                <a:schemeClr val="accent2"/>
              </a:buClr>
              <a:buFont typeface="Arial" pitchFamily="34" charset="0"/>
              <a:buChar char="–"/>
              <a:defRPr sz="2400" kern="1200">
                <a:solidFill>
                  <a:schemeClr val="tx2">
                    <a:lumMod val="65000"/>
                    <a:lumOff val="35000"/>
                  </a:schemeClr>
                </a:solidFill>
                <a:latin typeface="+mn-lt"/>
                <a:ea typeface="+mn-ea"/>
                <a:cs typeface="+mn-cs"/>
              </a:defRPr>
            </a:lvl2pPr>
            <a:lvl3pPr marL="1567464" indent="-326555" algn="l" defTabSz="1306220" rtl="0" eaLnBrk="1" latinLnBrk="0" hangingPunct="1">
              <a:lnSpc>
                <a:spcPct val="90000"/>
              </a:lnSpc>
              <a:spcBef>
                <a:spcPts val="857"/>
              </a:spcBef>
              <a:buClr>
                <a:schemeClr val="accent2"/>
              </a:buClr>
              <a:buFont typeface="Arial" pitchFamily="34" charset="0"/>
              <a:buChar char="–"/>
              <a:defRPr sz="2000" kern="1200">
                <a:solidFill>
                  <a:schemeClr val="tx2">
                    <a:lumMod val="65000"/>
                    <a:lumOff val="35000"/>
                  </a:schemeClr>
                </a:solidFill>
                <a:latin typeface="+mn-lt"/>
                <a:ea typeface="+mn-ea"/>
                <a:cs typeface="+mn-cs"/>
              </a:defRPr>
            </a:lvl3pPr>
            <a:lvl4pPr marL="2089953" indent="-326555" algn="l" defTabSz="1306220" rtl="0" eaLnBrk="1" latinLnBrk="0" hangingPunct="1">
              <a:lnSpc>
                <a:spcPct val="90000"/>
              </a:lnSpc>
              <a:spcBef>
                <a:spcPts val="857"/>
              </a:spcBef>
              <a:buClr>
                <a:schemeClr val="accent2"/>
              </a:buClr>
              <a:buFont typeface="Arial" pitchFamily="34" charset="0"/>
              <a:buChar char="–"/>
              <a:defRPr sz="1800" kern="1200">
                <a:solidFill>
                  <a:schemeClr val="tx2">
                    <a:lumMod val="65000"/>
                    <a:lumOff val="35000"/>
                  </a:schemeClr>
                </a:solidFill>
                <a:latin typeface="+mn-lt"/>
                <a:ea typeface="+mn-ea"/>
                <a:cs typeface="+mn-cs"/>
              </a:defRPr>
            </a:lvl4pPr>
            <a:lvl5pPr marL="2612441" indent="-326555" algn="l" defTabSz="1306220" rtl="0" eaLnBrk="1" latinLnBrk="0" hangingPunct="1">
              <a:lnSpc>
                <a:spcPct val="90000"/>
              </a:lnSpc>
              <a:spcBef>
                <a:spcPts val="857"/>
              </a:spcBef>
              <a:buClr>
                <a:schemeClr val="accent2"/>
              </a:buClr>
              <a:buFont typeface="Arial" pitchFamily="34" charset="0"/>
              <a:buChar char="–"/>
              <a:defRPr sz="1800" kern="1200">
                <a:solidFill>
                  <a:schemeClr val="tx2">
                    <a:lumMod val="65000"/>
                    <a:lumOff val="35000"/>
                  </a:schemeClr>
                </a:solidFill>
                <a:latin typeface="+mn-lt"/>
                <a:ea typeface="+mn-ea"/>
                <a:cs typeface="+mn-cs"/>
              </a:defRPr>
            </a:lvl5pPr>
            <a:lvl6pPr marL="3134929" indent="-326555" algn="l" defTabSz="1306220" rtl="0" eaLnBrk="1" latinLnBrk="0" hangingPunct="1">
              <a:lnSpc>
                <a:spcPct val="90000"/>
              </a:lnSpc>
              <a:spcBef>
                <a:spcPts val="857"/>
              </a:spcBef>
              <a:buClr>
                <a:schemeClr val="accent2"/>
              </a:buClr>
              <a:buFont typeface="Arial" pitchFamily="34" charset="0"/>
              <a:buChar char="–"/>
              <a:defRPr sz="2600" kern="1200">
                <a:solidFill>
                  <a:schemeClr val="tx1"/>
                </a:solidFill>
                <a:latin typeface="+mn-lt"/>
                <a:ea typeface="+mn-ea"/>
                <a:cs typeface="+mn-cs"/>
              </a:defRPr>
            </a:lvl6pPr>
            <a:lvl7pPr marL="3657417" indent="-326555" algn="l" defTabSz="1306220" rtl="0" eaLnBrk="1" latinLnBrk="0" hangingPunct="1">
              <a:lnSpc>
                <a:spcPct val="90000"/>
              </a:lnSpc>
              <a:spcBef>
                <a:spcPts val="857"/>
              </a:spcBef>
              <a:buClr>
                <a:schemeClr val="accent2"/>
              </a:buClr>
              <a:buFont typeface="Arial" pitchFamily="34" charset="0"/>
              <a:buChar char="–"/>
              <a:defRPr sz="2600" kern="1200">
                <a:solidFill>
                  <a:schemeClr val="tx1"/>
                </a:solidFill>
                <a:latin typeface="+mn-lt"/>
                <a:ea typeface="+mn-ea"/>
                <a:cs typeface="+mn-cs"/>
              </a:defRPr>
            </a:lvl7pPr>
            <a:lvl8pPr marL="4179905" indent="-326555" algn="l" defTabSz="1306220" rtl="0" eaLnBrk="1" latinLnBrk="0" hangingPunct="1">
              <a:lnSpc>
                <a:spcPct val="90000"/>
              </a:lnSpc>
              <a:spcBef>
                <a:spcPts val="857"/>
              </a:spcBef>
              <a:buClr>
                <a:schemeClr val="accent2"/>
              </a:buClr>
              <a:buFont typeface="Arial" pitchFamily="34" charset="0"/>
              <a:buChar char="–"/>
              <a:defRPr sz="2600" kern="1200">
                <a:solidFill>
                  <a:schemeClr val="tx1"/>
                </a:solidFill>
                <a:latin typeface="+mn-lt"/>
                <a:ea typeface="+mn-ea"/>
                <a:cs typeface="+mn-cs"/>
              </a:defRPr>
            </a:lvl8pPr>
            <a:lvl9pPr marL="4702393" indent="-326555" algn="l" defTabSz="1306220" rtl="0" eaLnBrk="1" latinLnBrk="0" hangingPunct="1">
              <a:lnSpc>
                <a:spcPct val="90000"/>
              </a:lnSpc>
              <a:spcBef>
                <a:spcPts val="857"/>
              </a:spcBef>
              <a:buClr>
                <a:schemeClr val="accent2"/>
              </a:buClr>
              <a:buFont typeface="Arial" pitchFamily="34" charset="0"/>
              <a:buChar char="–"/>
              <a:defRPr sz="2600" kern="1200">
                <a:solidFill>
                  <a:schemeClr val="tx1"/>
                </a:solidFill>
                <a:latin typeface="+mn-lt"/>
                <a:ea typeface="+mn-ea"/>
                <a:cs typeface="+mn-cs"/>
              </a:defRPr>
            </a:lvl9pPr>
          </a:lstStyle>
          <a:p>
            <a:pPr marL="344488" indent="-344488">
              <a:lnSpc>
                <a:spcPct val="100000"/>
              </a:lnSpc>
              <a:spcBef>
                <a:spcPts val="600"/>
              </a:spcBef>
            </a:pPr>
            <a:r>
              <a:rPr lang="en-US" sz="2000" dirty="0"/>
              <a:t>Contextual Collaboration</a:t>
            </a:r>
          </a:p>
          <a:p>
            <a:pPr marL="344488" indent="-344488">
              <a:lnSpc>
                <a:spcPct val="100000"/>
              </a:lnSpc>
              <a:spcBef>
                <a:spcPts val="600"/>
              </a:spcBef>
            </a:pPr>
            <a:r>
              <a:rPr lang="en-US" sz="2000" dirty="0"/>
              <a:t>Screen-pops</a:t>
            </a:r>
          </a:p>
          <a:p>
            <a:pPr marL="344488" indent="-344488">
              <a:lnSpc>
                <a:spcPct val="100000"/>
              </a:lnSpc>
              <a:spcBef>
                <a:spcPts val="600"/>
              </a:spcBef>
            </a:pPr>
            <a:r>
              <a:rPr lang="en-US" sz="2000" dirty="0"/>
              <a:t>CTI</a:t>
            </a:r>
          </a:p>
          <a:p>
            <a:pPr marL="344488" indent="-344488">
              <a:lnSpc>
                <a:spcPct val="100000"/>
              </a:lnSpc>
              <a:spcBef>
                <a:spcPts val="600"/>
              </a:spcBef>
            </a:pPr>
            <a:r>
              <a:rPr lang="en-US" sz="2000" dirty="0"/>
              <a:t>Click-to-X</a:t>
            </a:r>
          </a:p>
        </p:txBody>
      </p:sp>
    </p:spTree>
    <p:extLst>
      <p:ext uri="{BB962C8B-B14F-4D97-AF65-F5344CB8AC3E}">
        <p14:creationId xmlns:p14="http://schemas.microsoft.com/office/powerpoint/2010/main" val="1944991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9906340" y="1662828"/>
            <a:ext cx="4724060" cy="5842872"/>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274320" rtlCol="0" anchor="t"/>
          <a:lstStyle/>
          <a:p>
            <a:pPr algn="ctr">
              <a:lnSpc>
                <a:spcPct val="90000"/>
              </a:lnSpc>
            </a:pPr>
            <a:r>
              <a:rPr lang="en-US" sz="2400" b="1" dirty="0">
                <a:solidFill>
                  <a:schemeClr val="accent1"/>
                </a:solidFill>
              </a:rPr>
              <a:t>BEST OF CLOUD</a:t>
            </a:r>
          </a:p>
        </p:txBody>
      </p:sp>
      <p:sp>
        <p:nvSpPr>
          <p:cNvPr id="21" name="Rectangle 20"/>
          <p:cNvSpPr/>
          <p:nvPr/>
        </p:nvSpPr>
        <p:spPr>
          <a:xfrm>
            <a:off x="0" y="1662828"/>
            <a:ext cx="4724060" cy="5842872"/>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274320" rtlCol="0" anchor="t"/>
          <a:lstStyle/>
          <a:p>
            <a:pPr algn="ctr">
              <a:lnSpc>
                <a:spcPct val="90000"/>
              </a:lnSpc>
            </a:pPr>
            <a:r>
              <a:rPr lang="en-US" sz="2400" b="1" dirty="0">
                <a:solidFill>
                  <a:schemeClr val="accent1"/>
                </a:solidFill>
              </a:rPr>
              <a:t>EQUINOX FOR WEB </a:t>
            </a:r>
          </a:p>
        </p:txBody>
      </p:sp>
      <p:sp>
        <p:nvSpPr>
          <p:cNvPr id="23" name="Rectangle 22"/>
          <p:cNvSpPr/>
          <p:nvPr/>
        </p:nvSpPr>
        <p:spPr>
          <a:xfrm>
            <a:off x="4953170" y="1662828"/>
            <a:ext cx="4724060" cy="5842872"/>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274320" rtlCol="0" anchor="t"/>
          <a:lstStyle/>
          <a:p>
            <a:pPr algn="ctr">
              <a:lnSpc>
                <a:spcPct val="90000"/>
              </a:lnSpc>
            </a:pPr>
            <a:r>
              <a:rPr lang="en-US" sz="2400" b="1" dirty="0">
                <a:solidFill>
                  <a:schemeClr val="accent1"/>
                </a:solidFill>
              </a:rPr>
              <a:t>MEETING INTEGRATION</a:t>
            </a:r>
          </a:p>
        </p:txBody>
      </p:sp>
      <p:sp>
        <p:nvSpPr>
          <p:cNvPr id="2" name="Title 1"/>
          <p:cNvSpPr>
            <a:spLocks noGrp="1"/>
          </p:cNvSpPr>
          <p:nvPr>
            <p:ph type="title"/>
          </p:nvPr>
        </p:nvSpPr>
        <p:spPr/>
        <p:txBody>
          <a:bodyPr/>
          <a:lstStyle/>
          <a:p>
            <a:r>
              <a:rPr lang="en-US"/>
              <a:t>Complete Browser Solution</a:t>
            </a:r>
            <a:br>
              <a:rPr lang="en-US"/>
            </a:br>
            <a:r>
              <a:rPr lang="en-US" sz="2800" cap="none">
                <a:solidFill>
                  <a:schemeClr val="accent1"/>
                </a:solidFill>
                <a:latin typeface="+mn-lt"/>
                <a:ea typeface="+mn-ea"/>
                <a:cs typeface="+mn-cs"/>
              </a:rPr>
              <a:t>Extends to “IN-APP” Cloud Work-flow</a:t>
            </a:r>
            <a:endParaRPr lang="en-US" sz="2800" cap="none" dirty="0">
              <a:solidFill>
                <a:schemeClr val="accent1"/>
              </a:solidFill>
              <a:latin typeface="+mn-lt"/>
              <a:ea typeface="+mn-ea"/>
              <a:cs typeface="+mn-cs"/>
            </a:endParaRPr>
          </a:p>
        </p:txBody>
      </p:sp>
      <p:pic>
        <p:nvPicPr>
          <p:cNvPr id="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152724" y="2841954"/>
            <a:ext cx="2418612" cy="2658474"/>
          </a:xfrm>
          <a:prstGeom prst="rect">
            <a:avLst/>
          </a:prstGeom>
          <a:ln>
            <a:noFill/>
          </a:ln>
          <a:effectLst>
            <a:outerShdw blurRad="190500" algn="tl" rotWithShape="0">
              <a:srgbClr val="000000">
                <a:alpha val="70000"/>
              </a:srgbClr>
            </a:outerShdw>
          </a:effectLst>
        </p:spPr>
      </p:pic>
      <p:sp>
        <p:nvSpPr>
          <p:cNvPr id="16" name="Content Placeholder 2"/>
          <p:cNvSpPr txBox="1">
            <a:spLocks/>
          </p:cNvSpPr>
          <p:nvPr/>
        </p:nvSpPr>
        <p:spPr>
          <a:xfrm>
            <a:off x="4387483" y="3649906"/>
            <a:ext cx="902263" cy="697513"/>
          </a:xfrm>
          <a:prstGeom prst="rect">
            <a:avLst/>
          </a:prstGeom>
          <a:noFill/>
        </p:spPr>
        <p:txBody>
          <a:bodyPr vert="horz" wrap="square" lIns="130604" tIns="65303" rIns="130604" bIns="65303" rtlCol="0">
            <a:noAutofit/>
          </a:bodyPr>
          <a:lstStyle>
            <a:lvl1pPr marL="522488" indent="-522488" algn="l" defTabSz="1306220" rtl="0" eaLnBrk="1" latinLnBrk="0" hangingPunct="1">
              <a:lnSpc>
                <a:spcPct val="90000"/>
              </a:lnSpc>
              <a:spcBef>
                <a:spcPts val="1714"/>
              </a:spcBef>
              <a:buClr>
                <a:schemeClr val="accent1"/>
              </a:buClr>
              <a:buFont typeface="Webdings" pitchFamily="18" charset="2"/>
              <a:buChar char="4"/>
              <a:defRPr sz="2800" kern="1200">
                <a:solidFill>
                  <a:schemeClr val="tx2">
                    <a:lumMod val="65000"/>
                    <a:lumOff val="35000"/>
                  </a:schemeClr>
                </a:solidFill>
                <a:latin typeface="+mn-lt"/>
                <a:ea typeface="+mn-ea"/>
                <a:cs typeface="+mn-cs"/>
              </a:defRPr>
            </a:lvl1pPr>
            <a:lvl2pPr marL="979665" indent="-326555" algn="l" defTabSz="1306220" rtl="0" eaLnBrk="1" latinLnBrk="0" hangingPunct="1">
              <a:lnSpc>
                <a:spcPct val="90000"/>
              </a:lnSpc>
              <a:spcBef>
                <a:spcPts val="1143"/>
              </a:spcBef>
              <a:buClr>
                <a:schemeClr val="accent2"/>
              </a:buClr>
              <a:buFont typeface="Arial" pitchFamily="34" charset="0"/>
              <a:buChar char="–"/>
              <a:defRPr sz="2400" kern="1200">
                <a:solidFill>
                  <a:schemeClr val="tx2">
                    <a:lumMod val="65000"/>
                    <a:lumOff val="35000"/>
                  </a:schemeClr>
                </a:solidFill>
                <a:latin typeface="+mn-lt"/>
                <a:ea typeface="+mn-ea"/>
                <a:cs typeface="+mn-cs"/>
              </a:defRPr>
            </a:lvl2pPr>
            <a:lvl3pPr marL="1567464" indent="-326555" algn="l" defTabSz="1306220" rtl="0" eaLnBrk="1" latinLnBrk="0" hangingPunct="1">
              <a:lnSpc>
                <a:spcPct val="90000"/>
              </a:lnSpc>
              <a:spcBef>
                <a:spcPts val="857"/>
              </a:spcBef>
              <a:buClr>
                <a:schemeClr val="accent2"/>
              </a:buClr>
              <a:buFont typeface="Arial" pitchFamily="34" charset="0"/>
              <a:buChar char="–"/>
              <a:defRPr sz="2000" kern="1200">
                <a:solidFill>
                  <a:schemeClr val="tx2">
                    <a:lumMod val="65000"/>
                    <a:lumOff val="35000"/>
                  </a:schemeClr>
                </a:solidFill>
                <a:latin typeface="+mn-lt"/>
                <a:ea typeface="+mn-ea"/>
                <a:cs typeface="+mn-cs"/>
              </a:defRPr>
            </a:lvl3pPr>
            <a:lvl4pPr marL="2089953" indent="-326555" algn="l" defTabSz="1306220" rtl="0" eaLnBrk="1" latinLnBrk="0" hangingPunct="1">
              <a:lnSpc>
                <a:spcPct val="90000"/>
              </a:lnSpc>
              <a:spcBef>
                <a:spcPts val="857"/>
              </a:spcBef>
              <a:buClr>
                <a:schemeClr val="accent2"/>
              </a:buClr>
              <a:buFont typeface="Arial" pitchFamily="34" charset="0"/>
              <a:buChar char="–"/>
              <a:defRPr sz="1800" kern="1200">
                <a:solidFill>
                  <a:schemeClr val="tx2">
                    <a:lumMod val="65000"/>
                    <a:lumOff val="35000"/>
                  </a:schemeClr>
                </a:solidFill>
                <a:latin typeface="+mn-lt"/>
                <a:ea typeface="+mn-ea"/>
                <a:cs typeface="+mn-cs"/>
              </a:defRPr>
            </a:lvl4pPr>
            <a:lvl5pPr marL="2612441" indent="-326555" algn="l" defTabSz="1306220" rtl="0" eaLnBrk="1" latinLnBrk="0" hangingPunct="1">
              <a:lnSpc>
                <a:spcPct val="90000"/>
              </a:lnSpc>
              <a:spcBef>
                <a:spcPts val="857"/>
              </a:spcBef>
              <a:buClr>
                <a:schemeClr val="accent2"/>
              </a:buClr>
              <a:buFont typeface="Arial" pitchFamily="34" charset="0"/>
              <a:buChar char="–"/>
              <a:defRPr sz="1800" kern="1200">
                <a:solidFill>
                  <a:schemeClr val="tx2">
                    <a:lumMod val="65000"/>
                    <a:lumOff val="35000"/>
                  </a:schemeClr>
                </a:solidFill>
                <a:latin typeface="+mn-lt"/>
                <a:ea typeface="+mn-ea"/>
                <a:cs typeface="+mn-cs"/>
              </a:defRPr>
            </a:lvl5pPr>
            <a:lvl6pPr marL="3134929" indent="-326555" algn="l" defTabSz="1306220" rtl="0" eaLnBrk="1" latinLnBrk="0" hangingPunct="1">
              <a:lnSpc>
                <a:spcPct val="90000"/>
              </a:lnSpc>
              <a:spcBef>
                <a:spcPts val="857"/>
              </a:spcBef>
              <a:buClr>
                <a:schemeClr val="accent2"/>
              </a:buClr>
              <a:buFont typeface="Arial" pitchFamily="34" charset="0"/>
              <a:buChar char="–"/>
              <a:defRPr sz="2600" kern="1200">
                <a:solidFill>
                  <a:schemeClr val="tx1"/>
                </a:solidFill>
                <a:latin typeface="+mn-lt"/>
                <a:ea typeface="+mn-ea"/>
                <a:cs typeface="+mn-cs"/>
              </a:defRPr>
            </a:lvl6pPr>
            <a:lvl7pPr marL="3657417" indent="-326555" algn="l" defTabSz="1306220" rtl="0" eaLnBrk="1" latinLnBrk="0" hangingPunct="1">
              <a:lnSpc>
                <a:spcPct val="90000"/>
              </a:lnSpc>
              <a:spcBef>
                <a:spcPts val="857"/>
              </a:spcBef>
              <a:buClr>
                <a:schemeClr val="accent2"/>
              </a:buClr>
              <a:buFont typeface="Arial" pitchFamily="34" charset="0"/>
              <a:buChar char="–"/>
              <a:defRPr sz="2600" kern="1200">
                <a:solidFill>
                  <a:schemeClr val="tx1"/>
                </a:solidFill>
                <a:latin typeface="+mn-lt"/>
                <a:ea typeface="+mn-ea"/>
                <a:cs typeface="+mn-cs"/>
              </a:defRPr>
            </a:lvl7pPr>
            <a:lvl8pPr marL="4179905" indent="-326555" algn="l" defTabSz="1306220" rtl="0" eaLnBrk="1" latinLnBrk="0" hangingPunct="1">
              <a:lnSpc>
                <a:spcPct val="90000"/>
              </a:lnSpc>
              <a:spcBef>
                <a:spcPts val="857"/>
              </a:spcBef>
              <a:buClr>
                <a:schemeClr val="accent2"/>
              </a:buClr>
              <a:buFont typeface="Arial" pitchFamily="34" charset="0"/>
              <a:buChar char="–"/>
              <a:defRPr sz="2600" kern="1200">
                <a:solidFill>
                  <a:schemeClr val="tx1"/>
                </a:solidFill>
                <a:latin typeface="+mn-lt"/>
                <a:ea typeface="+mn-ea"/>
                <a:cs typeface="+mn-cs"/>
              </a:defRPr>
            </a:lvl8pPr>
            <a:lvl9pPr marL="4702393" indent="-326555" algn="l" defTabSz="1306220" rtl="0" eaLnBrk="1" latinLnBrk="0" hangingPunct="1">
              <a:lnSpc>
                <a:spcPct val="90000"/>
              </a:lnSpc>
              <a:spcBef>
                <a:spcPts val="857"/>
              </a:spcBef>
              <a:buClr>
                <a:schemeClr val="accent2"/>
              </a:buClr>
              <a:buFont typeface="Arial" pitchFamily="34" charset="0"/>
              <a:buChar char="–"/>
              <a:defRPr sz="2600" kern="1200">
                <a:solidFill>
                  <a:schemeClr val="tx1"/>
                </a:solidFill>
                <a:latin typeface="+mn-lt"/>
                <a:ea typeface="+mn-ea"/>
                <a:cs typeface="+mn-cs"/>
              </a:defRPr>
            </a:lvl9pPr>
          </a:lstStyle>
          <a:p>
            <a:pPr marL="0" indent="0" algn="ctr">
              <a:buNone/>
            </a:pPr>
            <a:r>
              <a:rPr lang="en-US" sz="7200" dirty="0">
                <a:solidFill>
                  <a:schemeClr val="accent1"/>
                </a:solidFill>
                <a:latin typeface="Arial Black"/>
                <a:cs typeface="Arial Black"/>
              </a:rPr>
              <a:t>+</a:t>
            </a:r>
          </a:p>
        </p:txBody>
      </p:sp>
      <p:sp>
        <p:nvSpPr>
          <p:cNvPr id="17" name="Content Placeholder 2"/>
          <p:cNvSpPr txBox="1">
            <a:spLocks/>
          </p:cNvSpPr>
          <p:nvPr/>
        </p:nvSpPr>
        <p:spPr>
          <a:xfrm>
            <a:off x="9340653" y="3649905"/>
            <a:ext cx="902263" cy="697513"/>
          </a:xfrm>
          <a:prstGeom prst="rect">
            <a:avLst/>
          </a:prstGeom>
          <a:noFill/>
        </p:spPr>
        <p:txBody>
          <a:bodyPr vert="horz" wrap="square" lIns="130604" tIns="65303" rIns="130604" bIns="65303" rtlCol="0">
            <a:noAutofit/>
          </a:bodyPr>
          <a:lstStyle>
            <a:lvl1pPr marL="522488" indent="-522488" algn="l" defTabSz="1306220" rtl="0" eaLnBrk="1" latinLnBrk="0" hangingPunct="1">
              <a:lnSpc>
                <a:spcPct val="90000"/>
              </a:lnSpc>
              <a:spcBef>
                <a:spcPts val="1714"/>
              </a:spcBef>
              <a:buClr>
                <a:schemeClr val="accent1"/>
              </a:buClr>
              <a:buFont typeface="Webdings" pitchFamily="18" charset="2"/>
              <a:buChar char="4"/>
              <a:defRPr sz="2800" kern="1200">
                <a:solidFill>
                  <a:schemeClr val="tx2">
                    <a:lumMod val="65000"/>
                    <a:lumOff val="35000"/>
                  </a:schemeClr>
                </a:solidFill>
                <a:latin typeface="+mn-lt"/>
                <a:ea typeface="+mn-ea"/>
                <a:cs typeface="+mn-cs"/>
              </a:defRPr>
            </a:lvl1pPr>
            <a:lvl2pPr marL="979665" indent="-326555" algn="l" defTabSz="1306220" rtl="0" eaLnBrk="1" latinLnBrk="0" hangingPunct="1">
              <a:lnSpc>
                <a:spcPct val="90000"/>
              </a:lnSpc>
              <a:spcBef>
                <a:spcPts val="1143"/>
              </a:spcBef>
              <a:buClr>
                <a:schemeClr val="accent2"/>
              </a:buClr>
              <a:buFont typeface="Arial" pitchFamily="34" charset="0"/>
              <a:buChar char="–"/>
              <a:defRPr sz="2400" kern="1200">
                <a:solidFill>
                  <a:schemeClr val="tx2">
                    <a:lumMod val="65000"/>
                    <a:lumOff val="35000"/>
                  </a:schemeClr>
                </a:solidFill>
                <a:latin typeface="+mn-lt"/>
                <a:ea typeface="+mn-ea"/>
                <a:cs typeface="+mn-cs"/>
              </a:defRPr>
            </a:lvl2pPr>
            <a:lvl3pPr marL="1567464" indent="-326555" algn="l" defTabSz="1306220" rtl="0" eaLnBrk="1" latinLnBrk="0" hangingPunct="1">
              <a:lnSpc>
                <a:spcPct val="90000"/>
              </a:lnSpc>
              <a:spcBef>
                <a:spcPts val="857"/>
              </a:spcBef>
              <a:buClr>
                <a:schemeClr val="accent2"/>
              </a:buClr>
              <a:buFont typeface="Arial" pitchFamily="34" charset="0"/>
              <a:buChar char="–"/>
              <a:defRPr sz="2000" kern="1200">
                <a:solidFill>
                  <a:schemeClr val="tx2">
                    <a:lumMod val="65000"/>
                    <a:lumOff val="35000"/>
                  </a:schemeClr>
                </a:solidFill>
                <a:latin typeface="+mn-lt"/>
                <a:ea typeface="+mn-ea"/>
                <a:cs typeface="+mn-cs"/>
              </a:defRPr>
            </a:lvl3pPr>
            <a:lvl4pPr marL="2089953" indent="-326555" algn="l" defTabSz="1306220" rtl="0" eaLnBrk="1" latinLnBrk="0" hangingPunct="1">
              <a:lnSpc>
                <a:spcPct val="90000"/>
              </a:lnSpc>
              <a:spcBef>
                <a:spcPts val="857"/>
              </a:spcBef>
              <a:buClr>
                <a:schemeClr val="accent2"/>
              </a:buClr>
              <a:buFont typeface="Arial" pitchFamily="34" charset="0"/>
              <a:buChar char="–"/>
              <a:defRPr sz="1800" kern="1200">
                <a:solidFill>
                  <a:schemeClr val="tx2">
                    <a:lumMod val="65000"/>
                    <a:lumOff val="35000"/>
                  </a:schemeClr>
                </a:solidFill>
                <a:latin typeface="+mn-lt"/>
                <a:ea typeface="+mn-ea"/>
                <a:cs typeface="+mn-cs"/>
              </a:defRPr>
            </a:lvl4pPr>
            <a:lvl5pPr marL="2612441" indent="-326555" algn="l" defTabSz="1306220" rtl="0" eaLnBrk="1" latinLnBrk="0" hangingPunct="1">
              <a:lnSpc>
                <a:spcPct val="90000"/>
              </a:lnSpc>
              <a:spcBef>
                <a:spcPts val="857"/>
              </a:spcBef>
              <a:buClr>
                <a:schemeClr val="accent2"/>
              </a:buClr>
              <a:buFont typeface="Arial" pitchFamily="34" charset="0"/>
              <a:buChar char="–"/>
              <a:defRPr sz="1800" kern="1200">
                <a:solidFill>
                  <a:schemeClr val="tx2">
                    <a:lumMod val="65000"/>
                    <a:lumOff val="35000"/>
                  </a:schemeClr>
                </a:solidFill>
                <a:latin typeface="+mn-lt"/>
                <a:ea typeface="+mn-ea"/>
                <a:cs typeface="+mn-cs"/>
              </a:defRPr>
            </a:lvl5pPr>
            <a:lvl6pPr marL="3134929" indent="-326555" algn="l" defTabSz="1306220" rtl="0" eaLnBrk="1" latinLnBrk="0" hangingPunct="1">
              <a:lnSpc>
                <a:spcPct val="90000"/>
              </a:lnSpc>
              <a:spcBef>
                <a:spcPts val="857"/>
              </a:spcBef>
              <a:buClr>
                <a:schemeClr val="accent2"/>
              </a:buClr>
              <a:buFont typeface="Arial" pitchFamily="34" charset="0"/>
              <a:buChar char="–"/>
              <a:defRPr sz="2600" kern="1200">
                <a:solidFill>
                  <a:schemeClr val="tx1"/>
                </a:solidFill>
                <a:latin typeface="+mn-lt"/>
                <a:ea typeface="+mn-ea"/>
                <a:cs typeface="+mn-cs"/>
              </a:defRPr>
            </a:lvl6pPr>
            <a:lvl7pPr marL="3657417" indent="-326555" algn="l" defTabSz="1306220" rtl="0" eaLnBrk="1" latinLnBrk="0" hangingPunct="1">
              <a:lnSpc>
                <a:spcPct val="90000"/>
              </a:lnSpc>
              <a:spcBef>
                <a:spcPts val="857"/>
              </a:spcBef>
              <a:buClr>
                <a:schemeClr val="accent2"/>
              </a:buClr>
              <a:buFont typeface="Arial" pitchFamily="34" charset="0"/>
              <a:buChar char="–"/>
              <a:defRPr sz="2600" kern="1200">
                <a:solidFill>
                  <a:schemeClr val="tx1"/>
                </a:solidFill>
                <a:latin typeface="+mn-lt"/>
                <a:ea typeface="+mn-ea"/>
                <a:cs typeface="+mn-cs"/>
              </a:defRPr>
            </a:lvl7pPr>
            <a:lvl8pPr marL="4179905" indent="-326555" algn="l" defTabSz="1306220" rtl="0" eaLnBrk="1" latinLnBrk="0" hangingPunct="1">
              <a:lnSpc>
                <a:spcPct val="90000"/>
              </a:lnSpc>
              <a:spcBef>
                <a:spcPts val="857"/>
              </a:spcBef>
              <a:buClr>
                <a:schemeClr val="accent2"/>
              </a:buClr>
              <a:buFont typeface="Arial" pitchFamily="34" charset="0"/>
              <a:buChar char="–"/>
              <a:defRPr sz="2600" kern="1200">
                <a:solidFill>
                  <a:schemeClr val="tx1"/>
                </a:solidFill>
                <a:latin typeface="+mn-lt"/>
                <a:ea typeface="+mn-ea"/>
                <a:cs typeface="+mn-cs"/>
              </a:defRPr>
            </a:lvl8pPr>
            <a:lvl9pPr marL="4702393" indent="-326555" algn="l" defTabSz="1306220" rtl="0" eaLnBrk="1" latinLnBrk="0" hangingPunct="1">
              <a:lnSpc>
                <a:spcPct val="90000"/>
              </a:lnSpc>
              <a:spcBef>
                <a:spcPts val="857"/>
              </a:spcBef>
              <a:buClr>
                <a:schemeClr val="accent2"/>
              </a:buClr>
              <a:buFont typeface="Arial" pitchFamily="34" charset="0"/>
              <a:buChar char="–"/>
              <a:defRPr sz="2600" kern="1200">
                <a:solidFill>
                  <a:schemeClr val="tx1"/>
                </a:solidFill>
                <a:latin typeface="+mn-lt"/>
                <a:ea typeface="+mn-ea"/>
                <a:cs typeface="+mn-cs"/>
              </a:defRPr>
            </a:lvl9pPr>
          </a:lstStyle>
          <a:p>
            <a:pPr marL="0" indent="0" algn="ctr">
              <a:buNone/>
            </a:pPr>
            <a:r>
              <a:rPr lang="en-US" sz="7200" dirty="0">
                <a:solidFill>
                  <a:schemeClr val="accent1"/>
                </a:solidFill>
                <a:latin typeface="Arial Black"/>
                <a:cs typeface="Arial Black"/>
              </a:rPr>
              <a:t>+</a:t>
            </a:r>
          </a:p>
        </p:txBody>
      </p:sp>
      <p:pic>
        <p:nvPicPr>
          <p:cNvPr id="18" name="Picture 2" descr="C:\Users\paulre\Downloads\Quick Chat.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340590" y="3009915"/>
            <a:ext cx="2719428" cy="184883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60550" y="3507200"/>
            <a:ext cx="3156303" cy="208039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Shape 884"/>
          <p:cNvPicPr preferRelativeResize="0"/>
          <p:nvPr/>
        </p:nvPicPr>
        <p:blipFill rotWithShape="1">
          <a:blip r:embed="rId5" cstate="email">
            <a:extLst>
              <a:ext uri="{28A0092B-C50C-407E-A947-70E740481C1C}">
                <a14:useLocalDpi xmlns:a14="http://schemas.microsoft.com/office/drawing/2010/main"/>
              </a:ext>
            </a:extLst>
          </a:blip>
          <a:srcRect/>
          <a:stretch/>
        </p:blipFill>
        <p:spPr>
          <a:xfrm>
            <a:off x="10577356" y="2943100"/>
            <a:ext cx="3382027" cy="2644491"/>
          </a:xfrm>
          <a:prstGeom prst="rect">
            <a:avLst/>
          </a:prstGeom>
          <a:ln>
            <a:noFill/>
          </a:ln>
          <a:effectLst>
            <a:outerShdw blurRad="190500" algn="tl" rotWithShape="0">
              <a:srgbClr val="000000">
                <a:alpha val="70000"/>
              </a:srgbClr>
            </a:outerShdw>
          </a:effectLst>
        </p:spPr>
      </p:pic>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301564" y="405982"/>
            <a:ext cx="902951" cy="1080000"/>
          </a:xfrm>
          <a:prstGeom prst="rect">
            <a:avLst/>
          </a:prstGeom>
        </p:spPr>
      </p:pic>
      <p:sp>
        <p:nvSpPr>
          <p:cNvPr id="24" name="Content Placeholder 2"/>
          <p:cNvSpPr txBox="1">
            <a:spLocks/>
          </p:cNvSpPr>
          <p:nvPr/>
        </p:nvSpPr>
        <p:spPr>
          <a:xfrm>
            <a:off x="8698" y="5685546"/>
            <a:ext cx="4724060" cy="1722060"/>
          </a:xfrm>
          <a:prstGeom prst="rect">
            <a:avLst/>
          </a:prstGeom>
          <a:noFill/>
        </p:spPr>
        <p:txBody>
          <a:bodyPr vert="horz" wrap="square" lIns="130604" tIns="65303" rIns="130604" bIns="65303" rtlCol="0" anchor="t" anchorCtr="1">
            <a:spAutoFit/>
          </a:bodyPr>
          <a:lstStyle>
            <a:lvl1pPr marL="522488" indent="-522488" algn="l" defTabSz="1306220" rtl="0" eaLnBrk="1" latinLnBrk="0" hangingPunct="1">
              <a:lnSpc>
                <a:spcPct val="90000"/>
              </a:lnSpc>
              <a:spcBef>
                <a:spcPts val="1714"/>
              </a:spcBef>
              <a:buClr>
                <a:schemeClr val="accent1"/>
              </a:buClr>
              <a:buFont typeface="Webdings" pitchFamily="18" charset="2"/>
              <a:buChar char="4"/>
              <a:defRPr sz="2800" kern="1200">
                <a:solidFill>
                  <a:schemeClr val="tx2">
                    <a:lumMod val="65000"/>
                    <a:lumOff val="35000"/>
                  </a:schemeClr>
                </a:solidFill>
                <a:latin typeface="+mn-lt"/>
                <a:ea typeface="+mn-ea"/>
                <a:cs typeface="+mn-cs"/>
              </a:defRPr>
            </a:lvl1pPr>
            <a:lvl2pPr marL="979665" indent="-326555" algn="l" defTabSz="1306220" rtl="0" eaLnBrk="1" latinLnBrk="0" hangingPunct="1">
              <a:lnSpc>
                <a:spcPct val="90000"/>
              </a:lnSpc>
              <a:spcBef>
                <a:spcPts val="1143"/>
              </a:spcBef>
              <a:buClr>
                <a:schemeClr val="accent2"/>
              </a:buClr>
              <a:buFont typeface="Arial" pitchFamily="34" charset="0"/>
              <a:buChar char="–"/>
              <a:defRPr sz="2400" kern="1200">
                <a:solidFill>
                  <a:schemeClr val="tx2">
                    <a:lumMod val="65000"/>
                    <a:lumOff val="35000"/>
                  </a:schemeClr>
                </a:solidFill>
                <a:latin typeface="+mn-lt"/>
                <a:ea typeface="+mn-ea"/>
                <a:cs typeface="+mn-cs"/>
              </a:defRPr>
            </a:lvl2pPr>
            <a:lvl3pPr marL="1567464" indent="-326555" algn="l" defTabSz="1306220" rtl="0" eaLnBrk="1" latinLnBrk="0" hangingPunct="1">
              <a:lnSpc>
                <a:spcPct val="90000"/>
              </a:lnSpc>
              <a:spcBef>
                <a:spcPts val="857"/>
              </a:spcBef>
              <a:buClr>
                <a:schemeClr val="accent2"/>
              </a:buClr>
              <a:buFont typeface="Arial" pitchFamily="34" charset="0"/>
              <a:buChar char="–"/>
              <a:defRPr sz="2000" kern="1200">
                <a:solidFill>
                  <a:schemeClr val="tx2">
                    <a:lumMod val="65000"/>
                    <a:lumOff val="35000"/>
                  </a:schemeClr>
                </a:solidFill>
                <a:latin typeface="+mn-lt"/>
                <a:ea typeface="+mn-ea"/>
                <a:cs typeface="+mn-cs"/>
              </a:defRPr>
            </a:lvl3pPr>
            <a:lvl4pPr marL="2089953" indent="-326555" algn="l" defTabSz="1306220" rtl="0" eaLnBrk="1" latinLnBrk="0" hangingPunct="1">
              <a:lnSpc>
                <a:spcPct val="90000"/>
              </a:lnSpc>
              <a:spcBef>
                <a:spcPts val="857"/>
              </a:spcBef>
              <a:buClr>
                <a:schemeClr val="accent2"/>
              </a:buClr>
              <a:buFont typeface="Arial" pitchFamily="34" charset="0"/>
              <a:buChar char="–"/>
              <a:defRPr sz="1800" kern="1200">
                <a:solidFill>
                  <a:schemeClr val="tx2">
                    <a:lumMod val="65000"/>
                    <a:lumOff val="35000"/>
                  </a:schemeClr>
                </a:solidFill>
                <a:latin typeface="+mn-lt"/>
                <a:ea typeface="+mn-ea"/>
                <a:cs typeface="+mn-cs"/>
              </a:defRPr>
            </a:lvl4pPr>
            <a:lvl5pPr marL="2612441" indent="-326555" algn="l" defTabSz="1306220" rtl="0" eaLnBrk="1" latinLnBrk="0" hangingPunct="1">
              <a:lnSpc>
                <a:spcPct val="90000"/>
              </a:lnSpc>
              <a:spcBef>
                <a:spcPts val="857"/>
              </a:spcBef>
              <a:buClr>
                <a:schemeClr val="accent2"/>
              </a:buClr>
              <a:buFont typeface="Arial" pitchFamily="34" charset="0"/>
              <a:buChar char="–"/>
              <a:defRPr sz="1800" kern="1200">
                <a:solidFill>
                  <a:schemeClr val="tx2">
                    <a:lumMod val="65000"/>
                    <a:lumOff val="35000"/>
                  </a:schemeClr>
                </a:solidFill>
                <a:latin typeface="+mn-lt"/>
                <a:ea typeface="+mn-ea"/>
                <a:cs typeface="+mn-cs"/>
              </a:defRPr>
            </a:lvl5pPr>
            <a:lvl6pPr marL="3134929" indent="-326555" algn="l" defTabSz="1306220" rtl="0" eaLnBrk="1" latinLnBrk="0" hangingPunct="1">
              <a:lnSpc>
                <a:spcPct val="90000"/>
              </a:lnSpc>
              <a:spcBef>
                <a:spcPts val="857"/>
              </a:spcBef>
              <a:buClr>
                <a:schemeClr val="accent2"/>
              </a:buClr>
              <a:buFont typeface="Arial" pitchFamily="34" charset="0"/>
              <a:buChar char="–"/>
              <a:defRPr sz="2600" kern="1200">
                <a:solidFill>
                  <a:schemeClr val="tx1"/>
                </a:solidFill>
                <a:latin typeface="+mn-lt"/>
                <a:ea typeface="+mn-ea"/>
                <a:cs typeface="+mn-cs"/>
              </a:defRPr>
            </a:lvl6pPr>
            <a:lvl7pPr marL="3657417" indent="-326555" algn="l" defTabSz="1306220" rtl="0" eaLnBrk="1" latinLnBrk="0" hangingPunct="1">
              <a:lnSpc>
                <a:spcPct val="90000"/>
              </a:lnSpc>
              <a:spcBef>
                <a:spcPts val="857"/>
              </a:spcBef>
              <a:buClr>
                <a:schemeClr val="accent2"/>
              </a:buClr>
              <a:buFont typeface="Arial" pitchFamily="34" charset="0"/>
              <a:buChar char="–"/>
              <a:defRPr sz="2600" kern="1200">
                <a:solidFill>
                  <a:schemeClr val="tx1"/>
                </a:solidFill>
                <a:latin typeface="+mn-lt"/>
                <a:ea typeface="+mn-ea"/>
                <a:cs typeface="+mn-cs"/>
              </a:defRPr>
            </a:lvl7pPr>
            <a:lvl8pPr marL="4179905" indent="-326555" algn="l" defTabSz="1306220" rtl="0" eaLnBrk="1" latinLnBrk="0" hangingPunct="1">
              <a:lnSpc>
                <a:spcPct val="90000"/>
              </a:lnSpc>
              <a:spcBef>
                <a:spcPts val="857"/>
              </a:spcBef>
              <a:buClr>
                <a:schemeClr val="accent2"/>
              </a:buClr>
              <a:buFont typeface="Arial" pitchFamily="34" charset="0"/>
              <a:buChar char="–"/>
              <a:defRPr sz="2600" kern="1200">
                <a:solidFill>
                  <a:schemeClr val="tx1"/>
                </a:solidFill>
                <a:latin typeface="+mn-lt"/>
                <a:ea typeface="+mn-ea"/>
                <a:cs typeface="+mn-cs"/>
              </a:defRPr>
            </a:lvl8pPr>
            <a:lvl9pPr marL="4702393" indent="-326555" algn="l" defTabSz="1306220" rtl="0" eaLnBrk="1" latinLnBrk="0" hangingPunct="1">
              <a:lnSpc>
                <a:spcPct val="90000"/>
              </a:lnSpc>
              <a:spcBef>
                <a:spcPts val="857"/>
              </a:spcBef>
              <a:buClr>
                <a:schemeClr val="accent2"/>
              </a:buClr>
              <a:buFont typeface="Arial" pitchFamily="34" charset="0"/>
              <a:buChar char="–"/>
              <a:defRPr sz="2600" kern="1200">
                <a:solidFill>
                  <a:schemeClr val="tx1"/>
                </a:solidFill>
                <a:latin typeface="+mn-lt"/>
                <a:ea typeface="+mn-ea"/>
                <a:cs typeface="+mn-cs"/>
              </a:defRPr>
            </a:lvl9pPr>
          </a:lstStyle>
          <a:p>
            <a:pPr marL="293688" indent="-293688">
              <a:lnSpc>
                <a:spcPct val="100000"/>
              </a:lnSpc>
              <a:spcBef>
                <a:spcPts val="400"/>
              </a:spcBef>
            </a:pPr>
            <a:r>
              <a:rPr lang="en-US" sz="1800" dirty="0"/>
              <a:t>In-App UC Experience</a:t>
            </a:r>
          </a:p>
          <a:p>
            <a:pPr marL="293688" indent="-293688">
              <a:lnSpc>
                <a:spcPct val="100000"/>
              </a:lnSpc>
              <a:spcBef>
                <a:spcPts val="400"/>
              </a:spcBef>
            </a:pPr>
            <a:r>
              <a:rPr lang="en-US" sz="1800" dirty="0"/>
              <a:t>Contacts, IM and Presence</a:t>
            </a:r>
          </a:p>
          <a:p>
            <a:pPr marL="293688" indent="-293688">
              <a:lnSpc>
                <a:spcPct val="100000"/>
              </a:lnSpc>
              <a:spcBef>
                <a:spcPts val="400"/>
              </a:spcBef>
            </a:pPr>
            <a:r>
              <a:rPr lang="en-US" sz="1800" dirty="0"/>
              <a:t>Office 365 or Google Apps</a:t>
            </a:r>
          </a:p>
          <a:p>
            <a:pPr marL="293688" indent="-293688">
              <a:lnSpc>
                <a:spcPct val="100000"/>
              </a:lnSpc>
              <a:spcBef>
                <a:spcPts val="400"/>
              </a:spcBef>
            </a:pPr>
            <a:r>
              <a:rPr lang="en-US" sz="1800" dirty="0"/>
              <a:t>Collaboration Actions</a:t>
            </a:r>
          </a:p>
          <a:p>
            <a:pPr marL="293688" indent="-293688">
              <a:lnSpc>
                <a:spcPct val="100000"/>
              </a:lnSpc>
              <a:spcBef>
                <a:spcPts val="400"/>
              </a:spcBef>
            </a:pPr>
            <a:r>
              <a:rPr lang="en-US" sz="1800" dirty="0"/>
              <a:t>Unified Messaging</a:t>
            </a:r>
          </a:p>
        </p:txBody>
      </p:sp>
      <p:sp>
        <p:nvSpPr>
          <p:cNvPr id="25" name="Content Placeholder 2"/>
          <p:cNvSpPr txBox="1">
            <a:spLocks/>
          </p:cNvSpPr>
          <p:nvPr/>
        </p:nvSpPr>
        <p:spPr>
          <a:xfrm>
            <a:off x="4953170" y="5909833"/>
            <a:ext cx="4724060" cy="1116766"/>
          </a:xfrm>
          <a:prstGeom prst="rect">
            <a:avLst/>
          </a:prstGeom>
          <a:noFill/>
        </p:spPr>
        <p:txBody>
          <a:bodyPr vert="horz" wrap="square" lIns="130604" tIns="65303" rIns="130604" bIns="65303" rtlCol="0" anchor="t" anchorCtr="1">
            <a:spAutoFit/>
          </a:bodyPr>
          <a:lstStyle>
            <a:lvl1pPr marL="522488" indent="-522488" algn="l" defTabSz="1306220" rtl="0" eaLnBrk="1" latinLnBrk="0" hangingPunct="1">
              <a:lnSpc>
                <a:spcPct val="90000"/>
              </a:lnSpc>
              <a:spcBef>
                <a:spcPts val="1714"/>
              </a:spcBef>
              <a:buClr>
                <a:schemeClr val="accent1"/>
              </a:buClr>
              <a:buFont typeface="Webdings" pitchFamily="18" charset="2"/>
              <a:buChar char="4"/>
              <a:defRPr sz="2800" kern="1200">
                <a:solidFill>
                  <a:schemeClr val="tx2">
                    <a:lumMod val="65000"/>
                    <a:lumOff val="35000"/>
                  </a:schemeClr>
                </a:solidFill>
                <a:latin typeface="+mn-lt"/>
                <a:ea typeface="+mn-ea"/>
                <a:cs typeface="+mn-cs"/>
              </a:defRPr>
            </a:lvl1pPr>
            <a:lvl2pPr marL="979665" indent="-326555" algn="l" defTabSz="1306220" rtl="0" eaLnBrk="1" latinLnBrk="0" hangingPunct="1">
              <a:lnSpc>
                <a:spcPct val="90000"/>
              </a:lnSpc>
              <a:spcBef>
                <a:spcPts val="1143"/>
              </a:spcBef>
              <a:buClr>
                <a:schemeClr val="accent2"/>
              </a:buClr>
              <a:buFont typeface="Arial" pitchFamily="34" charset="0"/>
              <a:buChar char="–"/>
              <a:defRPr sz="2400" kern="1200">
                <a:solidFill>
                  <a:schemeClr val="tx2">
                    <a:lumMod val="65000"/>
                    <a:lumOff val="35000"/>
                  </a:schemeClr>
                </a:solidFill>
                <a:latin typeface="+mn-lt"/>
                <a:ea typeface="+mn-ea"/>
                <a:cs typeface="+mn-cs"/>
              </a:defRPr>
            </a:lvl2pPr>
            <a:lvl3pPr marL="1567464" indent="-326555" algn="l" defTabSz="1306220" rtl="0" eaLnBrk="1" latinLnBrk="0" hangingPunct="1">
              <a:lnSpc>
                <a:spcPct val="90000"/>
              </a:lnSpc>
              <a:spcBef>
                <a:spcPts val="857"/>
              </a:spcBef>
              <a:buClr>
                <a:schemeClr val="accent2"/>
              </a:buClr>
              <a:buFont typeface="Arial" pitchFamily="34" charset="0"/>
              <a:buChar char="–"/>
              <a:defRPr sz="2000" kern="1200">
                <a:solidFill>
                  <a:schemeClr val="tx2">
                    <a:lumMod val="65000"/>
                    <a:lumOff val="35000"/>
                  </a:schemeClr>
                </a:solidFill>
                <a:latin typeface="+mn-lt"/>
                <a:ea typeface="+mn-ea"/>
                <a:cs typeface="+mn-cs"/>
              </a:defRPr>
            </a:lvl3pPr>
            <a:lvl4pPr marL="2089953" indent="-326555" algn="l" defTabSz="1306220" rtl="0" eaLnBrk="1" latinLnBrk="0" hangingPunct="1">
              <a:lnSpc>
                <a:spcPct val="90000"/>
              </a:lnSpc>
              <a:spcBef>
                <a:spcPts val="857"/>
              </a:spcBef>
              <a:buClr>
                <a:schemeClr val="accent2"/>
              </a:buClr>
              <a:buFont typeface="Arial" pitchFamily="34" charset="0"/>
              <a:buChar char="–"/>
              <a:defRPr sz="1800" kern="1200">
                <a:solidFill>
                  <a:schemeClr val="tx2">
                    <a:lumMod val="65000"/>
                    <a:lumOff val="35000"/>
                  </a:schemeClr>
                </a:solidFill>
                <a:latin typeface="+mn-lt"/>
                <a:ea typeface="+mn-ea"/>
                <a:cs typeface="+mn-cs"/>
              </a:defRPr>
            </a:lvl4pPr>
            <a:lvl5pPr marL="2612441" indent="-326555" algn="l" defTabSz="1306220" rtl="0" eaLnBrk="1" latinLnBrk="0" hangingPunct="1">
              <a:lnSpc>
                <a:spcPct val="90000"/>
              </a:lnSpc>
              <a:spcBef>
                <a:spcPts val="857"/>
              </a:spcBef>
              <a:buClr>
                <a:schemeClr val="accent2"/>
              </a:buClr>
              <a:buFont typeface="Arial" pitchFamily="34" charset="0"/>
              <a:buChar char="–"/>
              <a:defRPr sz="1800" kern="1200">
                <a:solidFill>
                  <a:schemeClr val="tx2">
                    <a:lumMod val="65000"/>
                    <a:lumOff val="35000"/>
                  </a:schemeClr>
                </a:solidFill>
                <a:latin typeface="+mn-lt"/>
                <a:ea typeface="+mn-ea"/>
                <a:cs typeface="+mn-cs"/>
              </a:defRPr>
            </a:lvl5pPr>
            <a:lvl6pPr marL="3134929" indent="-326555" algn="l" defTabSz="1306220" rtl="0" eaLnBrk="1" latinLnBrk="0" hangingPunct="1">
              <a:lnSpc>
                <a:spcPct val="90000"/>
              </a:lnSpc>
              <a:spcBef>
                <a:spcPts val="857"/>
              </a:spcBef>
              <a:buClr>
                <a:schemeClr val="accent2"/>
              </a:buClr>
              <a:buFont typeface="Arial" pitchFamily="34" charset="0"/>
              <a:buChar char="–"/>
              <a:defRPr sz="2600" kern="1200">
                <a:solidFill>
                  <a:schemeClr val="tx1"/>
                </a:solidFill>
                <a:latin typeface="+mn-lt"/>
                <a:ea typeface="+mn-ea"/>
                <a:cs typeface="+mn-cs"/>
              </a:defRPr>
            </a:lvl6pPr>
            <a:lvl7pPr marL="3657417" indent="-326555" algn="l" defTabSz="1306220" rtl="0" eaLnBrk="1" latinLnBrk="0" hangingPunct="1">
              <a:lnSpc>
                <a:spcPct val="90000"/>
              </a:lnSpc>
              <a:spcBef>
                <a:spcPts val="857"/>
              </a:spcBef>
              <a:buClr>
                <a:schemeClr val="accent2"/>
              </a:buClr>
              <a:buFont typeface="Arial" pitchFamily="34" charset="0"/>
              <a:buChar char="–"/>
              <a:defRPr sz="2600" kern="1200">
                <a:solidFill>
                  <a:schemeClr val="tx1"/>
                </a:solidFill>
                <a:latin typeface="+mn-lt"/>
                <a:ea typeface="+mn-ea"/>
                <a:cs typeface="+mn-cs"/>
              </a:defRPr>
            </a:lvl7pPr>
            <a:lvl8pPr marL="4179905" indent="-326555" algn="l" defTabSz="1306220" rtl="0" eaLnBrk="1" latinLnBrk="0" hangingPunct="1">
              <a:lnSpc>
                <a:spcPct val="90000"/>
              </a:lnSpc>
              <a:spcBef>
                <a:spcPts val="857"/>
              </a:spcBef>
              <a:buClr>
                <a:schemeClr val="accent2"/>
              </a:buClr>
              <a:buFont typeface="Arial" pitchFamily="34" charset="0"/>
              <a:buChar char="–"/>
              <a:defRPr sz="2600" kern="1200">
                <a:solidFill>
                  <a:schemeClr val="tx1"/>
                </a:solidFill>
                <a:latin typeface="+mn-lt"/>
                <a:ea typeface="+mn-ea"/>
                <a:cs typeface="+mn-cs"/>
              </a:defRPr>
            </a:lvl8pPr>
            <a:lvl9pPr marL="4702393" indent="-326555" algn="l" defTabSz="1306220" rtl="0" eaLnBrk="1" latinLnBrk="0" hangingPunct="1">
              <a:lnSpc>
                <a:spcPct val="90000"/>
              </a:lnSpc>
              <a:spcBef>
                <a:spcPts val="857"/>
              </a:spcBef>
              <a:buClr>
                <a:schemeClr val="accent2"/>
              </a:buClr>
              <a:buFont typeface="Arial" pitchFamily="34" charset="0"/>
              <a:buChar char="–"/>
              <a:defRPr sz="2600" kern="1200">
                <a:solidFill>
                  <a:schemeClr val="tx1"/>
                </a:solidFill>
                <a:latin typeface="+mn-lt"/>
                <a:ea typeface="+mn-ea"/>
                <a:cs typeface="+mn-cs"/>
              </a:defRPr>
            </a:lvl9pPr>
          </a:lstStyle>
          <a:p>
            <a:pPr marL="293688" indent="-293688">
              <a:lnSpc>
                <a:spcPct val="100000"/>
              </a:lnSpc>
              <a:spcBef>
                <a:spcPts val="600"/>
              </a:spcBef>
            </a:pPr>
            <a:r>
              <a:rPr lang="en-US" sz="1800" dirty="0"/>
              <a:t>Avaya Equinox Meetings</a:t>
            </a:r>
          </a:p>
          <a:p>
            <a:pPr marL="293688" indent="-293688">
              <a:lnSpc>
                <a:spcPct val="100000"/>
              </a:lnSpc>
              <a:spcBef>
                <a:spcPts val="600"/>
              </a:spcBef>
            </a:pPr>
            <a:r>
              <a:rPr lang="en-US" sz="1800" dirty="0" err="1"/>
              <a:t>Zang</a:t>
            </a:r>
            <a:r>
              <a:rPr lang="en-US" sz="1800" dirty="0"/>
              <a:t> Spaces</a:t>
            </a:r>
          </a:p>
          <a:p>
            <a:pPr marL="293688" indent="-293688">
              <a:lnSpc>
                <a:spcPct val="100000"/>
              </a:lnSpc>
              <a:spcBef>
                <a:spcPts val="600"/>
              </a:spcBef>
            </a:pPr>
            <a:r>
              <a:rPr lang="en-US" sz="1800" dirty="0"/>
              <a:t>Others…</a:t>
            </a:r>
          </a:p>
        </p:txBody>
      </p:sp>
      <p:sp>
        <p:nvSpPr>
          <p:cNvPr id="26" name="Content Placeholder 2"/>
          <p:cNvSpPr txBox="1">
            <a:spLocks/>
          </p:cNvSpPr>
          <p:nvPr/>
        </p:nvSpPr>
        <p:spPr>
          <a:xfrm>
            <a:off x="9897642" y="5909833"/>
            <a:ext cx="4724060" cy="762823"/>
          </a:xfrm>
          <a:prstGeom prst="rect">
            <a:avLst/>
          </a:prstGeom>
          <a:noFill/>
        </p:spPr>
        <p:txBody>
          <a:bodyPr vert="horz" wrap="square" lIns="130604" tIns="65303" rIns="130604" bIns="65303" rtlCol="0" anchor="t" anchorCtr="1">
            <a:spAutoFit/>
          </a:bodyPr>
          <a:lstStyle>
            <a:lvl1pPr marL="522488" indent="-522488" algn="l" defTabSz="1306220" rtl="0" eaLnBrk="1" latinLnBrk="0" hangingPunct="1">
              <a:lnSpc>
                <a:spcPct val="90000"/>
              </a:lnSpc>
              <a:spcBef>
                <a:spcPts val="1714"/>
              </a:spcBef>
              <a:buClr>
                <a:schemeClr val="accent1"/>
              </a:buClr>
              <a:buFont typeface="Webdings" pitchFamily="18" charset="2"/>
              <a:buChar char="4"/>
              <a:defRPr sz="2800" kern="1200">
                <a:solidFill>
                  <a:schemeClr val="tx2">
                    <a:lumMod val="65000"/>
                    <a:lumOff val="35000"/>
                  </a:schemeClr>
                </a:solidFill>
                <a:latin typeface="+mn-lt"/>
                <a:ea typeface="+mn-ea"/>
                <a:cs typeface="+mn-cs"/>
              </a:defRPr>
            </a:lvl1pPr>
            <a:lvl2pPr marL="979665" indent="-326555" algn="l" defTabSz="1306220" rtl="0" eaLnBrk="1" latinLnBrk="0" hangingPunct="1">
              <a:lnSpc>
                <a:spcPct val="90000"/>
              </a:lnSpc>
              <a:spcBef>
                <a:spcPts val="1143"/>
              </a:spcBef>
              <a:buClr>
                <a:schemeClr val="accent2"/>
              </a:buClr>
              <a:buFont typeface="Arial" pitchFamily="34" charset="0"/>
              <a:buChar char="–"/>
              <a:defRPr sz="2400" kern="1200">
                <a:solidFill>
                  <a:schemeClr val="tx2">
                    <a:lumMod val="65000"/>
                    <a:lumOff val="35000"/>
                  </a:schemeClr>
                </a:solidFill>
                <a:latin typeface="+mn-lt"/>
                <a:ea typeface="+mn-ea"/>
                <a:cs typeface="+mn-cs"/>
              </a:defRPr>
            </a:lvl2pPr>
            <a:lvl3pPr marL="1567464" indent="-326555" algn="l" defTabSz="1306220" rtl="0" eaLnBrk="1" latinLnBrk="0" hangingPunct="1">
              <a:lnSpc>
                <a:spcPct val="90000"/>
              </a:lnSpc>
              <a:spcBef>
                <a:spcPts val="857"/>
              </a:spcBef>
              <a:buClr>
                <a:schemeClr val="accent2"/>
              </a:buClr>
              <a:buFont typeface="Arial" pitchFamily="34" charset="0"/>
              <a:buChar char="–"/>
              <a:defRPr sz="2000" kern="1200">
                <a:solidFill>
                  <a:schemeClr val="tx2">
                    <a:lumMod val="65000"/>
                    <a:lumOff val="35000"/>
                  </a:schemeClr>
                </a:solidFill>
                <a:latin typeface="+mn-lt"/>
                <a:ea typeface="+mn-ea"/>
                <a:cs typeface="+mn-cs"/>
              </a:defRPr>
            </a:lvl3pPr>
            <a:lvl4pPr marL="2089953" indent="-326555" algn="l" defTabSz="1306220" rtl="0" eaLnBrk="1" latinLnBrk="0" hangingPunct="1">
              <a:lnSpc>
                <a:spcPct val="90000"/>
              </a:lnSpc>
              <a:spcBef>
                <a:spcPts val="857"/>
              </a:spcBef>
              <a:buClr>
                <a:schemeClr val="accent2"/>
              </a:buClr>
              <a:buFont typeface="Arial" pitchFamily="34" charset="0"/>
              <a:buChar char="–"/>
              <a:defRPr sz="1800" kern="1200">
                <a:solidFill>
                  <a:schemeClr val="tx2">
                    <a:lumMod val="65000"/>
                    <a:lumOff val="35000"/>
                  </a:schemeClr>
                </a:solidFill>
                <a:latin typeface="+mn-lt"/>
                <a:ea typeface="+mn-ea"/>
                <a:cs typeface="+mn-cs"/>
              </a:defRPr>
            </a:lvl4pPr>
            <a:lvl5pPr marL="2612441" indent="-326555" algn="l" defTabSz="1306220" rtl="0" eaLnBrk="1" latinLnBrk="0" hangingPunct="1">
              <a:lnSpc>
                <a:spcPct val="90000"/>
              </a:lnSpc>
              <a:spcBef>
                <a:spcPts val="857"/>
              </a:spcBef>
              <a:buClr>
                <a:schemeClr val="accent2"/>
              </a:buClr>
              <a:buFont typeface="Arial" pitchFamily="34" charset="0"/>
              <a:buChar char="–"/>
              <a:defRPr sz="1800" kern="1200">
                <a:solidFill>
                  <a:schemeClr val="tx2">
                    <a:lumMod val="65000"/>
                    <a:lumOff val="35000"/>
                  </a:schemeClr>
                </a:solidFill>
                <a:latin typeface="+mn-lt"/>
                <a:ea typeface="+mn-ea"/>
                <a:cs typeface="+mn-cs"/>
              </a:defRPr>
            </a:lvl5pPr>
            <a:lvl6pPr marL="3134929" indent="-326555" algn="l" defTabSz="1306220" rtl="0" eaLnBrk="1" latinLnBrk="0" hangingPunct="1">
              <a:lnSpc>
                <a:spcPct val="90000"/>
              </a:lnSpc>
              <a:spcBef>
                <a:spcPts val="857"/>
              </a:spcBef>
              <a:buClr>
                <a:schemeClr val="accent2"/>
              </a:buClr>
              <a:buFont typeface="Arial" pitchFamily="34" charset="0"/>
              <a:buChar char="–"/>
              <a:defRPr sz="2600" kern="1200">
                <a:solidFill>
                  <a:schemeClr val="tx1"/>
                </a:solidFill>
                <a:latin typeface="+mn-lt"/>
                <a:ea typeface="+mn-ea"/>
                <a:cs typeface="+mn-cs"/>
              </a:defRPr>
            </a:lvl6pPr>
            <a:lvl7pPr marL="3657417" indent="-326555" algn="l" defTabSz="1306220" rtl="0" eaLnBrk="1" latinLnBrk="0" hangingPunct="1">
              <a:lnSpc>
                <a:spcPct val="90000"/>
              </a:lnSpc>
              <a:spcBef>
                <a:spcPts val="857"/>
              </a:spcBef>
              <a:buClr>
                <a:schemeClr val="accent2"/>
              </a:buClr>
              <a:buFont typeface="Arial" pitchFamily="34" charset="0"/>
              <a:buChar char="–"/>
              <a:defRPr sz="2600" kern="1200">
                <a:solidFill>
                  <a:schemeClr val="tx1"/>
                </a:solidFill>
                <a:latin typeface="+mn-lt"/>
                <a:ea typeface="+mn-ea"/>
                <a:cs typeface="+mn-cs"/>
              </a:defRPr>
            </a:lvl7pPr>
            <a:lvl8pPr marL="4179905" indent="-326555" algn="l" defTabSz="1306220" rtl="0" eaLnBrk="1" latinLnBrk="0" hangingPunct="1">
              <a:lnSpc>
                <a:spcPct val="90000"/>
              </a:lnSpc>
              <a:spcBef>
                <a:spcPts val="857"/>
              </a:spcBef>
              <a:buClr>
                <a:schemeClr val="accent2"/>
              </a:buClr>
              <a:buFont typeface="Arial" pitchFamily="34" charset="0"/>
              <a:buChar char="–"/>
              <a:defRPr sz="2600" kern="1200">
                <a:solidFill>
                  <a:schemeClr val="tx1"/>
                </a:solidFill>
                <a:latin typeface="+mn-lt"/>
                <a:ea typeface="+mn-ea"/>
                <a:cs typeface="+mn-cs"/>
              </a:defRPr>
            </a:lvl8pPr>
            <a:lvl9pPr marL="4702393" indent="-326555" algn="l" defTabSz="1306220" rtl="0" eaLnBrk="1" latinLnBrk="0" hangingPunct="1">
              <a:lnSpc>
                <a:spcPct val="90000"/>
              </a:lnSpc>
              <a:spcBef>
                <a:spcPts val="857"/>
              </a:spcBef>
              <a:buClr>
                <a:schemeClr val="accent2"/>
              </a:buClr>
              <a:buFont typeface="Arial" pitchFamily="34" charset="0"/>
              <a:buChar char="–"/>
              <a:defRPr sz="2600" kern="1200">
                <a:solidFill>
                  <a:schemeClr val="tx1"/>
                </a:solidFill>
                <a:latin typeface="+mn-lt"/>
                <a:ea typeface="+mn-ea"/>
                <a:cs typeface="+mn-cs"/>
              </a:defRPr>
            </a:lvl9pPr>
          </a:lstStyle>
          <a:p>
            <a:pPr marL="293688" indent="-293688">
              <a:lnSpc>
                <a:spcPct val="100000"/>
              </a:lnSpc>
              <a:spcBef>
                <a:spcPts val="600"/>
              </a:spcBef>
            </a:pPr>
            <a:r>
              <a:rPr lang="en-US" sz="1800" dirty="0"/>
              <a:t>Salesforce.com</a:t>
            </a:r>
          </a:p>
          <a:p>
            <a:pPr marL="293688" indent="-293688">
              <a:lnSpc>
                <a:spcPct val="100000"/>
              </a:lnSpc>
              <a:spcBef>
                <a:spcPts val="600"/>
              </a:spcBef>
            </a:pPr>
            <a:r>
              <a:rPr lang="en-US" sz="1800" dirty="0"/>
              <a:t>Others…</a:t>
            </a:r>
          </a:p>
        </p:txBody>
      </p:sp>
    </p:spTree>
    <p:extLst>
      <p:ext uri="{BB962C8B-B14F-4D97-AF65-F5344CB8AC3E}">
        <p14:creationId xmlns:p14="http://schemas.microsoft.com/office/powerpoint/2010/main" val="3142499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280242" y="1438902"/>
            <a:ext cx="902951" cy="1080000"/>
          </a:xfrm>
          <a:prstGeom prst="rect">
            <a:avLst/>
          </a:prstGeom>
        </p:spPr>
      </p:pic>
      <p:pic>
        <p:nvPicPr>
          <p:cNvPr id="8" name="Picture 7" descr="image00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33068" y="1438902"/>
            <a:ext cx="7330607" cy="45581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image00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656568" y="2840148"/>
            <a:ext cx="7242312" cy="450323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US"/>
              <a:t>Friction-less Meeting experience</a:t>
            </a:r>
            <a:endParaRPr lang="en-US" dirty="0"/>
          </a:p>
        </p:txBody>
      </p:sp>
    </p:spTree>
    <p:extLst>
      <p:ext uri="{BB962C8B-B14F-4D97-AF65-F5344CB8AC3E}">
        <p14:creationId xmlns:p14="http://schemas.microsoft.com/office/powerpoint/2010/main" val="1129525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 y="1664208"/>
            <a:ext cx="7200453" cy="5843016"/>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274320" rtlCol="0" anchor="t"/>
          <a:lstStyle/>
          <a:p>
            <a:pPr algn="ctr">
              <a:lnSpc>
                <a:spcPct val="90000"/>
              </a:lnSpc>
            </a:pPr>
            <a:endParaRPr lang="en-US" sz="2800" b="1" dirty="0">
              <a:solidFill>
                <a:schemeClr val="accent1"/>
              </a:solidFill>
            </a:endParaRPr>
          </a:p>
        </p:txBody>
      </p:sp>
      <p:sp>
        <p:nvSpPr>
          <p:cNvPr id="21" name="Rectangle 20"/>
          <p:cNvSpPr/>
          <p:nvPr/>
        </p:nvSpPr>
        <p:spPr>
          <a:xfrm>
            <a:off x="7421797" y="1664208"/>
            <a:ext cx="7205472" cy="5843016"/>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274320" rtlCol="0" anchor="t"/>
          <a:lstStyle/>
          <a:p>
            <a:pPr algn="ctr">
              <a:lnSpc>
                <a:spcPct val="90000"/>
              </a:lnSpc>
            </a:pPr>
            <a:endParaRPr lang="en-US" sz="2800" b="1" dirty="0">
              <a:solidFill>
                <a:schemeClr val="accent1"/>
              </a:solidFill>
            </a:endParaRPr>
          </a:p>
        </p:txBody>
      </p:sp>
      <p:sp>
        <p:nvSpPr>
          <p:cNvPr id="2" name="Text Placeholder 1"/>
          <p:cNvSpPr>
            <a:spLocks noGrp="1"/>
          </p:cNvSpPr>
          <p:nvPr>
            <p:ph type="body" sz="quarter" idx="14"/>
          </p:nvPr>
        </p:nvSpPr>
        <p:spPr>
          <a:xfrm>
            <a:off x="407004" y="5687272"/>
            <a:ext cx="6351320" cy="1672046"/>
          </a:xfrm>
        </p:spPr>
        <p:txBody>
          <a:bodyPr anchor="b" anchorCtr="1">
            <a:spAutoFit/>
          </a:bodyPr>
          <a:lstStyle/>
          <a:p>
            <a:pPr>
              <a:lnSpc>
                <a:spcPct val="100000"/>
              </a:lnSpc>
              <a:spcBef>
                <a:spcPts val="600"/>
              </a:spcBef>
            </a:pPr>
            <a:r>
              <a:rPr lang="en-US" sz="1800" dirty="0"/>
              <a:t>Fully featured virtual room for group video, audio conferencing and web collaboration</a:t>
            </a:r>
          </a:p>
          <a:p>
            <a:pPr>
              <a:lnSpc>
                <a:spcPct val="100000"/>
              </a:lnSpc>
              <a:spcBef>
                <a:spcPts val="600"/>
              </a:spcBef>
            </a:pPr>
            <a:r>
              <a:rPr lang="en-US" sz="1800" dirty="0"/>
              <a:t>HD Video with Room Integration</a:t>
            </a:r>
          </a:p>
          <a:p>
            <a:pPr>
              <a:lnSpc>
                <a:spcPct val="100000"/>
              </a:lnSpc>
              <a:spcBef>
                <a:spcPts val="600"/>
              </a:spcBef>
            </a:pPr>
            <a:r>
              <a:rPr lang="en-US" sz="1800" dirty="0"/>
              <a:t>Highly scalable supporting audio, video and web conferencing needs</a:t>
            </a:r>
          </a:p>
        </p:txBody>
      </p:sp>
      <p:sp>
        <p:nvSpPr>
          <p:cNvPr id="3" name="Title 2"/>
          <p:cNvSpPr>
            <a:spLocks noGrp="1"/>
          </p:cNvSpPr>
          <p:nvPr>
            <p:ph type="title"/>
          </p:nvPr>
        </p:nvSpPr>
        <p:spPr/>
        <p:txBody>
          <a:bodyPr/>
          <a:lstStyle/>
          <a:p>
            <a:r>
              <a:rPr lang="en-US" dirty="0"/>
              <a:t>Ad-Hoc, Scheduled and Persistent Meetings</a:t>
            </a:r>
            <a:br>
              <a:rPr lang="en-US" dirty="0"/>
            </a:br>
            <a:r>
              <a:rPr lang="en-US" sz="2800" cap="none" dirty="0">
                <a:solidFill>
                  <a:schemeClr val="accent1"/>
                </a:solidFill>
                <a:latin typeface="+mn-lt"/>
                <a:ea typeface="+mn-ea"/>
                <a:cs typeface="+mn-cs"/>
              </a:rPr>
              <a:t>Full Range of Collaboration Use Cases</a:t>
            </a:r>
          </a:p>
        </p:txBody>
      </p:sp>
      <p:pic>
        <p:nvPicPr>
          <p:cNvPr id="9" name="Picture 8" descr="image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3120" y="1968414"/>
            <a:ext cx="4720402" cy="293512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image00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94777" y="2668311"/>
            <a:ext cx="4663546" cy="289976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C:\Users\paulre\Downloads\Quick Chat.png"/>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8865914" y="1968414"/>
            <a:ext cx="4317238" cy="293512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3" name="Text Placeholder 1"/>
          <p:cNvSpPr>
            <a:spLocks noGrp="1"/>
          </p:cNvSpPr>
          <p:nvPr>
            <p:ph type="body" sz="quarter" idx="14"/>
          </p:nvPr>
        </p:nvSpPr>
        <p:spPr>
          <a:xfrm>
            <a:off x="7694711" y="5134540"/>
            <a:ext cx="6659644" cy="2224778"/>
          </a:xfrm>
        </p:spPr>
        <p:txBody>
          <a:bodyPr anchor="b" anchorCtr="1">
            <a:spAutoFit/>
          </a:bodyPr>
          <a:lstStyle/>
          <a:p>
            <a:pPr>
              <a:lnSpc>
                <a:spcPct val="100000"/>
              </a:lnSpc>
              <a:spcBef>
                <a:spcPts val="600"/>
              </a:spcBef>
            </a:pPr>
            <a:r>
              <a:rPr lang="en-US" sz="1800" dirty="0"/>
              <a:t>A new way to organize people, teams and assets to get work done by engaging in always-on workspaces anchored on activity streams</a:t>
            </a:r>
          </a:p>
          <a:p>
            <a:pPr>
              <a:lnSpc>
                <a:spcPct val="100000"/>
              </a:lnSpc>
              <a:spcBef>
                <a:spcPts val="600"/>
              </a:spcBef>
            </a:pPr>
            <a:r>
              <a:rPr lang="en-US" sz="1800" dirty="0"/>
              <a:t>Collaborate through video and group chat. Contextual links to other team resources like shared documents and storage</a:t>
            </a:r>
          </a:p>
          <a:p>
            <a:pPr>
              <a:lnSpc>
                <a:spcPct val="100000"/>
              </a:lnSpc>
              <a:spcBef>
                <a:spcPts val="600"/>
              </a:spcBef>
            </a:pPr>
            <a:r>
              <a:rPr lang="en-US" sz="1800" dirty="0"/>
              <a:t>Teams can be formed with anyone, across organizational boundaries </a:t>
            </a:r>
          </a:p>
        </p:txBody>
      </p:sp>
      <p:grpSp>
        <p:nvGrpSpPr>
          <p:cNvPr id="15" name="Group 14"/>
          <p:cNvGrpSpPr/>
          <p:nvPr/>
        </p:nvGrpSpPr>
        <p:grpSpPr>
          <a:xfrm>
            <a:off x="12864202" y="2195078"/>
            <a:ext cx="1080589" cy="473233"/>
            <a:chOff x="0" y="475488"/>
            <a:chExt cx="2231136" cy="950403"/>
          </a:xfrm>
        </p:grpSpPr>
        <p:sp>
          <p:nvSpPr>
            <p:cNvPr id="16" name="Rectangle 15"/>
            <p:cNvSpPr/>
            <p:nvPr/>
          </p:nvSpPr>
          <p:spPr>
            <a:xfrm>
              <a:off x="0" y="475488"/>
              <a:ext cx="2231136" cy="950403"/>
            </a:xfrm>
            <a:prstGeom prst="rect">
              <a:avLst/>
            </a:prstGeom>
            <a:solidFill>
              <a:srgbClr val="FF3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5298" y="802094"/>
              <a:ext cx="1780540" cy="433336"/>
            </a:xfrm>
            <a:prstGeom prst="rect">
              <a:avLst/>
            </a:prstGeom>
          </p:spPr>
        </p:pic>
      </p:grpSp>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301564" y="405982"/>
            <a:ext cx="902951" cy="1080000"/>
          </a:xfrm>
          <a:prstGeom prst="rect">
            <a:avLst/>
          </a:prstGeom>
        </p:spPr>
      </p:pic>
    </p:spTree>
    <p:extLst>
      <p:ext uri="{BB962C8B-B14F-4D97-AF65-F5344CB8AC3E}">
        <p14:creationId xmlns:p14="http://schemas.microsoft.com/office/powerpoint/2010/main" val="3745851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ight Arrow 19"/>
          <p:cNvSpPr/>
          <p:nvPr/>
        </p:nvSpPr>
        <p:spPr>
          <a:xfrm>
            <a:off x="0" y="1857027"/>
            <a:ext cx="14488510" cy="4351283"/>
          </a:xfrm>
          <a:prstGeom prst="rightArrow">
            <a:avLst>
              <a:gd name="adj1" fmla="val 76087"/>
              <a:gd name="adj2" fmla="val 40217"/>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sp>
        <p:nvSpPr>
          <p:cNvPr id="2" name="Title 1"/>
          <p:cNvSpPr>
            <a:spLocks noGrp="1"/>
          </p:cNvSpPr>
          <p:nvPr>
            <p:ph type="title"/>
          </p:nvPr>
        </p:nvSpPr>
        <p:spPr/>
        <p:txBody>
          <a:bodyPr/>
          <a:lstStyle/>
          <a:p>
            <a:r>
              <a:rPr lang="en-US" dirty="0"/>
              <a:t>Future Proof – Software Based</a:t>
            </a:r>
            <a:br>
              <a:rPr lang="en-US" dirty="0"/>
            </a:br>
            <a:r>
              <a:rPr lang="en-US" sz="2800" cap="none" dirty="0">
                <a:solidFill>
                  <a:schemeClr val="accent1"/>
                </a:solidFill>
                <a:latin typeface="+mn-lt"/>
              </a:rPr>
              <a:t>Addressing All Markets Trends</a:t>
            </a:r>
          </a:p>
        </p:txBody>
      </p:sp>
      <p:graphicFrame>
        <p:nvGraphicFramePr>
          <p:cNvPr id="18" name="Table 17"/>
          <p:cNvGraphicFramePr>
            <a:graphicFrameLocks noGrp="1"/>
          </p:cNvGraphicFramePr>
          <p:nvPr>
            <p:extLst/>
          </p:nvPr>
        </p:nvGraphicFramePr>
        <p:xfrm>
          <a:off x="242784" y="3862706"/>
          <a:ext cx="13142141" cy="1280160"/>
        </p:xfrm>
        <a:graphic>
          <a:graphicData uri="http://schemas.openxmlformats.org/drawingml/2006/table">
            <a:tbl>
              <a:tblPr firstRow="1" bandRow="1">
                <a:tableStyleId>{21E4AEA4-8DFA-4A89-87EB-49C32662AFE0}</a:tableStyleId>
              </a:tblPr>
              <a:tblGrid>
                <a:gridCol w="3327001">
                  <a:extLst>
                    <a:ext uri="{9D8B030D-6E8A-4147-A177-3AD203B41FA5}">
                      <a16:colId xmlns:a16="http://schemas.microsoft.com/office/drawing/2014/main" xmlns="" val="20000"/>
                    </a:ext>
                  </a:extLst>
                </a:gridCol>
                <a:gridCol w="2631618">
                  <a:extLst>
                    <a:ext uri="{9D8B030D-6E8A-4147-A177-3AD203B41FA5}">
                      <a16:colId xmlns:a16="http://schemas.microsoft.com/office/drawing/2014/main" xmlns="" val="20001"/>
                    </a:ext>
                  </a:extLst>
                </a:gridCol>
                <a:gridCol w="2727312">
                  <a:extLst>
                    <a:ext uri="{9D8B030D-6E8A-4147-A177-3AD203B41FA5}">
                      <a16:colId xmlns:a16="http://schemas.microsoft.com/office/drawing/2014/main" xmlns="" val="20002"/>
                    </a:ext>
                  </a:extLst>
                </a:gridCol>
                <a:gridCol w="2376430">
                  <a:extLst>
                    <a:ext uri="{9D8B030D-6E8A-4147-A177-3AD203B41FA5}">
                      <a16:colId xmlns:a16="http://schemas.microsoft.com/office/drawing/2014/main" xmlns="" val="20003"/>
                    </a:ext>
                  </a:extLst>
                </a:gridCol>
                <a:gridCol w="2079780">
                  <a:extLst>
                    <a:ext uri="{9D8B030D-6E8A-4147-A177-3AD203B41FA5}">
                      <a16:colId xmlns:a16="http://schemas.microsoft.com/office/drawing/2014/main" xmlns="" val="20004"/>
                    </a:ext>
                  </a:extLst>
                </a:gridCol>
              </a:tblGrid>
              <a:tr h="1183017">
                <a:tc>
                  <a:txBody>
                    <a:bodyPr/>
                    <a:lstStyle/>
                    <a:p>
                      <a:pPr marL="0" marR="0" lvl="0" indent="0" algn="ctr" defTabSz="1306220" rtl="0" eaLnBrk="1" fontAlgn="auto" latinLnBrk="0" hangingPunct="1">
                        <a:lnSpc>
                          <a:spcPct val="100000"/>
                        </a:lnSpc>
                        <a:spcBef>
                          <a:spcPts val="0"/>
                        </a:spcBef>
                        <a:spcAft>
                          <a:spcPts val="0"/>
                        </a:spcAft>
                        <a:buClrTx/>
                        <a:buSzTx/>
                        <a:buFontTx/>
                        <a:buNone/>
                        <a:tabLst/>
                        <a:defRPr/>
                      </a:pPr>
                      <a:r>
                        <a:rPr lang="it-IT" b="1" dirty="0">
                          <a:solidFill>
                            <a:schemeClr val="tx2">
                              <a:lumMod val="65000"/>
                              <a:lumOff val="35000"/>
                            </a:schemeClr>
                          </a:solidFill>
                        </a:rPr>
                        <a:t>Moving to SW</a:t>
                      </a:r>
                      <a:br>
                        <a:rPr lang="it-IT" b="1" dirty="0">
                          <a:solidFill>
                            <a:schemeClr val="tx2">
                              <a:lumMod val="65000"/>
                              <a:lumOff val="35000"/>
                            </a:schemeClr>
                          </a:solidFill>
                        </a:rPr>
                      </a:br>
                      <a:r>
                        <a:rPr lang="it-IT" b="1" dirty="0">
                          <a:solidFill>
                            <a:schemeClr val="tx2">
                              <a:lumMod val="65000"/>
                              <a:lumOff val="35000"/>
                            </a:schemeClr>
                          </a:solidFill>
                        </a:rPr>
                        <a:t>&amp;</a:t>
                      </a:r>
                      <a:r>
                        <a:rPr lang="it-IT" b="1" baseline="0" dirty="0">
                          <a:solidFill>
                            <a:schemeClr val="tx2">
                              <a:lumMod val="65000"/>
                              <a:lumOff val="35000"/>
                            </a:schemeClr>
                          </a:solidFill>
                        </a:rPr>
                        <a:t> </a:t>
                      </a:r>
                      <a:r>
                        <a:rPr lang="it-IT" b="1" dirty="0">
                          <a:solidFill>
                            <a:schemeClr val="tx2">
                              <a:lumMod val="65000"/>
                              <a:lumOff val="35000"/>
                            </a:schemeClr>
                          </a:solidFill>
                        </a:rPr>
                        <a:t>Virtual Switching</a:t>
                      </a:r>
                      <a:br>
                        <a:rPr lang="it-IT" b="1" dirty="0">
                          <a:solidFill>
                            <a:schemeClr val="tx2">
                              <a:lumMod val="65000"/>
                              <a:lumOff val="35000"/>
                            </a:schemeClr>
                          </a:solidFill>
                        </a:rPr>
                      </a:br>
                      <a:r>
                        <a:rPr lang="it-IT" b="1" dirty="0">
                          <a:solidFill>
                            <a:schemeClr val="tx2">
                              <a:lumMod val="65000"/>
                              <a:lumOff val="35000"/>
                            </a:schemeClr>
                          </a:solidFill>
                        </a:rPr>
                        <a:t>+ Transcoding </a:t>
                      </a:r>
                      <a:endParaRPr lang="en-US" b="1" dirty="0">
                        <a:solidFill>
                          <a:schemeClr val="tx2">
                            <a:lumMod val="65000"/>
                            <a:lumOff val="35000"/>
                          </a:schemeClr>
                        </a:solidFill>
                      </a:endParaRPr>
                    </a:p>
                  </a:txBody>
                  <a:tcPr>
                    <a:lnL w="12700" cmpd="sng">
                      <a:noFill/>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1306220" rtl="0" eaLnBrk="1" fontAlgn="auto" latinLnBrk="0" hangingPunct="1">
                        <a:lnSpc>
                          <a:spcPct val="100000"/>
                        </a:lnSpc>
                        <a:spcBef>
                          <a:spcPts val="0"/>
                        </a:spcBef>
                        <a:spcAft>
                          <a:spcPts val="0"/>
                        </a:spcAft>
                        <a:buClrTx/>
                        <a:buSzTx/>
                        <a:buFontTx/>
                        <a:buNone/>
                        <a:tabLst/>
                        <a:defRPr/>
                      </a:pPr>
                      <a:r>
                        <a:rPr lang="it-IT" b="1" dirty="0">
                          <a:solidFill>
                            <a:schemeClr val="tx2">
                              <a:lumMod val="65000"/>
                              <a:lumOff val="35000"/>
                            </a:schemeClr>
                          </a:solidFill>
                        </a:rPr>
                        <a:t>Infrastructure</a:t>
                      </a:r>
                      <a:br>
                        <a:rPr lang="it-IT" b="1" dirty="0">
                          <a:solidFill>
                            <a:schemeClr val="tx2">
                              <a:lumMod val="65000"/>
                              <a:lumOff val="35000"/>
                            </a:schemeClr>
                          </a:solidFill>
                        </a:rPr>
                      </a:br>
                      <a:r>
                        <a:rPr lang="it-IT" b="1" dirty="0">
                          <a:solidFill>
                            <a:schemeClr val="tx2">
                              <a:lumMod val="65000"/>
                              <a:lumOff val="35000"/>
                            </a:schemeClr>
                          </a:solidFill>
                        </a:rPr>
                        <a:t>on the Cloud </a:t>
                      </a:r>
                      <a:endParaRPr lang="en-US" b="1" dirty="0">
                        <a:solidFill>
                          <a:schemeClr val="tx2">
                            <a:lumMod val="65000"/>
                            <a:lumOff val="35000"/>
                          </a:schemeClr>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1306220" rtl="0" eaLnBrk="1" fontAlgn="auto" latinLnBrk="0" hangingPunct="1">
                        <a:lnSpc>
                          <a:spcPct val="100000"/>
                        </a:lnSpc>
                        <a:spcBef>
                          <a:spcPts val="0"/>
                        </a:spcBef>
                        <a:spcAft>
                          <a:spcPts val="0"/>
                        </a:spcAft>
                        <a:buClrTx/>
                        <a:buSzTx/>
                        <a:buFontTx/>
                        <a:buNone/>
                        <a:tabLst/>
                        <a:defRPr/>
                      </a:pPr>
                      <a:r>
                        <a:rPr lang="it-IT" b="1" dirty="0">
                          <a:solidFill>
                            <a:schemeClr val="tx2">
                              <a:lumMod val="65000"/>
                              <a:lumOff val="35000"/>
                            </a:schemeClr>
                          </a:solidFill>
                        </a:rPr>
                        <a:t>Multiple Device Accessability </a:t>
                      </a:r>
                      <a:endParaRPr lang="en-US" b="1" dirty="0">
                        <a:solidFill>
                          <a:schemeClr val="tx2">
                            <a:lumMod val="65000"/>
                            <a:lumOff val="35000"/>
                          </a:schemeClr>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it-IT" b="1" dirty="0">
                          <a:solidFill>
                            <a:schemeClr val="tx2">
                              <a:lumMod val="65000"/>
                              <a:lumOff val="35000"/>
                            </a:schemeClr>
                          </a:solidFill>
                        </a:rPr>
                        <a:t>Simplicity</a:t>
                      </a:r>
                      <a:endParaRPr lang="en-US" dirty="0">
                        <a:solidFill>
                          <a:schemeClr val="tx2">
                            <a:lumMod val="65000"/>
                            <a:lumOff val="35000"/>
                          </a:schemeClr>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it-IT" b="1" dirty="0">
                          <a:solidFill>
                            <a:schemeClr val="tx2">
                              <a:lumMod val="65000"/>
                              <a:lumOff val="35000"/>
                            </a:schemeClr>
                          </a:solidFill>
                        </a:rPr>
                        <a:t>WebRTC</a:t>
                      </a:r>
                      <a:endParaRPr lang="en-US" dirty="0">
                        <a:solidFill>
                          <a:schemeClr val="tx2">
                            <a:lumMod val="65000"/>
                            <a:lumOff val="35000"/>
                          </a:schemeClr>
                        </a:solidFill>
                      </a:endParaRPr>
                    </a:p>
                  </a:txBody>
                  <a:tcPr>
                    <a:lnL w="12700" cap="flat" cmpd="sng" algn="ctr">
                      <a:solidFill>
                        <a:schemeClr val="accent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745312" y="2651349"/>
            <a:ext cx="1144269" cy="1144269"/>
          </a:xfrm>
          <a:prstGeom prst="rect">
            <a:avLst/>
          </a:prstGeom>
        </p:spPr>
      </p:pic>
      <p:pic>
        <p:nvPicPr>
          <p:cNvPr id="39" name="Picture 38" descr="Computer-red-circl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91267" y="2588737"/>
            <a:ext cx="1269492" cy="1269492"/>
          </a:xfrm>
          <a:prstGeom prst="rect">
            <a:avLst/>
          </a:prstGeom>
        </p:spPr>
      </p:pic>
      <p:pic>
        <p:nvPicPr>
          <p:cNvPr id="40" name="Picture 39" descr="Cloud-Avaya-red-circl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21618" y="2587975"/>
            <a:ext cx="1271016" cy="1271016"/>
          </a:xfrm>
          <a:prstGeom prst="rect">
            <a:avLst/>
          </a:prstGeom>
        </p:spPr>
      </p:pic>
      <p:pic>
        <p:nvPicPr>
          <p:cNvPr id="43" name="Picture 42" descr="Engagement-red-circle.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52911" y="2588737"/>
            <a:ext cx="1269492" cy="1269492"/>
          </a:xfrm>
          <a:prstGeom prst="rect">
            <a:avLst/>
          </a:prstGeom>
        </p:spPr>
      </p:pic>
      <p:pic>
        <p:nvPicPr>
          <p:cNvPr id="45" name="Picture 44" descr="Mobility-red-circle.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21432" y="2588737"/>
            <a:ext cx="1269492" cy="1269492"/>
          </a:xfrm>
          <a:prstGeom prst="rect">
            <a:avLst/>
          </a:prstGeom>
        </p:spPr>
      </p:pic>
      <p:pic>
        <p:nvPicPr>
          <p:cNvPr id="46" name="Picture 45" descr="Increased-productivity-red-circle.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20926" y="2588737"/>
            <a:ext cx="1269492" cy="1269492"/>
          </a:xfrm>
          <a:prstGeom prst="rect">
            <a:avLst/>
          </a:prstGeom>
        </p:spPr>
      </p:pic>
    </p:spTree>
    <p:extLst>
      <p:ext uri="{BB962C8B-B14F-4D97-AF65-F5344CB8AC3E}">
        <p14:creationId xmlns:p14="http://schemas.microsoft.com/office/powerpoint/2010/main" val="16579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312604"/>
            <a:ext cx="6700346" cy="6193095"/>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274320" rtlCol="0" anchor="t"/>
          <a:lstStyle/>
          <a:p>
            <a:pPr algn="ctr">
              <a:lnSpc>
                <a:spcPct val="90000"/>
              </a:lnSpc>
            </a:pPr>
            <a:r>
              <a:rPr lang="en-US" sz="2800" b="1" dirty="0">
                <a:solidFill>
                  <a:schemeClr val="accent1"/>
                </a:solidFill>
              </a:rPr>
              <a:t>AVAYA BREEZE CLIENT SDK</a:t>
            </a:r>
          </a:p>
        </p:txBody>
      </p:sp>
      <p:sp>
        <p:nvSpPr>
          <p:cNvPr id="4" name="Title 3"/>
          <p:cNvSpPr>
            <a:spLocks noGrp="1"/>
          </p:cNvSpPr>
          <p:nvPr>
            <p:ph type="title"/>
          </p:nvPr>
        </p:nvSpPr>
        <p:spPr/>
        <p:txBody>
          <a:bodyPr/>
          <a:lstStyle/>
          <a:p>
            <a:r>
              <a:rPr lang="en-US" dirty="0"/>
              <a:t>3. smart digital solution accelerator</a:t>
            </a:r>
            <a:br>
              <a:rPr lang="en-US" dirty="0"/>
            </a:br>
            <a:endParaRPr lang="en-US" dirty="0"/>
          </a:p>
        </p:txBody>
      </p:sp>
      <p:sp>
        <p:nvSpPr>
          <p:cNvPr id="5" name="Content Placeholder 4"/>
          <p:cNvSpPr>
            <a:spLocks noGrp="1"/>
          </p:cNvSpPr>
          <p:nvPr>
            <p:ph idx="4294967295"/>
          </p:nvPr>
        </p:nvSpPr>
        <p:spPr>
          <a:xfrm>
            <a:off x="565363" y="2155479"/>
            <a:ext cx="5569620" cy="4964113"/>
          </a:xfrm>
        </p:spPr>
        <p:txBody>
          <a:bodyPr wrap="square" anchor="t" anchorCtr="1">
            <a:spAutoFit/>
          </a:bodyPr>
          <a:lstStyle/>
          <a:p>
            <a:pPr marL="284163" indent="-284163">
              <a:lnSpc>
                <a:spcPct val="100000"/>
              </a:lnSpc>
              <a:spcBef>
                <a:spcPts val="1200"/>
              </a:spcBef>
              <a:buSzPct val="100000"/>
            </a:pPr>
            <a:r>
              <a:rPr lang="en-US" sz="2400" dirty="0">
                <a:sym typeface="Arial"/>
              </a:rPr>
              <a:t>Simplifies creating and customizing the user experience</a:t>
            </a:r>
          </a:p>
          <a:p>
            <a:pPr marL="284163" indent="-284163">
              <a:lnSpc>
                <a:spcPct val="100000"/>
              </a:lnSpc>
              <a:spcBef>
                <a:spcPts val="1200"/>
              </a:spcBef>
              <a:buSzPct val="100000"/>
            </a:pPr>
            <a:r>
              <a:rPr lang="en-US" sz="2400" dirty="0">
                <a:sym typeface="Arial"/>
              </a:rPr>
              <a:t>Enables communication and collaboration within context and business processes</a:t>
            </a:r>
          </a:p>
          <a:p>
            <a:pPr marL="284163" indent="-284163">
              <a:lnSpc>
                <a:spcPct val="100000"/>
              </a:lnSpc>
              <a:spcBef>
                <a:spcPts val="1200"/>
              </a:spcBef>
              <a:buSzPct val="100000"/>
            </a:pPr>
            <a:r>
              <a:rPr lang="en-US" sz="2400" dirty="0">
                <a:sym typeface="Arial"/>
              </a:rPr>
              <a:t>Embed into any application</a:t>
            </a:r>
          </a:p>
          <a:p>
            <a:pPr marL="284163" indent="-284163">
              <a:lnSpc>
                <a:spcPct val="100000"/>
              </a:lnSpc>
              <a:spcBef>
                <a:spcPts val="1200"/>
              </a:spcBef>
              <a:buSzPct val="100000"/>
            </a:pPr>
            <a:r>
              <a:rPr lang="en" sz="2400" dirty="0"/>
              <a:t>Build </a:t>
            </a:r>
            <a:r>
              <a:rPr lang="en-US" sz="2400" dirty="0"/>
              <a:t>unique vertical </a:t>
            </a:r>
            <a:r>
              <a:rPr lang="en" sz="2400" dirty="0"/>
              <a:t>applications</a:t>
            </a:r>
            <a:endParaRPr lang="en-US" sz="2400" dirty="0">
              <a:sym typeface="Arial"/>
            </a:endParaRPr>
          </a:p>
          <a:p>
            <a:pPr marL="284163" indent="-284163">
              <a:lnSpc>
                <a:spcPct val="100000"/>
              </a:lnSpc>
              <a:spcBef>
                <a:spcPts val="1200"/>
              </a:spcBef>
              <a:buSzPct val="100000"/>
            </a:pPr>
            <a:r>
              <a:rPr lang="en-US" sz="2400" dirty="0">
                <a:sym typeface="Arial"/>
              </a:rPr>
              <a:t>Extend and integrate quickly through Avaya Breeze, workflow automation, and Snapp Store eco-system</a:t>
            </a:r>
          </a:p>
          <a:p>
            <a:pPr marL="284163" indent="-284163">
              <a:lnSpc>
                <a:spcPct val="100000"/>
              </a:lnSpc>
              <a:spcBef>
                <a:spcPts val="1200"/>
              </a:spcBef>
            </a:pPr>
            <a:r>
              <a:rPr lang="en-US" sz="2400" dirty="0"/>
              <a:t>We use it ourselves!</a:t>
            </a: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89426" y="3126971"/>
            <a:ext cx="6672598" cy="3566040"/>
          </a:xfrm>
          <a:prstGeom prst="rect">
            <a:avLst/>
          </a:prstGeom>
          <a:solidFill>
            <a:schemeClr val="bg1"/>
          </a:solidFill>
          <a:ln>
            <a:noFill/>
          </a:ln>
          <a:effectLst>
            <a:outerShdw blurRad="190500" algn="tl" rotWithShape="0">
              <a:srgbClr val="000000">
                <a:alpha val="70000"/>
              </a:srgbClr>
            </a:outerShdw>
          </a:effectLst>
          <a:extLs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465647" y="1726107"/>
            <a:ext cx="1188720" cy="1188720"/>
          </a:xfrm>
          <a:prstGeom prst="rect">
            <a:avLst/>
          </a:prstGeom>
        </p:spPr>
      </p:pic>
      <p:pic>
        <p:nvPicPr>
          <p:cNvPr id="12" name="Picture 11" descr="Cloud-red-circle.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01745" y="1680387"/>
            <a:ext cx="1280160" cy="1280160"/>
          </a:xfrm>
          <a:prstGeom prst="rect">
            <a:avLst/>
          </a:prstGeom>
        </p:spPr>
      </p:pic>
      <p:pic>
        <p:nvPicPr>
          <p:cNvPr id="13" name="Picture 12" descr="Mobility-red-circle.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56379" y="1680387"/>
            <a:ext cx="1280160" cy="1280160"/>
          </a:xfrm>
          <a:prstGeom prst="rect">
            <a:avLst/>
          </a:prstGeom>
        </p:spPr>
      </p:pic>
      <p:pic>
        <p:nvPicPr>
          <p:cNvPr id="14" name="Picture 13" descr="Vertical-business-red-circle.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811013" y="1680387"/>
            <a:ext cx="1280160" cy="1280160"/>
          </a:xfrm>
          <a:prstGeom prst="rect">
            <a:avLst/>
          </a:prstGeom>
        </p:spPr>
      </p:pic>
    </p:spTree>
    <p:extLst>
      <p:ext uri="{BB962C8B-B14F-4D97-AF65-F5344CB8AC3E}">
        <p14:creationId xmlns:p14="http://schemas.microsoft.com/office/powerpoint/2010/main" val="3030121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0" y="1907628"/>
            <a:ext cx="7200453" cy="4871543"/>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1737360" rtlCol="0" anchor="t"/>
          <a:lstStyle/>
          <a:p>
            <a:pPr algn="ctr"/>
            <a:r>
              <a:rPr lang="en-US" sz="2800" b="1" dirty="0">
                <a:solidFill>
                  <a:schemeClr val="accent1"/>
                </a:solidFill>
              </a:rPr>
              <a:t>DEVELOP AND DEPLOY</a:t>
            </a:r>
            <a:br>
              <a:rPr lang="en-US" sz="2800" b="1" dirty="0">
                <a:solidFill>
                  <a:schemeClr val="accent1"/>
                </a:solidFill>
              </a:rPr>
            </a:br>
            <a:r>
              <a:rPr lang="en-US" sz="2800" dirty="0">
                <a:solidFill>
                  <a:schemeClr val="tx2">
                    <a:lumMod val="65000"/>
                    <a:lumOff val="35000"/>
                  </a:schemeClr>
                </a:solidFill>
              </a:rPr>
              <a:t>new collaboration applications quickly</a:t>
            </a:r>
            <a:br>
              <a:rPr lang="en-US" sz="2800" dirty="0">
                <a:solidFill>
                  <a:schemeClr val="tx2">
                    <a:lumMod val="65000"/>
                    <a:lumOff val="35000"/>
                  </a:schemeClr>
                </a:solidFill>
              </a:rPr>
            </a:br>
            <a:r>
              <a:rPr lang="en-US" sz="2800" b="1" dirty="0">
                <a:solidFill>
                  <a:schemeClr val="accent1"/>
                </a:solidFill>
              </a:rPr>
              <a:t>(Avaya Breeze Snap-Ins)</a:t>
            </a:r>
            <a:endParaRPr lang="en-US" sz="2800" b="1" dirty="0">
              <a:solidFill>
                <a:schemeClr val="tx2">
                  <a:lumMod val="65000"/>
                  <a:lumOff val="35000"/>
                </a:schemeClr>
              </a:solidFill>
            </a:endParaRPr>
          </a:p>
          <a:p>
            <a:pPr algn="ctr"/>
            <a:endParaRPr lang="en-US" sz="2800" b="1" dirty="0">
              <a:solidFill>
                <a:schemeClr val="tx2">
                  <a:lumMod val="65000"/>
                  <a:lumOff val="35000"/>
                </a:schemeClr>
              </a:solidFill>
            </a:endParaRPr>
          </a:p>
          <a:p>
            <a:pPr algn="ctr">
              <a:spcBef>
                <a:spcPts val="1200"/>
              </a:spcBef>
            </a:pPr>
            <a:r>
              <a:rPr lang="en-US" sz="2800" b="1" dirty="0">
                <a:solidFill>
                  <a:srgbClr val="325887"/>
                </a:solidFill>
              </a:rPr>
              <a:t>automating and improving</a:t>
            </a:r>
            <a:br>
              <a:rPr lang="en-US" sz="2800" b="1" dirty="0">
                <a:solidFill>
                  <a:srgbClr val="325887"/>
                </a:solidFill>
              </a:rPr>
            </a:br>
            <a:r>
              <a:rPr lang="en-US" sz="2800" b="1" dirty="0">
                <a:solidFill>
                  <a:srgbClr val="325887"/>
                </a:solidFill>
              </a:rPr>
              <a:t>Business Work-flow</a:t>
            </a:r>
          </a:p>
        </p:txBody>
      </p:sp>
      <p:sp>
        <p:nvSpPr>
          <p:cNvPr id="37" name="Rectangle 36"/>
          <p:cNvSpPr/>
          <p:nvPr/>
        </p:nvSpPr>
        <p:spPr>
          <a:xfrm>
            <a:off x="7418666" y="1907629"/>
            <a:ext cx="7205472" cy="4871543"/>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1737360" rtlCol="0" anchor="t"/>
          <a:lstStyle/>
          <a:p>
            <a:pPr algn="ctr"/>
            <a:r>
              <a:rPr lang="en-US" sz="2800" b="1" dirty="0">
                <a:solidFill>
                  <a:schemeClr val="accent1"/>
                </a:solidFill>
              </a:rPr>
              <a:t>EMBED COMMUNICATIONS</a:t>
            </a:r>
            <a:br>
              <a:rPr lang="en-US" sz="2800" b="1" dirty="0">
                <a:solidFill>
                  <a:schemeClr val="accent1"/>
                </a:solidFill>
              </a:rPr>
            </a:br>
            <a:r>
              <a:rPr lang="en-US" sz="2800" dirty="0">
                <a:solidFill>
                  <a:schemeClr val="tx2">
                    <a:lumMod val="65000"/>
                    <a:lumOff val="35000"/>
                  </a:schemeClr>
                </a:solidFill>
              </a:rPr>
              <a:t>in your applications</a:t>
            </a:r>
            <a:br>
              <a:rPr lang="en-US" sz="2800" dirty="0">
                <a:solidFill>
                  <a:schemeClr val="tx2">
                    <a:lumMod val="65000"/>
                    <a:lumOff val="35000"/>
                  </a:schemeClr>
                </a:solidFill>
              </a:rPr>
            </a:br>
            <a:r>
              <a:rPr lang="en-US" sz="2800" b="1" dirty="0">
                <a:solidFill>
                  <a:schemeClr val="accent1"/>
                </a:solidFill>
              </a:rPr>
              <a:t>(Avaya Breeze Client SDK)</a:t>
            </a:r>
          </a:p>
          <a:p>
            <a:pPr algn="ctr"/>
            <a:endParaRPr lang="en-US" sz="2800" b="1" dirty="0">
              <a:solidFill>
                <a:schemeClr val="accent1"/>
              </a:solidFill>
            </a:endParaRPr>
          </a:p>
          <a:p>
            <a:pPr algn="ctr">
              <a:spcBef>
                <a:spcPts val="1200"/>
              </a:spcBef>
            </a:pPr>
            <a:r>
              <a:rPr lang="en-US" sz="2800" b="1" dirty="0">
                <a:solidFill>
                  <a:srgbClr val="325887"/>
                </a:solidFill>
              </a:rPr>
              <a:t>making Users more Effective</a:t>
            </a:r>
            <a:br>
              <a:rPr lang="en-US" sz="2800" b="1" dirty="0">
                <a:solidFill>
                  <a:srgbClr val="325887"/>
                </a:solidFill>
              </a:rPr>
            </a:br>
            <a:r>
              <a:rPr lang="en-US" sz="2800" b="1" dirty="0">
                <a:solidFill>
                  <a:srgbClr val="325887"/>
                </a:solidFill>
              </a:rPr>
              <a:t>and Engaged</a:t>
            </a:r>
          </a:p>
        </p:txBody>
      </p:sp>
      <p:sp>
        <p:nvSpPr>
          <p:cNvPr id="4" name="Title 3"/>
          <p:cNvSpPr>
            <a:spLocks noGrp="1"/>
          </p:cNvSpPr>
          <p:nvPr>
            <p:ph type="title"/>
          </p:nvPr>
        </p:nvSpPr>
        <p:spPr/>
        <p:txBody>
          <a:bodyPr/>
          <a:lstStyle/>
          <a:p>
            <a:r>
              <a:rPr lang="en-US" dirty="0"/>
              <a:t>Introducing the New Client SDK</a:t>
            </a:r>
            <a:br>
              <a:rPr lang="en-US" dirty="0"/>
            </a:br>
            <a:r>
              <a:rPr lang="en-US" sz="2800" cap="none" dirty="0">
                <a:solidFill>
                  <a:schemeClr val="accent1"/>
                </a:solidFill>
                <a:latin typeface="+mn-lt"/>
              </a:rPr>
              <a:t>Avaya’s Ground Breaking Developer Tools That Makes It Easy To…</a:t>
            </a:r>
            <a:br>
              <a:rPr lang="en-US" sz="2800" cap="none" dirty="0">
                <a:solidFill>
                  <a:schemeClr val="accent1"/>
                </a:solidFill>
                <a:latin typeface="+mn-lt"/>
              </a:rPr>
            </a:br>
            <a:endParaRPr lang="en-US" dirty="0">
              <a:solidFill>
                <a:schemeClr val="accent1"/>
              </a:solidFill>
              <a:latin typeface="+mn-lt"/>
            </a:endParaRPr>
          </a:p>
        </p:txBody>
      </p:sp>
      <p:pic>
        <p:nvPicPr>
          <p:cNvPr id="32" name="Picture 31" descr="Epiphany-red-circl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65479" y="2192398"/>
            <a:ext cx="1269492" cy="1269492"/>
          </a:xfrm>
          <a:prstGeom prst="rect">
            <a:avLst/>
          </a:prstGeom>
        </p:spPr>
      </p:pic>
      <p:pic>
        <p:nvPicPr>
          <p:cNvPr id="33" name="Picture 32" descr="Customer-engagement-red-circl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86656" y="2192398"/>
            <a:ext cx="1269492" cy="1269492"/>
          </a:xfrm>
          <a:prstGeom prst="rect">
            <a:avLst/>
          </a:prstGeom>
        </p:spPr>
      </p:pic>
      <p:sp>
        <p:nvSpPr>
          <p:cNvPr id="9" name="Isosceles Triangle 8"/>
          <p:cNvSpPr/>
          <p:nvPr/>
        </p:nvSpPr>
        <p:spPr>
          <a:xfrm flipV="1">
            <a:off x="3265703" y="5076495"/>
            <a:ext cx="669044" cy="409903"/>
          </a:xfrm>
          <a:prstGeom prst="triangle">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sp>
        <p:nvSpPr>
          <p:cNvPr id="38" name="Isosceles Triangle 37"/>
          <p:cNvSpPr/>
          <p:nvPr/>
        </p:nvSpPr>
        <p:spPr>
          <a:xfrm flipV="1">
            <a:off x="10686880" y="5076495"/>
            <a:ext cx="669044" cy="409903"/>
          </a:xfrm>
          <a:prstGeom prst="triangle">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sp>
        <p:nvSpPr>
          <p:cNvPr id="13" name="24-Point Star 12"/>
          <p:cNvSpPr/>
          <p:nvPr/>
        </p:nvSpPr>
        <p:spPr>
          <a:xfrm>
            <a:off x="12959255" y="2192398"/>
            <a:ext cx="1277007" cy="898635"/>
          </a:xfrm>
          <a:prstGeom prst="star24">
            <a:avLst>
              <a:gd name="adj" fmla="val 45408"/>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lnSpc>
                <a:spcPct val="90000"/>
              </a:lnSpc>
            </a:pPr>
            <a:r>
              <a:rPr lang="en-US" sz="2400" b="1" dirty="0"/>
              <a:t>NEW</a:t>
            </a:r>
          </a:p>
        </p:txBody>
      </p:sp>
    </p:spTree>
    <p:extLst>
      <p:ext uri="{BB962C8B-B14F-4D97-AF65-F5344CB8AC3E}">
        <p14:creationId xmlns:p14="http://schemas.microsoft.com/office/powerpoint/2010/main" val="3028679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7305164" y="1775136"/>
            <a:ext cx="20072" cy="5937580"/>
          </a:xfrm>
          <a:prstGeom prst="line">
            <a:avLst/>
          </a:prstGeom>
          <a:ln w="1905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Sample SMART Digital Enablement</a:t>
            </a:r>
            <a:br>
              <a:rPr lang="en-US" dirty="0"/>
            </a:br>
            <a:r>
              <a:rPr lang="en-US" sz="2800" cap="none" dirty="0">
                <a:solidFill>
                  <a:schemeClr val="accent1"/>
                </a:solidFill>
                <a:latin typeface="+mn-lt"/>
              </a:rPr>
              <a:t>With</a:t>
            </a:r>
            <a:r>
              <a:rPr lang="en-US" sz="2800" cap="none" dirty="0"/>
              <a:t> </a:t>
            </a:r>
            <a:r>
              <a:rPr lang="en-US" cap="none" dirty="0">
                <a:solidFill>
                  <a:schemeClr val="accent1"/>
                </a:solidFill>
                <a:latin typeface="+mn-lt"/>
              </a:rPr>
              <a:t>Avaya Breeze and Client SDK</a:t>
            </a:r>
          </a:p>
        </p:txBody>
      </p:sp>
      <p:sp>
        <p:nvSpPr>
          <p:cNvPr id="23" name="TextBox 22"/>
          <p:cNvSpPr txBox="1"/>
          <p:nvPr/>
        </p:nvSpPr>
        <p:spPr>
          <a:xfrm>
            <a:off x="491962" y="1646810"/>
            <a:ext cx="13553442" cy="547826"/>
          </a:xfrm>
          <a:prstGeom prst="rect">
            <a:avLst/>
          </a:prstGeom>
          <a:solidFill>
            <a:schemeClr val="bg1">
              <a:lumMod val="95000"/>
            </a:schemeClr>
          </a:solidFill>
          <a:ln>
            <a:noFill/>
          </a:ln>
          <a:effectLst/>
        </p:spPr>
        <p:txBody>
          <a:bodyPr wrap="square" lIns="146286" tIns="73144" rIns="146286" bIns="73144" rtlCol="0">
            <a:spAutoFit/>
          </a:bodyPr>
          <a:lstStyle>
            <a:defPPr>
              <a:defRPr lang="en-US"/>
            </a:defPPr>
            <a:lvl1pPr algn="ctr" defTabSz="1462864">
              <a:defRPr kern="0">
                <a:solidFill>
                  <a:srgbClr val="FFFFFF"/>
                </a:solidFill>
                <a:cs typeface="Arial"/>
              </a:defRPr>
            </a:lvl1pPr>
          </a:lstStyle>
          <a:p>
            <a:r>
              <a:rPr lang="en-US" b="1" dirty="0">
                <a:solidFill>
                  <a:schemeClr val="accent1"/>
                </a:solidFill>
                <a:sym typeface="Arial"/>
              </a:rPr>
              <a:t>DIFFERENTIATED EXPERIENCES FOR YOUR CUSTOMERS</a:t>
            </a:r>
          </a:p>
        </p:txBody>
      </p:sp>
      <p:sp>
        <p:nvSpPr>
          <p:cNvPr id="24" name="TextBox 23"/>
          <p:cNvSpPr txBox="1"/>
          <p:nvPr/>
        </p:nvSpPr>
        <p:spPr>
          <a:xfrm>
            <a:off x="538245" y="5494673"/>
            <a:ext cx="13553442" cy="547826"/>
          </a:xfrm>
          <a:prstGeom prst="rect">
            <a:avLst/>
          </a:prstGeom>
          <a:solidFill>
            <a:schemeClr val="bg1">
              <a:lumMod val="95000"/>
            </a:schemeClr>
          </a:solidFill>
          <a:ln>
            <a:noFill/>
          </a:ln>
          <a:effectLst/>
        </p:spPr>
        <p:txBody>
          <a:bodyPr wrap="square" lIns="146286" tIns="73144" rIns="146286" bIns="73144" rtlCol="0">
            <a:spAutoFit/>
          </a:bodyPr>
          <a:lstStyle/>
          <a:p>
            <a:pPr algn="ctr" defTabSz="1462864"/>
            <a:r>
              <a:rPr lang="en-US" b="1" kern="0" dirty="0">
                <a:solidFill>
                  <a:schemeClr val="accent1"/>
                </a:solidFill>
                <a:cs typeface="Arial"/>
                <a:sym typeface="Arial"/>
              </a:rPr>
              <a:t>COMMUNICATIONS ENABLE ANYTHING</a:t>
            </a:r>
          </a:p>
        </p:txBody>
      </p:sp>
      <p:sp>
        <p:nvSpPr>
          <p:cNvPr id="25" name="TextBox 24"/>
          <p:cNvSpPr txBox="1"/>
          <p:nvPr/>
        </p:nvSpPr>
        <p:spPr>
          <a:xfrm>
            <a:off x="528454" y="3554971"/>
            <a:ext cx="13553442" cy="547826"/>
          </a:xfrm>
          <a:prstGeom prst="rect">
            <a:avLst/>
          </a:prstGeom>
          <a:solidFill>
            <a:schemeClr val="bg1">
              <a:lumMod val="95000"/>
            </a:schemeClr>
          </a:solidFill>
          <a:ln>
            <a:noFill/>
          </a:ln>
          <a:effectLst/>
          <a:scene3d>
            <a:camera prst="orthographicFront">
              <a:rot lat="0" lon="0" rev="0"/>
            </a:camera>
            <a:lightRig rig="balanced" dir="t">
              <a:rot lat="0" lon="0" rev="8700000"/>
            </a:lightRig>
          </a:scene3d>
          <a:sp3d/>
        </p:spPr>
        <p:txBody>
          <a:bodyPr wrap="square" lIns="146286" tIns="73144" rIns="146286" bIns="73144" rtlCol="0">
            <a:spAutoFit/>
          </a:bodyPr>
          <a:lstStyle/>
          <a:p>
            <a:pPr algn="ctr" defTabSz="1462864"/>
            <a:r>
              <a:rPr lang="en-US" b="1" kern="0" dirty="0">
                <a:solidFill>
                  <a:schemeClr val="accent1"/>
                </a:solidFill>
                <a:cs typeface="Arial"/>
                <a:sym typeface="Arial"/>
              </a:rPr>
              <a:t>NEW AND COMPELLING APPLICATIONS</a:t>
            </a:r>
          </a:p>
        </p:txBody>
      </p:sp>
      <p:sp>
        <p:nvSpPr>
          <p:cNvPr id="27" name="TextBox 30"/>
          <p:cNvSpPr txBox="1">
            <a:spLocks noChangeArrowheads="1"/>
          </p:cNvSpPr>
          <p:nvPr/>
        </p:nvSpPr>
        <p:spPr bwMode="auto">
          <a:xfrm>
            <a:off x="761757" y="2205955"/>
            <a:ext cx="4551685" cy="1292662"/>
          </a:xfrm>
          <a:prstGeom prst="rect">
            <a:avLst/>
          </a:prstGeom>
          <a:noFill/>
          <a:ln w="9525">
            <a:noFill/>
            <a:miter lim="800000"/>
            <a:headEnd/>
            <a:tailEnd/>
          </a:ln>
        </p:spPr>
        <p:txBody>
          <a:bodyPr wrap="square" lIns="146286" tIns="73144" rIns="146286" bIns="73144" anchor="ctr">
            <a:spAutoFit/>
          </a:bodyPr>
          <a:lstStyle/>
          <a:p>
            <a:pPr defTabSz="1462864">
              <a:spcBef>
                <a:spcPts val="300"/>
              </a:spcBef>
            </a:pPr>
            <a:r>
              <a:rPr lang="en-US" b="1" kern="0" dirty="0">
                <a:solidFill>
                  <a:schemeClr val="tx2">
                    <a:lumMod val="65000"/>
                    <a:lumOff val="35000"/>
                  </a:schemeClr>
                </a:solidFill>
                <a:cs typeface="Arial"/>
                <a:sym typeface="Arial"/>
              </a:rPr>
              <a:t>Hospitality</a:t>
            </a:r>
          </a:p>
          <a:p>
            <a:pPr defTabSz="1462864">
              <a:spcBef>
                <a:spcPts val="300"/>
              </a:spcBef>
            </a:pPr>
            <a:r>
              <a:rPr lang="en-US" sz="2200" kern="0" dirty="0">
                <a:solidFill>
                  <a:schemeClr val="tx2">
                    <a:lumMod val="65000"/>
                    <a:lumOff val="35000"/>
                  </a:schemeClr>
                </a:solidFill>
                <a:cs typeface="Arial"/>
                <a:sym typeface="Arial"/>
              </a:rPr>
              <a:t>Revolutionize the bed side ‘phone’ experience</a:t>
            </a:r>
          </a:p>
        </p:txBody>
      </p:sp>
      <p:sp>
        <p:nvSpPr>
          <p:cNvPr id="28" name="TextBox 30"/>
          <p:cNvSpPr txBox="1">
            <a:spLocks noChangeArrowheads="1"/>
          </p:cNvSpPr>
          <p:nvPr/>
        </p:nvSpPr>
        <p:spPr bwMode="auto">
          <a:xfrm>
            <a:off x="761757" y="4156532"/>
            <a:ext cx="5039953" cy="1289055"/>
          </a:xfrm>
          <a:prstGeom prst="rect">
            <a:avLst/>
          </a:prstGeom>
          <a:noFill/>
          <a:ln w="9525">
            <a:noFill/>
            <a:miter lim="800000"/>
            <a:headEnd/>
            <a:tailEnd/>
          </a:ln>
        </p:spPr>
        <p:txBody>
          <a:bodyPr wrap="square" lIns="146286" tIns="73144" rIns="146286" bIns="73144" anchor="ctr">
            <a:spAutoFit/>
          </a:bodyPr>
          <a:lstStyle/>
          <a:p>
            <a:pPr defTabSz="1462864">
              <a:spcBef>
                <a:spcPts val="300"/>
              </a:spcBef>
            </a:pPr>
            <a:r>
              <a:rPr lang="en-US" b="1" kern="0" dirty="0">
                <a:solidFill>
                  <a:schemeClr val="tx2">
                    <a:lumMod val="65000"/>
                    <a:lumOff val="35000"/>
                  </a:schemeClr>
                </a:solidFill>
                <a:cs typeface="Arial"/>
                <a:sym typeface="Arial"/>
              </a:rPr>
              <a:t>Customer Care</a:t>
            </a:r>
          </a:p>
          <a:p>
            <a:pPr defTabSz="1462864">
              <a:spcBef>
                <a:spcPts val="300"/>
              </a:spcBef>
            </a:pPr>
            <a:r>
              <a:rPr lang="en-US" sz="2200" kern="0" dirty="0">
                <a:solidFill>
                  <a:schemeClr val="tx2">
                    <a:lumMod val="65000"/>
                    <a:lumOff val="35000"/>
                  </a:schemeClr>
                </a:solidFill>
                <a:cs typeface="Arial"/>
                <a:sym typeface="Arial"/>
              </a:rPr>
              <a:t>Combine front and back office work-flow for improved service delivery</a:t>
            </a:r>
          </a:p>
        </p:txBody>
      </p:sp>
      <p:sp>
        <p:nvSpPr>
          <p:cNvPr id="29" name="TextBox 30"/>
          <p:cNvSpPr txBox="1">
            <a:spLocks noChangeArrowheads="1"/>
          </p:cNvSpPr>
          <p:nvPr/>
        </p:nvSpPr>
        <p:spPr bwMode="auto">
          <a:xfrm>
            <a:off x="7528318" y="2207759"/>
            <a:ext cx="4942206" cy="1289055"/>
          </a:xfrm>
          <a:prstGeom prst="rect">
            <a:avLst/>
          </a:prstGeom>
          <a:noFill/>
          <a:ln w="9525">
            <a:noFill/>
            <a:miter lim="800000"/>
            <a:headEnd/>
            <a:tailEnd/>
          </a:ln>
        </p:spPr>
        <p:txBody>
          <a:bodyPr wrap="square" lIns="146286" tIns="73144" rIns="146286" bIns="73144" anchor="ctr">
            <a:spAutoFit/>
          </a:bodyPr>
          <a:lstStyle/>
          <a:p>
            <a:pPr defTabSz="1462864">
              <a:spcBef>
                <a:spcPts val="300"/>
              </a:spcBef>
            </a:pPr>
            <a:r>
              <a:rPr lang="en-US" b="1" kern="0" dirty="0">
                <a:solidFill>
                  <a:schemeClr val="tx2">
                    <a:lumMod val="65000"/>
                    <a:lumOff val="35000"/>
                  </a:schemeClr>
                </a:solidFill>
                <a:cs typeface="Arial"/>
                <a:sym typeface="Arial"/>
              </a:rPr>
              <a:t>Kiosks / Auto Attendant</a:t>
            </a:r>
          </a:p>
          <a:p>
            <a:pPr defTabSz="1462864">
              <a:spcBef>
                <a:spcPts val="300"/>
              </a:spcBef>
            </a:pPr>
            <a:r>
              <a:rPr lang="en-US" sz="2200" kern="0" dirty="0">
                <a:solidFill>
                  <a:schemeClr val="tx2">
                    <a:lumMod val="65000"/>
                    <a:lumOff val="35000"/>
                  </a:schemeClr>
                </a:solidFill>
                <a:cs typeface="Arial"/>
                <a:sym typeface="Arial"/>
              </a:rPr>
              <a:t>Show case your brand with a modern and fresh walk up experience</a:t>
            </a:r>
          </a:p>
        </p:txBody>
      </p:sp>
      <p:sp>
        <p:nvSpPr>
          <p:cNvPr id="31" name="TextBox 30"/>
          <p:cNvSpPr txBox="1">
            <a:spLocks noChangeArrowheads="1"/>
          </p:cNvSpPr>
          <p:nvPr/>
        </p:nvSpPr>
        <p:spPr bwMode="auto">
          <a:xfrm>
            <a:off x="7528319" y="4156532"/>
            <a:ext cx="5367874" cy="1289055"/>
          </a:xfrm>
          <a:prstGeom prst="rect">
            <a:avLst/>
          </a:prstGeom>
          <a:noFill/>
          <a:ln w="9525">
            <a:noFill/>
            <a:miter lim="800000"/>
            <a:headEnd/>
            <a:tailEnd/>
          </a:ln>
        </p:spPr>
        <p:txBody>
          <a:bodyPr wrap="square" lIns="146286" tIns="73144" rIns="146286" bIns="73144" anchor="ctr">
            <a:spAutoFit/>
          </a:bodyPr>
          <a:lstStyle/>
          <a:p>
            <a:pPr defTabSz="1462864">
              <a:spcBef>
                <a:spcPts val="300"/>
              </a:spcBef>
            </a:pPr>
            <a:r>
              <a:rPr lang="en-US" b="1" kern="0" dirty="0">
                <a:solidFill>
                  <a:schemeClr val="tx2">
                    <a:lumMod val="65000"/>
                    <a:lumOff val="35000"/>
                  </a:schemeClr>
                </a:solidFill>
                <a:cs typeface="Arial"/>
                <a:sym typeface="Arial"/>
              </a:rPr>
              <a:t>Health Care</a:t>
            </a:r>
          </a:p>
          <a:p>
            <a:pPr defTabSz="1462864">
              <a:spcBef>
                <a:spcPts val="300"/>
              </a:spcBef>
            </a:pPr>
            <a:r>
              <a:rPr lang="en-US" sz="2200" kern="0" dirty="0">
                <a:solidFill>
                  <a:schemeClr val="tx2">
                    <a:lumMod val="65000"/>
                    <a:lumOff val="35000"/>
                  </a:schemeClr>
                </a:solidFill>
                <a:cs typeface="Arial"/>
                <a:sym typeface="Arial"/>
              </a:rPr>
              <a:t>Integrate communications directly into the work-flow for improved care delivery</a:t>
            </a:r>
          </a:p>
        </p:txBody>
      </p:sp>
      <p:sp>
        <p:nvSpPr>
          <p:cNvPr id="32" name="TextBox 30"/>
          <p:cNvSpPr txBox="1">
            <a:spLocks noChangeArrowheads="1"/>
          </p:cNvSpPr>
          <p:nvPr/>
        </p:nvSpPr>
        <p:spPr bwMode="auto">
          <a:xfrm>
            <a:off x="741430" y="6062454"/>
            <a:ext cx="5060279" cy="1289055"/>
          </a:xfrm>
          <a:prstGeom prst="rect">
            <a:avLst/>
          </a:prstGeom>
          <a:noFill/>
          <a:ln w="9525">
            <a:noFill/>
            <a:miter lim="800000"/>
            <a:headEnd/>
            <a:tailEnd/>
          </a:ln>
        </p:spPr>
        <p:txBody>
          <a:bodyPr wrap="square" lIns="146286" tIns="73144" rIns="146286" bIns="73144">
            <a:spAutoFit/>
          </a:bodyPr>
          <a:lstStyle/>
          <a:p>
            <a:pPr defTabSz="1462864">
              <a:spcBef>
                <a:spcPts val="300"/>
              </a:spcBef>
            </a:pPr>
            <a:r>
              <a:rPr lang="en-US" b="1" kern="0" dirty="0">
                <a:solidFill>
                  <a:schemeClr val="tx2">
                    <a:lumMod val="65000"/>
                    <a:lumOff val="35000"/>
                  </a:schemeClr>
                </a:solidFill>
                <a:cs typeface="Arial"/>
                <a:sym typeface="Arial"/>
              </a:rPr>
              <a:t>Avaya Partner</a:t>
            </a:r>
          </a:p>
          <a:p>
            <a:pPr defTabSz="1462864">
              <a:spcBef>
                <a:spcPts val="300"/>
              </a:spcBef>
            </a:pPr>
            <a:r>
              <a:rPr lang="en-US" sz="2200" kern="0" dirty="0">
                <a:solidFill>
                  <a:schemeClr val="tx2">
                    <a:lumMod val="65000"/>
                    <a:lumOff val="35000"/>
                  </a:schemeClr>
                </a:solidFill>
                <a:cs typeface="Arial"/>
                <a:sym typeface="Arial"/>
              </a:rPr>
              <a:t>Develop packaged and custom applications for your customers</a:t>
            </a:r>
          </a:p>
        </p:txBody>
      </p:sp>
      <p:sp>
        <p:nvSpPr>
          <p:cNvPr id="34" name="TextBox 30"/>
          <p:cNvSpPr txBox="1">
            <a:spLocks noChangeArrowheads="1"/>
          </p:cNvSpPr>
          <p:nvPr/>
        </p:nvSpPr>
        <p:spPr bwMode="auto">
          <a:xfrm>
            <a:off x="7528322" y="6036591"/>
            <a:ext cx="4551685" cy="1601961"/>
          </a:xfrm>
          <a:prstGeom prst="rect">
            <a:avLst/>
          </a:prstGeom>
          <a:noFill/>
          <a:ln w="9525">
            <a:noFill/>
            <a:miter lim="800000"/>
            <a:headEnd/>
            <a:tailEnd/>
          </a:ln>
        </p:spPr>
        <p:txBody>
          <a:bodyPr wrap="square" lIns="146286" tIns="73144" rIns="146286" bIns="73144">
            <a:spAutoFit/>
          </a:bodyPr>
          <a:lstStyle/>
          <a:p>
            <a:pPr defTabSz="1462864">
              <a:spcBef>
                <a:spcPts val="300"/>
              </a:spcBef>
            </a:pPr>
            <a:r>
              <a:rPr lang="en-US" b="1" kern="0" dirty="0">
                <a:solidFill>
                  <a:schemeClr val="tx2">
                    <a:lumMod val="65000"/>
                    <a:lumOff val="35000"/>
                  </a:schemeClr>
                </a:solidFill>
                <a:cs typeface="Arial"/>
                <a:sym typeface="Arial"/>
              </a:rPr>
              <a:t>Internet of Things</a:t>
            </a:r>
          </a:p>
          <a:p>
            <a:pPr defTabSz="1462864">
              <a:spcBef>
                <a:spcPts val="300"/>
              </a:spcBef>
            </a:pPr>
            <a:r>
              <a:rPr lang="en-US" sz="2200" kern="0" dirty="0">
                <a:solidFill>
                  <a:schemeClr val="tx2">
                    <a:lumMod val="65000"/>
                    <a:lumOff val="35000"/>
                  </a:schemeClr>
                </a:solidFill>
                <a:cs typeface="Arial"/>
                <a:sym typeface="Arial"/>
              </a:rPr>
              <a:t>Mobile and Web RTC connecting users and devices in ways that were just never possible before</a:t>
            </a:r>
          </a:p>
        </p:txBody>
      </p:sp>
      <p:pic>
        <p:nvPicPr>
          <p:cNvPr id="36" name="Picture 35" descr="Booth-red-circl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36803" y="2273692"/>
            <a:ext cx="1188720" cy="1188720"/>
          </a:xfrm>
          <a:prstGeom prst="rect">
            <a:avLst/>
          </a:prstGeom>
        </p:spPr>
      </p:pic>
      <p:pic>
        <p:nvPicPr>
          <p:cNvPr id="37" name="Picture 36" descr="Hospital-red-circl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636803" y="4222465"/>
            <a:ext cx="1188720" cy="1188720"/>
          </a:xfrm>
          <a:prstGeom prst="rect">
            <a:avLst/>
          </a:prstGeom>
        </p:spPr>
      </p:pic>
      <p:pic>
        <p:nvPicPr>
          <p:cNvPr id="38" name="Picture 3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636803" y="6144153"/>
            <a:ext cx="1188720" cy="1188720"/>
          </a:xfrm>
          <a:prstGeom prst="rect">
            <a:avLst/>
          </a:prstGeom>
        </p:spPr>
      </p:pic>
      <p:pic>
        <p:nvPicPr>
          <p:cNvPr id="41" name="Picture 40" descr="Alliances-red-circle.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83252" y="6144153"/>
            <a:ext cx="1188720" cy="1188720"/>
          </a:xfrm>
          <a:prstGeom prst="rect">
            <a:avLst/>
          </a:prstGeom>
        </p:spPr>
      </p:pic>
      <p:pic>
        <p:nvPicPr>
          <p:cNvPr id="42" name="Picture 41" descr="Headset-with-person-red-circle.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83252" y="4208922"/>
            <a:ext cx="1188720" cy="1188720"/>
          </a:xfrm>
          <a:prstGeom prst="rect">
            <a:avLst/>
          </a:prstGeom>
        </p:spPr>
      </p:pic>
      <p:pic>
        <p:nvPicPr>
          <p:cNvPr id="43" name="Picture 42" descr="Contest-red-circle.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783252" y="2273692"/>
            <a:ext cx="1188720" cy="1188720"/>
          </a:xfrm>
          <a:prstGeom prst="rect">
            <a:avLst/>
          </a:prstGeom>
        </p:spPr>
      </p:pic>
    </p:spTree>
    <p:extLst>
      <p:ext uri="{BB962C8B-B14F-4D97-AF65-F5344CB8AC3E}">
        <p14:creationId xmlns:p14="http://schemas.microsoft.com/office/powerpoint/2010/main" val="3159619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EQUINOX Runs on </a:t>
            </a:r>
            <a:r>
              <a:rPr lang="en-US" dirty="0" err="1"/>
              <a:t>avaya</a:t>
            </a:r>
            <a:r>
              <a:rPr lang="en-US" dirty="0"/>
              <a:t> vantage™</a:t>
            </a:r>
            <a:br>
              <a:rPr lang="en-US" dirty="0"/>
            </a:br>
            <a:endParaRPr lang="en-US" dirty="0"/>
          </a:p>
        </p:txBody>
      </p:sp>
      <p:sp>
        <p:nvSpPr>
          <p:cNvPr id="12" name="Rectangle 11"/>
          <p:cNvSpPr/>
          <p:nvPr/>
        </p:nvSpPr>
        <p:spPr>
          <a:xfrm>
            <a:off x="-1" y="1312604"/>
            <a:ext cx="7200453" cy="6193095"/>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274320" rtlCol="0" anchor="t"/>
          <a:lstStyle/>
          <a:p>
            <a:pPr algn="ctr">
              <a:lnSpc>
                <a:spcPct val="90000"/>
              </a:lnSpc>
            </a:pPr>
            <a:r>
              <a:rPr lang="en-US" sz="2800" b="1" dirty="0">
                <a:solidFill>
                  <a:schemeClr val="accent1"/>
                </a:solidFill>
              </a:rPr>
              <a:t>AVAYA VANTAGE</a:t>
            </a:r>
          </a:p>
        </p:txBody>
      </p:sp>
      <p:sp>
        <p:nvSpPr>
          <p:cNvPr id="13" name="Rectangle 12"/>
          <p:cNvSpPr/>
          <p:nvPr/>
        </p:nvSpPr>
        <p:spPr>
          <a:xfrm>
            <a:off x="7418666" y="1312604"/>
            <a:ext cx="7205472" cy="6193095"/>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274320" rtlCol="0" anchor="t"/>
          <a:lstStyle/>
          <a:p>
            <a:pPr algn="ctr">
              <a:lnSpc>
                <a:spcPct val="90000"/>
              </a:lnSpc>
            </a:pPr>
            <a:r>
              <a:rPr lang="en-US" sz="2800" b="1" dirty="0">
                <a:solidFill>
                  <a:schemeClr val="accent1"/>
                </a:solidFill>
              </a:rPr>
              <a:t>ANDROID + APPS + SDK =</a:t>
            </a:r>
            <a:br>
              <a:rPr lang="en-US" sz="2800" b="1" dirty="0">
                <a:solidFill>
                  <a:schemeClr val="accent1"/>
                </a:solidFill>
              </a:rPr>
            </a:br>
            <a:r>
              <a:rPr lang="en-US" sz="2800" b="1" dirty="0">
                <a:solidFill>
                  <a:schemeClr val="accent1"/>
                </a:solidFill>
              </a:rPr>
              <a:t>ENDLESS POSSIBILITIES</a:t>
            </a:r>
          </a:p>
        </p:txBody>
      </p:sp>
      <p:sp>
        <p:nvSpPr>
          <p:cNvPr id="14" name="Content Placeholder 4"/>
          <p:cNvSpPr txBox="1">
            <a:spLocks/>
          </p:cNvSpPr>
          <p:nvPr/>
        </p:nvSpPr>
        <p:spPr>
          <a:xfrm>
            <a:off x="0" y="2264710"/>
            <a:ext cx="7200452" cy="4862870"/>
          </a:xfrm>
          <a:prstGeom prst="rect">
            <a:avLst/>
          </a:prstGeom>
        </p:spPr>
        <p:txBody>
          <a:bodyPr wrap="square" anchor="t" anchorCtr="1">
            <a:spAutoFit/>
          </a:bodyPr>
          <a:lstStyle>
            <a:lvl1pPr marL="522488" indent="-522488" algn="l" defTabSz="1306220" rtl="0" eaLnBrk="1" latinLnBrk="0" hangingPunct="1">
              <a:lnSpc>
                <a:spcPct val="90000"/>
              </a:lnSpc>
              <a:spcBef>
                <a:spcPts val="1714"/>
              </a:spcBef>
              <a:buClr>
                <a:schemeClr val="accent1"/>
              </a:buClr>
              <a:buFont typeface="Webdings" pitchFamily="18" charset="2"/>
              <a:buChar char="4"/>
              <a:defRPr sz="2800" kern="1200">
                <a:solidFill>
                  <a:schemeClr val="tx2">
                    <a:lumMod val="65000"/>
                    <a:lumOff val="35000"/>
                  </a:schemeClr>
                </a:solidFill>
                <a:latin typeface="+mn-lt"/>
                <a:ea typeface="+mn-ea"/>
                <a:cs typeface="+mn-cs"/>
              </a:defRPr>
            </a:lvl1pPr>
            <a:lvl2pPr marL="979665" indent="-326555" algn="l" defTabSz="1306220" rtl="0" eaLnBrk="1" latinLnBrk="0" hangingPunct="1">
              <a:lnSpc>
                <a:spcPct val="90000"/>
              </a:lnSpc>
              <a:spcBef>
                <a:spcPts val="1143"/>
              </a:spcBef>
              <a:buClr>
                <a:schemeClr val="accent2"/>
              </a:buClr>
              <a:buFont typeface="Arial" pitchFamily="34" charset="0"/>
              <a:buChar char="–"/>
              <a:defRPr sz="2400" kern="1200">
                <a:solidFill>
                  <a:schemeClr val="tx2">
                    <a:lumMod val="65000"/>
                    <a:lumOff val="35000"/>
                  </a:schemeClr>
                </a:solidFill>
                <a:latin typeface="+mn-lt"/>
                <a:ea typeface="+mn-ea"/>
                <a:cs typeface="+mn-cs"/>
              </a:defRPr>
            </a:lvl2pPr>
            <a:lvl3pPr marL="1567464" indent="-326555" algn="l" defTabSz="1306220" rtl="0" eaLnBrk="1" latinLnBrk="0" hangingPunct="1">
              <a:lnSpc>
                <a:spcPct val="90000"/>
              </a:lnSpc>
              <a:spcBef>
                <a:spcPts val="857"/>
              </a:spcBef>
              <a:buClr>
                <a:schemeClr val="accent2"/>
              </a:buClr>
              <a:buFont typeface="Arial" pitchFamily="34" charset="0"/>
              <a:buChar char="–"/>
              <a:defRPr sz="2000" kern="1200">
                <a:solidFill>
                  <a:schemeClr val="tx2">
                    <a:lumMod val="65000"/>
                    <a:lumOff val="35000"/>
                  </a:schemeClr>
                </a:solidFill>
                <a:latin typeface="+mn-lt"/>
                <a:ea typeface="+mn-ea"/>
                <a:cs typeface="+mn-cs"/>
              </a:defRPr>
            </a:lvl3pPr>
            <a:lvl4pPr marL="2089953" indent="-326555" algn="l" defTabSz="1306220" rtl="0" eaLnBrk="1" latinLnBrk="0" hangingPunct="1">
              <a:lnSpc>
                <a:spcPct val="90000"/>
              </a:lnSpc>
              <a:spcBef>
                <a:spcPts val="857"/>
              </a:spcBef>
              <a:buClr>
                <a:schemeClr val="accent2"/>
              </a:buClr>
              <a:buFont typeface="Arial" pitchFamily="34" charset="0"/>
              <a:buChar char="–"/>
              <a:defRPr sz="1800" kern="1200">
                <a:solidFill>
                  <a:schemeClr val="tx2">
                    <a:lumMod val="65000"/>
                    <a:lumOff val="35000"/>
                  </a:schemeClr>
                </a:solidFill>
                <a:latin typeface="+mn-lt"/>
                <a:ea typeface="+mn-ea"/>
                <a:cs typeface="+mn-cs"/>
              </a:defRPr>
            </a:lvl4pPr>
            <a:lvl5pPr marL="2612441" indent="-326555" algn="l" defTabSz="1306220" rtl="0" eaLnBrk="1" latinLnBrk="0" hangingPunct="1">
              <a:lnSpc>
                <a:spcPct val="90000"/>
              </a:lnSpc>
              <a:spcBef>
                <a:spcPts val="857"/>
              </a:spcBef>
              <a:buClr>
                <a:schemeClr val="accent2"/>
              </a:buClr>
              <a:buFont typeface="Arial" pitchFamily="34" charset="0"/>
              <a:buChar char="–"/>
              <a:defRPr sz="1800" kern="1200">
                <a:solidFill>
                  <a:schemeClr val="tx2">
                    <a:lumMod val="65000"/>
                    <a:lumOff val="35000"/>
                  </a:schemeClr>
                </a:solidFill>
                <a:latin typeface="+mn-lt"/>
                <a:ea typeface="+mn-ea"/>
                <a:cs typeface="+mn-cs"/>
              </a:defRPr>
            </a:lvl5pPr>
            <a:lvl6pPr marL="3134929" indent="-326555" algn="l" defTabSz="1306220" rtl="0" eaLnBrk="1" latinLnBrk="0" hangingPunct="1">
              <a:lnSpc>
                <a:spcPct val="90000"/>
              </a:lnSpc>
              <a:spcBef>
                <a:spcPts val="857"/>
              </a:spcBef>
              <a:buClr>
                <a:schemeClr val="accent2"/>
              </a:buClr>
              <a:buFont typeface="Arial" pitchFamily="34" charset="0"/>
              <a:buChar char="–"/>
              <a:defRPr sz="2300" kern="1200">
                <a:solidFill>
                  <a:schemeClr val="tx1"/>
                </a:solidFill>
                <a:latin typeface="+mn-lt"/>
                <a:ea typeface="+mn-ea"/>
                <a:cs typeface="+mn-cs"/>
              </a:defRPr>
            </a:lvl6pPr>
            <a:lvl7pPr marL="3657417" indent="-326555" algn="l" defTabSz="1306220" rtl="0" eaLnBrk="1" latinLnBrk="0" hangingPunct="1">
              <a:lnSpc>
                <a:spcPct val="90000"/>
              </a:lnSpc>
              <a:spcBef>
                <a:spcPts val="857"/>
              </a:spcBef>
              <a:buClr>
                <a:schemeClr val="accent2"/>
              </a:buClr>
              <a:buFont typeface="Arial" pitchFamily="34" charset="0"/>
              <a:buChar char="–"/>
              <a:defRPr sz="2300" kern="1200">
                <a:solidFill>
                  <a:schemeClr val="tx1"/>
                </a:solidFill>
                <a:latin typeface="+mn-lt"/>
                <a:ea typeface="+mn-ea"/>
                <a:cs typeface="+mn-cs"/>
              </a:defRPr>
            </a:lvl7pPr>
            <a:lvl8pPr marL="4179905" indent="-326555" algn="l" defTabSz="1306220" rtl="0" eaLnBrk="1" latinLnBrk="0" hangingPunct="1">
              <a:lnSpc>
                <a:spcPct val="90000"/>
              </a:lnSpc>
              <a:spcBef>
                <a:spcPts val="857"/>
              </a:spcBef>
              <a:buClr>
                <a:schemeClr val="accent2"/>
              </a:buClr>
              <a:buFont typeface="Arial" pitchFamily="34" charset="0"/>
              <a:buChar char="–"/>
              <a:defRPr sz="2300" kern="1200">
                <a:solidFill>
                  <a:schemeClr val="tx1"/>
                </a:solidFill>
                <a:latin typeface="+mn-lt"/>
                <a:ea typeface="+mn-ea"/>
                <a:cs typeface="+mn-cs"/>
              </a:defRPr>
            </a:lvl8pPr>
            <a:lvl9pPr marL="4702393" indent="-326555" algn="l" defTabSz="1306220" rtl="0" eaLnBrk="1" latinLnBrk="0" hangingPunct="1">
              <a:lnSpc>
                <a:spcPct val="90000"/>
              </a:lnSpc>
              <a:spcBef>
                <a:spcPts val="857"/>
              </a:spcBef>
              <a:buClr>
                <a:schemeClr val="accent2"/>
              </a:buClr>
              <a:buFont typeface="Arial" pitchFamily="34" charset="0"/>
              <a:buChar char="–"/>
              <a:defRPr sz="2300" kern="1200">
                <a:solidFill>
                  <a:schemeClr val="tx1"/>
                </a:solidFill>
                <a:latin typeface="+mn-lt"/>
                <a:ea typeface="+mn-ea"/>
                <a:cs typeface="+mn-cs"/>
              </a:defRPr>
            </a:lvl9pPr>
          </a:lstStyle>
          <a:p>
            <a:pPr marL="344488" lvl="8" indent="-344488">
              <a:lnSpc>
                <a:spcPct val="100000"/>
              </a:lnSpc>
              <a:spcBef>
                <a:spcPts val="1200"/>
              </a:spcBef>
              <a:buClr>
                <a:schemeClr val="accent1"/>
              </a:buClr>
              <a:buFont typeface="Webdings" pitchFamily="18" charset="2"/>
              <a:buChar char="4"/>
            </a:pPr>
            <a:r>
              <a:rPr lang="en-US" sz="2400" dirty="0">
                <a:solidFill>
                  <a:schemeClr val="tx2">
                    <a:lumMod val="65000"/>
                    <a:lumOff val="35000"/>
                  </a:schemeClr>
                </a:solidFill>
              </a:rPr>
              <a:t>Always-On, Always Ready</a:t>
            </a:r>
          </a:p>
          <a:p>
            <a:pPr marL="344488" lvl="8" indent="-344488">
              <a:lnSpc>
                <a:spcPct val="100000"/>
              </a:lnSpc>
              <a:spcBef>
                <a:spcPts val="1200"/>
              </a:spcBef>
              <a:buClr>
                <a:schemeClr val="accent1"/>
              </a:buClr>
              <a:buFont typeface="Webdings" pitchFamily="18" charset="2"/>
              <a:buChar char="4"/>
            </a:pPr>
            <a:r>
              <a:rPr lang="en-US" sz="2400" dirty="0">
                <a:solidFill>
                  <a:schemeClr val="tx2">
                    <a:lumMod val="65000"/>
                    <a:lumOff val="35000"/>
                  </a:schemeClr>
                </a:solidFill>
              </a:rPr>
              <a:t>Fusion of mobile app simplicity with contemporary dedicated device</a:t>
            </a:r>
          </a:p>
          <a:p>
            <a:pPr marL="344488" lvl="8" indent="-344488">
              <a:lnSpc>
                <a:spcPct val="100000"/>
              </a:lnSpc>
              <a:spcBef>
                <a:spcPts val="1200"/>
              </a:spcBef>
              <a:buClr>
                <a:schemeClr val="accent1"/>
              </a:buClr>
              <a:buFont typeface="Webdings" pitchFamily="18" charset="2"/>
              <a:buChar char="4"/>
            </a:pPr>
            <a:r>
              <a:rPr lang="en-US" sz="2400" dirty="0">
                <a:solidFill>
                  <a:schemeClr val="tx2">
                    <a:lumMod val="65000"/>
                    <a:lumOff val="35000"/>
                  </a:schemeClr>
                </a:solidFill>
              </a:rPr>
              <a:t>Secure, administrable</a:t>
            </a:r>
          </a:p>
          <a:p>
            <a:pPr marL="344488" lvl="8" indent="-344488">
              <a:lnSpc>
                <a:spcPct val="100000"/>
              </a:lnSpc>
              <a:spcBef>
                <a:spcPts val="1200"/>
              </a:spcBef>
              <a:buClr>
                <a:schemeClr val="accent1"/>
              </a:buClr>
              <a:buFont typeface="Webdings" pitchFamily="18" charset="2"/>
              <a:buChar char="4"/>
            </a:pPr>
            <a:r>
              <a:rPr lang="en-US" sz="2400" dirty="0">
                <a:solidFill>
                  <a:schemeClr val="tx2">
                    <a:lumMod val="65000"/>
                    <a:lumOff val="35000"/>
                  </a:schemeClr>
                </a:solidFill>
              </a:rPr>
              <a:t>Excellent acoustics</a:t>
            </a:r>
          </a:p>
          <a:p>
            <a:pPr marL="344488" lvl="8" indent="-344488">
              <a:lnSpc>
                <a:spcPct val="100000"/>
              </a:lnSpc>
              <a:spcBef>
                <a:spcPts val="1200"/>
              </a:spcBef>
              <a:buClr>
                <a:schemeClr val="accent1"/>
              </a:buClr>
              <a:buFont typeface="Webdings" pitchFamily="18" charset="2"/>
              <a:buChar char="4"/>
            </a:pPr>
            <a:r>
              <a:rPr lang="en-US" sz="2400" dirty="0">
                <a:solidFill>
                  <a:schemeClr val="tx2">
                    <a:lumMod val="65000"/>
                    <a:lumOff val="35000"/>
                  </a:schemeClr>
                </a:solidFill>
              </a:rPr>
              <a:t>Equinox out-of-the-box</a:t>
            </a:r>
          </a:p>
          <a:p>
            <a:pPr marL="344488" indent="-344488">
              <a:lnSpc>
                <a:spcPct val="100000"/>
              </a:lnSpc>
              <a:spcBef>
                <a:spcPts val="1200"/>
              </a:spcBef>
            </a:pPr>
            <a:r>
              <a:rPr lang="en-US" sz="2400" dirty="0"/>
              <a:t>Customizable via Breeze Client SDK</a:t>
            </a:r>
          </a:p>
          <a:p>
            <a:pPr marL="344488" lvl="8" indent="-344488">
              <a:lnSpc>
                <a:spcPct val="100000"/>
              </a:lnSpc>
              <a:spcBef>
                <a:spcPts val="1200"/>
              </a:spcBef>
              <a:buClr>
                <a:schemeClr val="accent1"/>
              </a:buClr>
              <a:buFont typeface="Webdings" pitchFamily="18" charset="2"/>
              <a:buChar char="4"/>
            </a:pPr>
            <a:r>
              <a:rPr lang="en" sz="2400" dirty="0">
                <a:solidFill>
                  <a:schemeClr val="tx2">
                    <a:lumMod val="65000"/>
                    <a:lumOff val="35000"/>
                  </a:schemeClr>
                </a:solidFill>
              </a:rPr>
              <a:t>Deliver </a:t>
            </a:r>
            <a:r>
              <a:rPr lang="en-US" sz="2400" dirty="0">
                <a:solidFill>
                  <a:schemeClr val="tx2">
                    <a:lumMod val="65000"/>
                    <a:lumOff val="35000"/>
                  </a:schemeClr>
                </a:solidFill>
              </a:rPr>
              <a:t>unique </a:t>
            </a:r>
            <a:r>
              <a:rPr lang="en" sz="2400" dirty="0">
                <a:solidFill>
                  <a:schemeClr val="tx2">
                    <a:lumMod val="65000"/>
                    <a:lumOff val="35000"/>
                  </a:schemeClr>
                </a:solidFill>
              </a:rPr>
              <a:t>business application</a:t>
            </a:r>
            <a:br>
              <a:rPr lang="en" sz="2400" dirty="0">
                <a:solidFill>
                  <a:schemeClr val="tx2">
                    <a:lumMod val="65000"/>
                    <a:lumOff val="35000"/>
                  </a:schemeClr>
                </a:solidFill>
              </a:rPr>
            </a:br>
            <a:r>
              <a:rPr lang="en" sz="2400" dirty="0">
                <a:solidFill>
                  <a:schemeClr val="tx2">
                    <a:lumMod val="65000"/>
                    <a:lumOff val="35000"/>
                  </a:schemeClr>
                </a:solidFill>
              </a:rPr>
              <a:t>integration, Ideal for verticals</a:t>
            </a:r>
            <a:endParaRPr lang="en-US" sz="2400" dirty="0">
              <a:solidFill>
                <a:schemeClr val="tx2">
                  <a:lumMod val="65000"/>
                  <a:lumOff val="35000"/>
                </a:schemeClr>
              </a:solidFill>
            </a:endParaRPr>
          </a:p>
          <a:p>
            <a:pPr marL="344488" lvl="8" indent="-344488">
              <a:lnSpc>
                <a:spcPct val="100000"/>
              </a:lnSpc>
              <a:spcBef>
                <a:spcPts val="1200"/>
              </a:spcBef>
              <a:buClr>
                <a:schemeClr val="accent1"/>
              </a:buClr>
              <a:buFont typeface="Webdings" pitchFamily="18" charset="2"/>
              <a:buChar char="4"/>
            </a:pPr>
            <a:r>
              <a:rPr lang="en-US" sz="2400" dirty="0">
                <a:solidFill>
                  <a:schemeClr val="tx2">
                    <a:lumMod val="65000"/>
                    <a:lumOff val="35000"/>
                  </a:schemeClr>
                </a:solidFill>
              </a:rPr>
              <a:t>Value above and beyond IP deskphone</a:t>
            </a:r>
            <a:endParaRPr lang="en-US" sz="1200" dirty="0"/>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31816" y="2531454"/>
            <a:ext cx="2161838" cy="3187720"/>
          </a:xfrm>
          <a:prstGeom prst="rect">
            <a:avLst/>
          </a:prstGeom>
          <a:solidFill>
            <a:schemeClr val="bg1"/>
          </a:solidFill>
          <a:ln>
            <a:noFill/>
          </a:ln>
          <a:effectLst>
            <a:outerShdw blurRad="190500" algn="tl" rotWithShape="0">
              <a:srgbClr val="000000">
                <a:alpha val="70000"/>
              </a:srgbClr>
            </a:outerShdw>
          </a:effectLst>
        </p:spPr>
      </p:pic>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05920" y="4117482"/>
            <a:ext cx="2201768" cy="3010098"/>
          </a:xfrm>
          <a:prstGeom prst="rect">
            <a:avLst/>
          </a:prstGeom>
          <a:solidFill>
            <a:schemeClr val="bg1"/>
          </a:solidFill>
          <a:ln>
            <a:noFill/>
          </a:ln>
          <a:effectLst>
            <a:outerShdw blurRad="190500" algn="tl" rotWithShape="0">
              <a:srgbClr val="000000">
                <a:alpha val="70000"/>
              </a:srgbClr>
            </a:outerShdw>
          </a:effectLst>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307688" y="2842481"/>
            <a:ext cx="3126808" cy="3970551"/>
          </a:xfrm>
          <a:prstGeom prst="rect">
            <a:avLst/>
          </a:prstGeom>
        </p:spPr>
      </p:pic>
    </p:spTree>
    <p:extLst>
      <p:ext uri="{BB962C8B-B14F-4D97-AF65-F5344CB8AC3E}">
        <p14:creationId xmlns:p14="http://schemas.microsoft.com/office/powerpoint/2010/main" val="368537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vahq.net/images/healthcare.jp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445113" y="1384416"/>
            <a:ext cx="3366655" cy="2244436"/>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pic>
        <p:nvPicPr>
          <p:cNvPr id="75" name="Picture 6" descr="C:\Users\bwenk\Desktop\Retail2.jp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9720585" y="1383994"/>
            <a:ext cx="3364992" cy="2245281"/>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
        <p:nvSpPr>
          <p:cNvPr id="78" name="Content Placeholder 4"/>
          <p:cNvSpPr txBox="1">
            <a:spLocks/>
          </p:cNvSpPr>
          <p:nvPr/>
        </p:nvSpPr>
        <p:spPr bwMode="auto">
          <a:xfrm>
            <a:off x="10641627" y="6762072"/>
            <a:ext cx="3858144" cy="794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marL="342900" indent="-342900" algn="l" rtl="0" eaLnBrk="1" fontAlgn="base" hangingPunct="1">
              <a:lnSpc>
                <a:spcPct val="95000"/>
              </a:lnSpc>
              <a:spcBef>
                <a:spcPct val="55000"/>
              </a:spcBef>
              <a:spcAft>
                <a:spcPct val="0"/>
              </a:spcAft>
              <a:buClr>
                <a:srgbClr val="CC0000"/>
              </a:buClr>
              <a:buFont typeface="Webdings" pitchFamily="18" charset="2"/>
              <a:buChar char="4"/>
              <a:defRPr sz="1800">
                <a:solidFill>
                  <a:srgbClr val="323232"/>
                </a:solidFill>
                <a:latin typeface="+mn-lt"/>
                <a:ea typeface="+mn-ea"/>
                <a:cs typeface="+mn-cs"/>
              </a:defRPr>
            </a:lvl1pPr>
            <a:lvl2pPr marL="685800" indent="-228600" algn="l" rtl="0" eaLnBrk="1" fontAlgn="base" hangingPunct="1">
              <a:lnSpc>
                <a:spcPct val="95000"/>
              </a:lnSpc>
              <a:spcBef>
                <a:spcPct val="25000"/>
              </a:spcBef>
              <a:spcAft>
                <a:spcPct val="0"/>
              </a:spcAft>
              <a:buClr>
                <a:srgbClr val="A9A9A9"/>
              </a:buClr>
              <a:buSzPct val="110000"/>
              <a:buFont typeface="Gotham-Book" pitchFamily="2" charset="0"/>
              <a:buChar char="–"/>
              <a:defRPr sz="1800">
                <a:solidFill>
                  <a:srgbClr val="323232"/>
                </a:solidFill>
                <a:latin typeface="+mn-lt"/>
              </a:defRPr>
            </a:lvl2pPr>
            <a:lvl3pPr marL="1143000" indent="-228600" algn="l" rtl="0" eaLnBrk="1" fontAlgn="base" hangingPunct="1">
              <a:lnSpc>
                <a:spcPct val="95000"/>
              </a:lnSpc>
              <a:spcBef>
                <a:spcPct val="25000"/>
              </a:spcBef>
              <a:spcAft>
                <a:spcPct val="0"/>
              </a:spcAft>
              <a:buClr>
                <a:srgbClr val="A9A9A9"/>
              </a:buClr>
              <a:buSzPct val="110000"/>
              <a:buFont typeface="Gotham-Book" pitchFamily="2" charset="0"/>
              <a:buChar char="–"/>
              <a:defRPr sz="1600">
                <a:solidFill>
                  <a:srgbClr val="323232"/>
                </a:solidFill>
                <a:latin typeface="+mn-lt"/>
              </a:defRPr>
            </a:lvl3pPr>
            <a:lvl4pPr marL="1543050" indent="-171450" algn="l" rtl="0" eaLnBrk="1" fontAlgn="base" hangingPunct="1">
              <a:lnSpc>
                <a:spcPct val="95000"/>
              </a:lnSpc>
              <a:spcBef>
                <a:spcPct val="25000"/>
              </a:spcBef>
              <a:spcAft>
                <a:spcPct val="0"/>
              </a:spcAft>
              <a:buClr>
                <a:srgbClr val="A9A9A9"/>
              </a:buClr>
              <a:buSzPct val="110000"/>
              <a:buFont typeface="Gotham-Book" pitchFamily="2" charset="0"/>
              <a:buChar char="–"/>
              <a:defRPr sz="1600">
                <a:solidFill>
                  <a:srgbClr val="323232"/>
                </a:solidFill>
                <a:latin typeface="+mn-lt"/>
              </a:defRPr>
            </a:lvl4pPr>
            <a:lvl5pPr marL="2000250" indent="-171450" algn="l" rtl="0" eaLnBrk="1" fontAlgn="base" hangingPunct="1">
              <a:lnSpc>
                <a:spcPct val="95000"/>
              </a:lnSpc>
              <a:spcBef>
                <a:spcPct val="25000"/>
              </a:spcBef>
              <a:spcAft>
                <a:spcPct val="0"/>
              </a:spcAft>
              <a:buClr>
                <a:srgbClr val="A9A9A9"/>
              </a:buClr>
              <a:buSzPct val="110000"/>
              <a:buFont typeface="Gotham-Book" pitchFamily="2" charset="0"/>
              <a:buChar char="–"/>
              <a:defRPr sz="1600">
                <a:solidFill>
                  <a:srgbClr val="323232"/>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Font typeface="Webdings" pitchFamily="18" charset="2"/>
              <a:buNone/>
            </a:pPr>
            <a:r>
              <a:rPr lang="en-US" sz="2400" kern="0" dirty="0">
                <a:solidFill>
                  <a:schemeClr val="accent1"/>
                </a:solidFill>
              </a:rPr>
              <a:t>MEDIA &amp;</a:t>
            </a:r>
            <a:br>
              <a:rPr lang="en-US" sz="2400" kern="0" dirty="0">
                <a:solidFill>
                  <a:schemeClr val="accent1"/>
                </a:solidFill>
              </a:rPr>
            </a:br>
            <a:r>
              <a:rPr lang="en-US" sz="2400" kern="0" dirty="0">
                <a:solidFill>
                  <a:schemeClr val="accent1"/>
                </a:solidFill>
              </a:rPr>
              <a:t>ENTERTAINMENT</a:t>
            </a:r>
          </a:p>
        </p:txBody>
      </p:sp>
      <p:sp>
        <p:nvSpPr>
          <p:cNvPr id="79" name="Content Placeholder 4"/>
          <p:cNvSpPr txBox="1">
            <a:spLocks/>
          </p:cNvSpPr>
          <p:nvPr/>
        </p:nvSpPr>
        <p:spPr bwMode="auto">
          <a:xfrm>
            <a:off x="9720585" y="3741358"/>
            <a:ext cx="3364992" cy="38691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342900" indent="-342900" algn="l" rtl="0" eaLnBrk="1" fontAlgn="base" hangingPunct="1">
              <a:lnSpc>
                <a:spcPct val="95000"/>
              </a:lnSpc>
              <a:spcBef>
                <a:spcPct val="55000"/>
              </a:spcBef>
              <a:spcAft>
                <a:spcPct val="0"/>
              </a:spcAft>
              <a:buClr>
                <a:srgbClr val="CC0000"/>
              </a:buClr>
              <a:buFont typeface="Webdings" pitchFamily="18" charset="2"/>
              <a:buChar char="4"/>
              <a:defRPr sz="1800">
                <a:solidFill>
                  <a:srgbClr val="323232"/>
                </a:solidFill>
                <a:latin typeface="+mn-lt"/>
                <a:ea typeface="+mn-ea"/>
                <a:cs typeface="+mn-cs"/>
              </a:defRPr>
            </a:lvl1pPr>
            <a:lvl2pPr marL="685800" indent="-228600" algn="l" rtl="0" eaLnBrk="1" fontAlgn="base" hangingPunct="1">
              <a:lnSpc>
                <a:spcPct val="95000"/>
              </a:lnSpc>
              <a:spcBef>
                <a:spcPct val="25000"/>
              </a:spcBef>
              <a:spcAft>
                <a:spcPct val="0"/>
              </a:spcAft>
              <a:buClr>
                <a:srgbClr val="A9A9A9"/>
              </a:buClr>
              <a:buSzPct val="110000"/>
              <a:buFont typeface="Gotham-Book" pitchFamily="2" charset="0"/>
              <a:buChar char="–"/>
              <a:defRPr sz="1800">
                <a:solidFill>
                  <a:srgbClr val="323232"/>
                </a:solidFill>
                <a:latin typeface="+mn-lt"/>
              </a:defRPr>
            </a:lvl2pPr>
            <a:lvl3pPr marL="1143000" indent="-228600" algn="l" rtl="0" eaLnBrk="1" fontAlgn="base" hangingPunct="1">
              <a:lnSpc>
                <a:spcPct val="95000"/>
              </a:lnSpc>
              <a:spcBef>
                <a:spcPct val="25000"/>
              </a:spcBef>
              <a:spcAft>
                <a:spcPct val="0"/>
              </a:spcAft>
              <a:buClr>
                <a:srgbClr val="A9A9A9"/>
              </a:buClr>
              <a:buSzPct val="110000"/>
              <a:buFont typeface="Gotham-Book" pitchFamily="2" charset="0"/>
              <a:buChar char="–"/>
              <a:defRPr sz="1600">
                <a:solidFill>
                  <a:srgbClr val="323232"/>
                </a:solidFill>
                <a:latin typeface="+mn-lt"/>
              </a:defRPr>
            </a:lvl3pPr>
            <a:lvl4pPr marL="1543050" indent="-171450" algn="l" rtl="0" eaLnBrk="1" fontAlgn="base" hangingPunct="1">
              <a:lnSpc>
                <a:spcPct val="95000"/>
              </a:lnSpc>
              <a:spcBef>
                <a:spcPct val="25000"/>
              </a:spcBef>
              <a:spcAft>
                <a:spcPct val="0"/>
              </a:spcAft>
              <a:buClr>
                <a:srgbClr val="A9A9A9"/>
              </a:buClr>
              <a:buSzPct val="110000"/>
              <a:buFont typeface="Gotham-Book" pitchFamily="2" charset="0"/>
              <a:buChar char="–"/>
              <a:defRPr sz="1600">
                <a:solidFill>
                  <a:srgbClr val="323232"/>
                </a:solidFill>
                <a:latin typeface="+mn-lt"/>
              </a:defRPr>
            </a:lvl4pPr>
            <a:lvl5pPr marL="2000250" indent="-171450" algn="l" rtl="0" eaLnBrk="1" fontAlgn="base" hangingPunct="1">
              <a:lnSpc>
                <a:spcPct val="95000"/>
              </a:lnSpc>
              <a:spcBef>
                <a:spcPct val="25000"/>
              </a:spcBef>
              <a:spcAft>
                <a:spcPct val="0"/>
              </a:spcAft>
              <a:buClr>
                <a:srgbClr val="A9A9A9"/>
              </a:buClr>
              <a:buSzPct val="110000"/>
              <a:buFont typeface="Gotham-Book" pitchFamily="2" charset="0"/>
              <a:buChar char="–"/>
              <a:defRPr sz="1600">
                <a:solidFill>
                  <a:srgbClr val="323232"/>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Font typeface="Webdings" pitchFamily="18" charset="2"/>
              <a:buNone/>
            </a:pPr>
            <a:r>
              <a:rPr lang="en-US" sz="2400" kern="0" dirty="0">
                <a:solidFill>
                  <a:schemeClr val="accent1"/>
                </a:solidFill>
              </a:rPr>
              <a:t>RETAIL</a:t>
            </a:r>
          </a:p>
        </p:txBody>
      </p:sp>
      <p:sp>
        <p:nvSpPr>
          <p:cNvPr id="14" name="Content Placeholder 4"/>
          <p:cNvSpPr txBox="1">
            <a:spLocks/>
          </p:cNvSpPr>
          <p:nvPr/>
        </p:nvSpPr>
        <p:spPr bwMode="auto">
          <a:xfrm>
            <a:off x="1445113" y="3741358"/>
            <a:ext cx="3366655" cy="38691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342900" indent="-342900" algn="l" rtl="0" eaLnBrk="1" fontAlgn="base" hangingPunct="1">
              <a:lnSpc>
                <a:spcPct val="95000"/>
              </a:lnSpc>
              <a:spcBef>
                <a:spcPct val="55000"/>
              </a:spcBef>
              <a:spcAft>
                <a:spcPct val="0"/>
              </a:spcAft>
              <a:buClr>
                <a:srgbClr val="CC0000"/>
              </a:buClr>
              <a:buFont typeface="Webdings" pitchFamily="18" charset="2"/>
              <a:buChar char="4"/>
              <a:defRPr sz="1800">
                <a:solidFill>
                  <a:srgbClr val="323232"/>
                </a:solidFill>
                <a:latin typeface="+mn-lt"/>
                <a:ea typeface="+mn-ea"/>
                <a:cs typeface="+mn-cs"/>
              </a:defRPr>
            </a:lvl1pPr>
            <a:lvl2pPr marL="685800" indent="-228600" algn="l" rtl="0" eaLnBrk="1" fontAlgn="base" hangingPunct="1">
              <a:lnSpc>
                <a:spcPct val="95000"/>
              </a:lnSpc>
              <a:spcBef>
                <a:spcPct val="25000"/>
              </a:spcBef>
              <a:spcAft>
                <a:spcPct val="0"/>
              </a:spcAft>
              <a:buClr>
                <a:srgbClr val="A9A9A9"/>
              </a:buClr>
              <a:buSzPct val="110000"/>
              <a:buFont typeface="Gotham-Book" pitchFamily="2" charset="0"/>
              <a:buChar char="–"/>
              <a:defRPr sz="1800">
                <a:solidFill>
                  <a:srgbClr val="323232"/>
                </a:solidFill>
                <a:latin typeface="+mn-lt"/>
              </a:defRPr>
            </a:lvl2pPr>
            <a:lvl3pPr marL="1143000" indent="-228600" algn="l" rtl="0" eaLnBrk="1" fontAlgn="base" hangingPunct="1">
              <a:lnSpc>
                <a:spcPct val="95000"/>
              </a:lnSpc>
              <a:spcBef>
                <a:spcPct val="25000"/>
              </a:spcBef>
              <a:spcAft>
                <a:spcPct val="0"/>
              </a:spcAft>
              <a:buClr>
                <a:srgbClr val="A9A9A9"/>
              </a:buClr>
              <a:buSzPct val="110000"/>
              <a:buFont typeface="Gotham-Book" pitchFamily="2" charset="0"/>
              <a:buChar char="–"/>
              <a:defRPr sz="1600">
                <a:solidFill>
                  <a:srgbClr val="323232"/>
                </a:solidFill>
                <a:latin typeface="+mn-lt"/>
              </a:defRPr>
            </a:lvl3pPr>
            <a:lvl4pPr marL="1543050" indent="-171450" algn="l" rtl="0" eaLnBrk="1" fontAlgn="base" hangingPunct="1">
              <a:lnSpc>
                <a:spcPct val="95000"/>
              </a:lnSpc>
              <a:spcBef>
                <a:spcPct val="25000"/>
              </a:spcBef>
              <a:spcAft>
                <a:spcPct val="0"/>
              </a:spcAft>
              <a:buClr>
                <a:srgbClr val="A9A9A9"/>
              </a:buClr>
              <a:buSzPct val="110000"/>
              <a:buFont typeface="Gotham-Book" pitchFamily="2" charset="0"/>
              <a:buChar char="–"/>
              <a:defRPr sz="1600">
                <a:solidFill>
                  <a:srgbClr val="323232"/>
                </a:solidFill>
                <a:latin typeface="+mn-lt"/>
              </a:defRPr>
            </a:lvl4pPr>
            <a:lvl5pPr marL="2000250" indent="-171450" algn="l" rtl="0" eaLnBrk="1" fontAlgn="base" hangingPunct="1">
              <a:lnSpc>
                <a:spcPct val="95000"/>
              </a:lnSpc>
              <a:spcBef>
                <a:spcPct val="25000"/>
              </a:spcBef>
              <a:spcAft>
                <a:spcPct val="0"/>
              </a:spcAft>
              <a:buClr>
                <a:srgbClr val="A9A9A9"/>
              </a:buClr>
              <a:buSzPct val="110000"/>
              <a:buFont typeface="Gotham-Book" pitchFamily="2" charset="0"/>
              <a:buChar char="–"/>
              <a:defRPr sz="1600">
                <a:solidFill>
                  <a:srgbClr val="323232"/>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Font typeface="Webdings" pitchFamily="18" charset="2"/>
              <a:buNone/>
            </a:pPr>
            <a:r>
              <a:rPr lang="en-US" sz="2400" kern="0" dirty="0">
                <a:solidFill>
                  <a:schemeClr val="accent1"/>
                </a:solidFill>
              </a:rPr>
              <a:t>HEALTHCARE</a:t>
            </a:r>
          </a:p>
        </p:txBody>
      </p:sp>
      <p:sp>
        <p:nvSpPr>
          <p:cNvPr id="16" name="Content Placeholder 4"/>
          <p:cNvSpPr txBox="1">
            <a:spLocks/>
          </p:cNvSpPr>
          <p:nvPr/>
        </p:nvSpPr>
        <p:spPr bwMode="auto">
          <a:xfrm>
            <a:off x="942355" y="6762072"/>
            <a:ext cx="2584615" cy="38691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342900" indent="-342900" algn="l" rtl="0" eaLnBrk="1" fontAlgn="base" hangingPunct="1">
              <a:lnSpc>
                <a:spcPct val="95000"/>
              </a:lnSpc>
              <a:spcBef>
                <a:spcPct val="55000"/>
              </a:spcBef>
              <a:spcAft>
                <a:spcPct val="0"/>
              </a:spcAft>
              <a:buClr>
                <a:srgbClr val="CC0000"/>
              </a:buClr>
              <a:buFont typeface="Webdings" pitchFamily="18" charset="2"/>
              <a:buChar char="4"/>
              <a:defRPr sz="1800">
                <a:solidFill>
                  <a:srgbClr val="323232"/>
                </a:solidFill>
                <a:latin typeface="+mn-lt"/>
                <a:ea typeface="+mn-ea"/>
                <a:cs typeface="+mn-cs"/>
              </a:defRPr>
            </a:lvl1pPr>
            <a:lvl2pPr marL="685800" indent="-228600" algn="l" rtl="0" eaLnBrk="1" fontAlgn="base" hangingPunct="1">
              <a:lnSpc>
                <a:spcPct val="95000"/>
              </a:lnSpc>
              <a:spcBef>
                <a:spcPct val="25000"/>
              </a:spcBef>
              <a:spcAft>
                <a:spcPct val="0"/>
              </a:spcAft>
              <a:buClr>
                <a:srgbClr val="A9A9A9"/>
              </a:buClr>
              <a:buSzPct val="110000"/>
              <a:buFont typeface="Gotham-Book" pitchFamily="2" charset="0"/>
              <a:buChar char="–"/>
              <a:defRPr sz="1800">
                <a:solidFill>
                  <a:srgbClr val="323232"/>
                </a:solidFill>
                <a:latin typeface="+mn-lt"/>
              </a:defRPr>
            </a:lvl2pPr>
            <a:lvl3pPr marL="1143000" indent="-228600" algn="l" rtl="0" eaLnBrk="1" fontAlgn="base" hangingPunct="1">
              <a:lnSpc>
                <a:spcPct val="95000"/>
              </a:lnSpc>
              <a:spcBef>
                <a:spcPct val="25000"/>
              </a:spcBef>
              <a:spcAft>
                <a:spcPct val="0"/>
              </a:spcAft>
              <a:buClr>
                <a:srgbClr val="A9A9A9"/>
              </a:buClr>
              <a:buSzPct val="110000"/>
              <a:buFont typeface="Gotham-Book" pitchFamily="2" charset="0"/>
              <a:buChar char="–"/>
              <a:defRPr sz="1600">
                <a:solidFill>
                  <a:srgbClr val="323232"/>
                </a:solidFill>
                <a:latin typeface="+mn-lt"/>
              </a:defRPr>
            </a:lvl3pPr>
            <a:lvl4pPr marL="1543050" indent="-171450" algn="l" rtl="0" eaLnBrk="1" fontAlgn="base" hangingPunct="1">
              <a:lnSpc>
                <a:spcPct val="95000"/>
              </a:lnSpc>
              <a:spcBef>
                <a:spcPct val="25000"/>
              </a:spcBef>
              <a:spcAft>
                <a:spcPct val="0"/>
              </a:spcAft>
              <a:buClr>
                <a:srgbClr val="A9A9A9"/>
              </a:buClr>
              <a:buSzPct val="110000"/>
              <a:buFont typeface="Gotham-Book" pitchFamily="2" charset="0"/>
              <a:buChar char="–"/>
              <a:defRPr sz="1600">
                <a:solidFill>
                  <a:srgbClr val="323232"/>
                </a:solidFill>
                <a:latin typeface="+mn-lt"/>
              </a:defRPr>
            </a:lvl4pPr>
            <a:lvl5pPr marL="2000250" indent="-171450" algn="l" rtl="0" eaLnBrk="1" fontAlgn="base" hangingPunct="1">
              <a:lnSpc>
                <a:spcPct val="95000"/>
              </a:lnSpc>
              <a:spcBef>
                <a:spcPct val="25000"/>
              </a:spcBef>
              <a:spcAft>
                <a:spcPct val="0"/>
              </a:spcAft>
              <a:buClr>
                <a:srgbClr val="A9A9A9"/>
              </a:buClr>
              <a:buSzPct val="110000"/>
              <a:buFont typeface="Gotham-Book" pitchFamily="2" charset="0"/>
              <a:buChar char="–"/>
              <a:defRPr sz="1600">
                <a:solidFill>
                  <a:srgbClr val="323232"/>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Font typeface="Webdings" pitchFamily="18" charset="2"/>
              <a:buNone/>
            </a:pPr>
            <a:r>
              <a:rPr lang="en-US" sz="2400" kern="0" dirty="0">
                <a:solidFill>
                  <a:schemeClr val="accent1"/>
                </a:solidFill>
              </a:rPr>
              <a:t>HOSPITALITY</a:t>
            </a:r>
          </a:p>
        </p:txBody>
      </p:sp>
      <p:sp>
        <p:nvSpPr>
          <p:cNvPr id="2" name="AutoShape 6" descr="Image result for media and entertainment pict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4375052" y="5025758"/>
            <a:ext cx="5880296" cy="2723823"/>
          </a:xfrm>
          <a:prstGeom prst="rect">
            <a:avLst/>
          </a:prstGeom>
        </p:spPr>
        <p:txBody>
          <a:bodyPr wrap="square">
            <a:spAutoFit/>
          </a:bodyPr>
          <a:lstStyle/>
          <a:p>
            <a:pPr algn="ctr" defTabSz="1462603">
              <a:spcBef>
                <a:spcPts val="1200"/>
              </a:spcBef>
              <a:buClr>
                <a:srgbClr val="000000"/>
              </a:buClr>
              <a:buSzPct val="100000"/>
            </a:pPr>
            <a:r>
              <a:rPr lang="en" sz="2300" dirty="0">
                <a:solidFill>
                  <a:schemeClr val="tx2">
                    <a:lumMod val="65000"/>
                    <a:lumOff val="35000"/>
                  </a:schemeClr>
                </a:solidFill>
              </a:rPr>
              <a:t>As a dedicated desktop device Avaya Vantage</a:t>
            </a:r>
            <a:r>
              <a:rPr lang="en" sz="2300" baseline="30000" dirty="0">
                <a:solidFill>
                  <a:schemeClr val="tx2">
                    <a:lumMod val="65000"/>
                    <a:lumOff val="35000"/>
                  </a:schemeClr>
                </a:solidFill>
              </a:rPr>
              <a:t>TM</a:t>
            </a:r>
            <a:r>
              <a:rPr lang="en" sz="2300" dirty="0">
                <a:solidFill>
                  <a:schemeClr val="tx2">
                    <a:lumMod val="65000"/>
                    <a:lumOff val="35000"/>
                  </a:schemeClr>
                </a:solidFill>
              </a:rPr>
              <a:t> enables unique custom experiences - meshing into customers’ workflows and business processes.</a:t>
            </a:r>
          </a:p>
          <a:p>
            <a:pPr algn="ctr" defTabSz="1462603">
              <a:spcBef>
                <a:spcPts val="1200"/>
              </a:spcBef>
              <a:buClr>
                <a:srgbClr val="000000"/>
              </a:buClr>
              <a:buSzPct val="100000"/>
            </a:pPr>
            <a:r>
              <a:rPr lang="en" sz="2300" dirty="0">
                <a:solidFill>
                  <a:schemeClr val="tx2">
                    <a:lumMod val="65000"/>
                    <a:lumOff val="35000"/>
                  </a:schemeClr>
                </a:solidFill>
              </a:rPr>
              <a:t>Customize apps for verticals such as hospitality, healthcare, retail, government, media &amp; entertainment.</a:t>
            </a:r>
            <a:endParaRPr lang="en" sz="2800" dirty="0">
              <a:solidFill>
                <a:schemeClr val="tx2">
                  <a:lumMod val="65000"/>
                  <a:lumOff val="35000"/>
                </a:schemeClr>
              </a:solidFill>
            </a:endParaRPr>
          </a:p>
        </p:txBody>
      </p:sp>
      <p:sp>
        <p:nvSpPr>
          <p:cNvPr id="5" name="Title 4"/>
          <p:cNvSpPr>
            <a:spLocks noGrp="1"/>
          </p:cNvSpPr>
          <p:nvPr>
            <p:ph type="title"/>
          </p:nvPr>
        </p:nvSpPr>
        <p:spPr/>
        <p:txBody>
          <a:bodyPr/>
          <a:lstStyle/>
          <a:p>
            <a:r>
              <a:rPr lang="en-US" dirty="0"/>
              <a:t>SAMPLE Customization for Verticals</a:t>
            </a:r>
          </a:p>
        </p:txBody>
      </p:sp>
      <p:pic>
        <p:nvPicPr>
          <p:cNvPr id="7" name="Picture 6"/>
          <p:cNvPicPr preferRelativeResize="0">
            <a:picLocks/>
          </p:cNvPicPr>
          <p:nvPr/>
        </p:nvPicPr>
        <p:blipFill>
          <a:blip r:embed="rId5" cstate="email">
            <a:extLst>
              <a:ext uri="{28A0092B-C50C-407E-A947-70E740481C1C}">
                <a14:useLocalDpi xmlns:a14="http://schemas.microsoft.com/office/drawing/2010/main"/>
              </a:ext>
            </a:extLst>
          </a:blip>
          <a:stretch>
            <a:fillRect/>
          </a:stretch>
        </p:blipFill>
        <p:spPr>
          <a:xfrm>
            <a:off x="10888203" y="4401704"/>
            <a:ext cx="3364992" cy="2249424"/>
          </a:xfrm>
          <a:prstGeom prst="rect">
            <a:avLst/>
          </a:prstGeom>
          <a:ln w="38100">
            <a:solidFill>
              <a:schemeClr val="accent1"/>
            </a:solidFill>
          </a:ln>
        </p:spPr>
      </p:pic>
      <p:pic>
        <p:nvPicPr>
          <p:cNvPr id="11" name="Picture 10"/>
          <p:cNvPicPr>
            <a:picLocks noChangeAspect="1"/>
          </p:cNvPicPr>
          <p:nvPr/>
        </p:nvPicPr>
        <p:blipFill rotWithShape="1">
          <a:blip r:embed="rId6">
            <a:extLst>
              <a:ext uri="{28A0092B-C50C-407E-A947-70E740481C1C}">
                <a14:useLocalDpi xmlns:a14="http://schemas.microsoft.com/office/drawing/2010/main"/>
              </a:ext>
            </a:extLst>
          </a:blip>
          <a:srcRect t="10649" b="38476"/>
          <a:stretch/>
        </p:blipFill>
        <p:spPr>
          <a:xfrm>
            <a:off x="490173" y="4404198"/>
            <a:ext cx="3364992" cy="2244436"/>
          </a:xfrm>
          <a:prstGeom prst="rect">
            <a:avLst/>
          </a:prstGeom>
          <a:ln w="38100">
            <a:solidFill>
              <a:schemeClr val="accent1"/>
            </a:solidFill>
          </a:ln>
        </p:spPr>
      </p:pic>
      <p:cxnSp>
        <p:nvCxnSpPr>
          <p:cNvPr id="15" name="Straight Connector 14"/>
          <p:cNvCxnSpPr/>
          <p:nvPr/>
        </p:nvCxnSpPr>
        <p:spPr>
          <a:xfrm>
            <a:off x="7968259" y="2506634"/>
            <a:ext cx="1743777" cy="0"/>
          </a:xfrm>
          <a:prstGeom prst="line">
            <a:avLst/>
          </a:prstGeom>
          <a:ln w="57150">
            <a:solidFill>
              <a:schemeClr val="accent1"/>
            </a:solidFill>
            <a:miter lim="800000"/>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4839296" y="2506634"/>
            <a:ext cx="1743777" cy="0"/>
          </a:xfrm>
          <a:prstGeom prst="line">
            <a:avLst/>
          </a:prstGeom>
          <a:ln w="57150">
            <a:solidFill>
              <a:schemeClr val="accent1"/>
            </a:solidFill>
            <a:miter lim="800000"/>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883302" y="3741358"/>
            <a:ext cx="2433092" cy="1660876"/>
          </a:xfrm>
          <a:prstGeom prst="line">
            <a:avLst/>
          </a:prstGeom>
          <a:ln w="57150">
            <a:solidFill>
              <a:schemeClr val="accent1"/>
            </a:solidFill>
            <a:miter lim="800000"/>
            <a:tailEnd type="ova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088923" y="3516923"/>
            <a:ext cx="2799280" cy="1885311"/>
          </a:xfrm>
          <a:prstGeom prst="line">
            <a:avLst/>
          </a:prstGeom>
          <a:ln w="57150">
            <a:solidFill>
              <a:schemeClr val="accent1"/>
            </a:solidFill>
            <a:miter lim="800000"/>
            <a:tailEnd type="ova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01579" y="1251411"/>
            <a:ext cx="2627243" cy="3782324"/>
          </a:xfrm>
          <a:prstGeom prst="rect">
            <a:avLst/>
          </a:prstGeom>
          <a:effectLst>
            <a:outerShdw blurRad="50800" dist="76200" algn="l" rotWithShape="0">
              <a:prstClr val="black">
                <a:alpha val="40000"/>
              </a:prstClr>
            </a:outerShdw>
          </a:effectLst>
        </p:spPr>
      </p:pic>
    </p:spTree>
    <p:extLst>
      <p:ext uri="{BB962C8B-B14F-4D97-AF65-F5344CB8AC3E}">
        <p14:creationId xmlns:p14="http://schemas.microsoft.com/office/powerpoint/2010/main" val="886469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Callout 1 (Accent Bar) 11"/>
          <p:cNvSpPr/>
          <p:nvPr/>
        </p:nvSpPr>
        <p:spPr>
          <a:xfrm>
            <a:off x="7835687" y="2749541"/>
            <a:ext cx="5598325" cy="3724096"/>
          </a:xfrm>
          <a:prstGeom prst="accentCallout1">
            <a:avLst>
              <a:gd name="adj1" fmla="val 21135"/>
              <a:gd name="adj2" fmla="val -8943"/>
              <a:gd name="adj3" fmla="val 21255"/>
              <a:gd name="adj4" fmla="val -25453"/>
            </a:avLst>
          </a:prstGeom>
          <a:noFill/>
          <a:ln w="19050">
            <a:solidFill>
              <a:schemeClr val="accent1"/>
            </a:solidFill>
            <a:miter lim="800000"/>
            <a:headEnd type="none"/>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lvl="0">
              <a:lnSpc>
                <a:spcPct val="90000"/>
              </a:lnSpc>
            </a:pPr>
            <a:r>
              <a:rPr lang="en-US" sz="6000" dirty="0">
                <a:solidFill>
                  <a:srgbClr val="CC0000"/>
                </a:solidFill>
                <a:effectLst>
                  <a:glow rad="482600">
                    <a:prstClr val="white">
                      <a:alpha val="20000"/>
                    </a:prstClr>
                  </a:glow>
                </a:effectLst>
                <a:latin typeface="Arial Black"/>
                <a:cs typeface="Arial Black"/>
              </a:rPr>
              <a:t>Avaya Everywhere</a:t>
            </a:r>
          </a:p>
          <a:p>
            <a:pPr lvl="0"/>
            <a:r>
              <a:rPr lang="en-US" sz="3200" dirty="0">
                <a:solidFill>
                  <a:srgbClr val="323232"/>
                </a:solidFill>
                <a:effectLst>
                  <a:glow rad="482600">
                    <a:prstClr val="white">
                      <a:alpha val="20000"/>
                    </a:prstClr>
                  </a:glow>
                </a:effectLst>
              </a:rPr>
              <a:t>A smart, digital world where all communications across devices and software apps are secure, in-context.</a:t>
            </a:r>
            <a:endParaRPr lang="sk-SK" sz="3200" dirty="0">
              <a:solidFill>
                <a:srgbClr val="323232"/>
              </a:solidFill>
              <a:effectLst>
                <a:glow rad="482600">
                  <a:prstClr val="white">
                    <a:alpha val="20000"/>
                  </a:prstClr>
                </a:glow>
              </a:effectLst>
            </a:endParaRPr>
          </a:p>
        </p:txBody>
      </p:sp>
      <p:sp>
        <p:nvSpPr>
          <p:cNvPr id="154" name="Title 1"/>
          <p:cNvSpPr>
            <a:spLocks noGrp="1"/>
          </p:cNvSpPr>
          <p:nvPr>
            <p:ph type="title"/>
          </p:nvPr>
        </p:nvSpPr>
        <p:spPr>
          <a:xfrm>
            <a:off x="731520" y="521658"/>
            <a:ext cx="13167360" cy="1005840"/>
          </a:xfrm>
        </p:spPr>
        <p:txBody>
          <a:bodyPr/>
          <a:lstStyle/>
          <a:p>
            <a:r>
              <a:rPr lang="en-US" dirty="0"/>
              <a:t>OUR VISION is to help people and organizations to move to the digital AGE of communications</a:t>
            </a: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l="25500" r="7538"/>
          <a:stretch/>
        </p:blipFill>
        <p:spPr>
          <a:xfrm>
            <a:off x="1168920" y="2170429"/>
            <a:ext cx="5005439" cy="4992758"/>
          </a:xfrm>
          <a:prstGeom prst="ellipse">
            <a:avLst/>
          </a:prstGeom>
          <a:noFill/>
          <a:ln>
            <a:noFill/>
          </a:ln>
          <a:effectLst>
            <a:innerShdw blurRad="1270000">
              <a:prstClr val="black">
                <a:alpha val="15000"/>
              </a:prstClr>
            </a:innerShdw>
          </a:effectLst>
        </p:spPr>
      </p:pic>
    </p:spTree>
    <p:extLst>
      <p:ext uri="{BB962C8B-B14F-4D97-AF65-F5344CB8AC3E}">
        <p14:creationId xmlns:p14="http://schemas.microsoft.com/office/powerpoint/2010/main" val="461745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itle 1"/>
          <p:cNvSpPr>
            <a:spLocks noGrp="1"/>
          </p:cNvSpPr>
          <p:nvPr>
            <p:ph type="title"/>
          </p:nvPr>
        </p:nvSpPr>
        <p:spPr/>
        <p:txBody>
          <a:bodyPr/>
          <a:lstStyle/>
          <a:p>
            <a:r>
              <a:rPr lang="en-US" dirty="0"/>
              <a:t>Avaya Vantage™</a:t>
            </a:r>
            <a:endParaRPr lang="en-US" strike="sngStrike" dirty="0"/>
          </a:p>
        </p:txBody>
      </p:sp>
      <p:sp>
        <p:nvSpPr>
          <p:cNvPr id="3" name="Content Placeholder 2"/>
          <p:cNvSpPr>
            <a:spLocks noGrp="1"/>
          </p:cNvSpPr>
          <p:nvPr>
            <p:ph idx="1"/>
          </p:nvPr>
        </p:nvSpPr>
        <p:spPr>
          <a:xfrm>
            <a:off x="731520" y="1108288"/>
            <a:ext cx="7990449" cy="5471821"/>
          </a:xfrm>
        </p:spPr>
        <p:txBody>
          <a:bodyPr wrap="square">
            <a:spAutoFit/>
          </a:bodyPr>
          <a:lstStyle/>
          <a:p>
            <a:pPr marL="0" indent="0">
              <a:lnSpc>
                <a:spcPct val="100000"/>
              </a:lnSpc>
              <a:spcBef>
                <a:spcPts val="600"/>
              </a:spcBef>
              <a:buNone/>
            </a:pPr>
            <a:r>
              <a:rPr lang="en-US" sz="2400" dirty="0"/>
              <a:t>Avaya Vantage</a:t>
            </a:r>
            <a:r>
              <a:rPr lang="en-US" sz="2400" baseline="30000" dirty="0"/>
              <a:t>TM</a:t>
            </a:r>
            <a:r>
              <a:rPr lang="en-US" sz="2400" dirty="0"/>
              <a:t> pushes the boundaries of user experience</a:t>
            </a:r>
          </a:p>
          <a:p>
            <a:pPr marL="576263" indent="-336550">
              <a:lnSpc>
                <a:spcPct val="100000"/>
              </a:lnSpc>
              <a:spcBef>
                <a:spcPts val="600"/>
              </a:spcBef>
            </a:pPr>
            <a:r>
              <a:rPr lang="en-US" sz="2200" dirty="0"/>
              <a:t>Simple &amp; ready for instantaneous human engagement</a:t>
            </a:r>
          </a:p>
          <a:p>
            <a:pPr marL="1082675" lvl="1" indent="-261938">
              <a:lnSpc>
                <a:spcPct val="100000"/>
              </a:lnSpc>
              <a:spcBef>
                <a:spcPts val="600"/>
              </a:spcBef>
            </a:pPr>
            <a:r>
              <a:rPr lang="en-US" sz="2000" dirty="0"/>
              <a:t>Customizable touch screen</a:t>
            </a:r>
          </a:p>
          <a:p>
            <a:pPr marL="1082675" lvl="1" indent="-261938">
              <a:lnSpc>
                <a:spcPct val="100000"/>
              </a:lnSpc>
              <a:spcBef>
                <a:spcPts val="600"/>
              </a:spcBef>
            </a:pPr>
            <a:r>
              <a:rPr lang="en-US" sz="2000" dirty="0">
                <a:solidFill>
                  <a:schemeClr val="tx1"/>
                </a:solidFill>
              </a:rPr>
              <a:t>Secure</a:t>
            </a:r>
            <a:r>
              <a:rPr lang="en-US" sz="2000" dirty="0"/>
              <a:t>, dedicated device – advantages of a phone AND flexibility of an application platform</a:t>
            </a:r>
          </a:p>
          <a:p>
            <a:pPr marL="1157465" lvl="1" indent="-336550">
              <a:lnSpc>
                <a:spcPct val="100000"/>
              </a:lnSpc>
              <a:spcBef>
                <a:spcPts val="600"/>
              </a:spcBef>
            </a:pPr>
            <a:r>
              <a:rPr lang="en-US" sz="2000" dirty="0"/>
              <a:t>Always on, Always Available, Always Powered. </a:t>
            </a:r>
          </a:p>
          <a:p>
            <a:pPr marL="576263" indent="-336550">
              <a:lnSpc>
                <a:spcPct val="100000"/>
              </a:lnSpc>
              <a:spcBef>
                <a:spcPts val="600"/>
              </a:spcBef>
            </a:pPr>
            <a:r>
              <a:rPr lang="en-US" sz="2200" dirty="0"/>
              <a:t>Contemporary form factor</a:t>
            </a:r>
          </a:p>
          <a:p>
            <a:pPr marL="1082675" lvl="1" indent="-261938">
              <a:lnSpc>
                <a:spcPct val="100000"/>
              </a:lnSpc>
              <a:spcBef>
                <a:spcPts val="600"/>
              </a:spcBef>
            </a:pPr>
            <a:r>
              <a:rPr lang="en-US" sz="2000" dirty="0"/>
              <a:t>All-glass device</a:t>
            </a:r>
          </a:p>
          <a:p>
            <a:pPr marL="1082675" lvl="1" indent="-261938">
              <a:lnSpc>
                <a:spcPct val="100000"/>
              </a:lnSpc>
              <a:spcBef>
                <a:spcPts val="600"/>
              </a:spcBef>
            </a:pPr>
            <a:r>
              <a:rPr lang="en-US" sz="2000" dirty="0"/>
              <a:t>No visible mechanical buttons</a:t>
            </a:r>
          </a:p>
          <a:p>
            <a:pPr marL="1082675" lvl="1" indent="-261938">
              <a:lnSpc>
                <a:spcPct val="100000"/>
              </a:lnSpc>
              <a:spcBef>
                <a:spcPts val="600"/>
              </a:spcBef>
            </a:pPr>
            <a:r>
              <a:rPr lang="en-US" sz="2000" dirty="0"/>
              <a:t>Camera (optional)</a:t>
            </a:r>
          </a:p>
          <a:p>
            <a:pPr marL="1082675" lvl="1" indent="-261938">
              <a:lnSpc>
                <a:spcPct val="100000"/>
              </a:lnSpc>
              <a:spcBef>
                <a:spcPts val="600"/>
              </a:spcBef>
            </a:pPr>
            <a:r>
              <a:rPr lang="en-US" sz="2000" dirty="0"/>
              <a:t>Optional cradle w/handset</a:t>
            </a:r>
          </a:p>
          <a:p>
            <a:pPr marL="1082675" lvl="1" indent="-261938">
              <a:lnSpc>
                <a:spcPct val="100000"/>
              </a:lnSpc>
              <a:spcBef>
                <a:spcPts val="600"/>
              </a:spcBef>
            </a:pPr>
            <a:r>
              <a:rPr lang="en-US" sz="2000" dirty="0"/>
              <a:t>Acoustic excellence </a:t>
            </a:r>
          </a:p>
          <a:p>
            <a:pPr marL="1082675" lvl="1" indent="-261938">
              <a:lnSpc>
                <a:spcPct val="100000"/>
              </a:lnSpc>
              <a:spcBef>
                <a:spcPts val="600"/>
              </a:spcBef>
            </a:pPr>
            <a:r>
              <a:rPr lang="en-US" sz="2000" dirty="0"/>
              <a:t>Simple to deploy - desk mount plus a wall mount</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476408" y="810593"/>
            <a:ext cx="1720568" cy="3169816"/>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10287" y="4778416"/>
            <a:ext cx="2506408" cy="1296848"/>
          </a:xfrm>
          <a:prstGeom prst="rect">
            <a:avLst/>
          </a:prstGeom>
          <a:noFill/>
          <a:ln>
            <a:noFill/>
          </a:ln>
        </p:spPr>
      </p:pic>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l="20834" r="30832"/>
          <a:stretch/>
        </p:blipFill>
        <p:spPr>
          <a:xfrm>
            <a:off x="8522210" y="641781"/>
            <a:ext cx="2859562" cy="3841447"/>
          </a:xfrm>
          <a:prstGeom prst="rect">
            <a:avLst/>
          </a:prstGeom>
        </p:spPr>
      </p:pic>
      <p:pic>
        <p:nvPicPr>
          <p:cNvPr id="9" name="Picture 8"/>
          <p:cNvPicPr>
            <a:picLocks noChangeAspect="1"/>
          </p:cNvPicPr>
          <p:nvPr/>
        </p:nvPicPr>
        <p:blipFill rotWithShape="1">
          <a:blip r:embed="rId6" cstate="email">
            <a:extLst>
              <a:ext uri="{28A0092B-C50C-407E-A947-70E740481C1C}">
                <a14:useLocalDpi xmlns:a14="http://schemas.microsoft.com/office/drawing/2010/main"/>
              </a:ext>
            </a:extLst>
          </a:blip>
          <a:srcRect l="27787" r="28576"/>
          <a:stretch/>
        </p:blipFill>
        <p:spPr>
          <a:xfrm>
            <a:off x="11209359" y="3192979"/>
            <a:ext cx="2534097" cy="3756462"/>
          </a:xfrm>
          <a:prstGeom prst="rect">
            <a:avLst/>
          </a:prstGeom>
        </p:spPr>
      </p:pic>
      <p:sp>
        <p:nvSpPr>
          <p:cNvPr id="12" name="TextBox 11"/>
          <p:cNvSpPr txBox="1"/>
          <p:nvPr/>
        </p:nvSpPr>
        <p:spPr>
          <a:xfrm>
            <a:off x="-98474" y="6949441"/>
            <a:ext cx="14728874" cy="688989"/>
          </a:xfrm>
          <a:prstGeom prst="rect">
            <a:avLst/>
          </a:prstGeom>
          <a:solidFill>
            <a:srgbClr val="C00000"/>
          </a:solidFill>
          <a:ln>
            <a:noFill/>
          </a:ln>
        </p:spPr>
        <p:txBody>
          <a:bodyPr wrap="none" lIns="130622" tIns="65311" rIns="130622" bIns="65311" rtlCol="0" anchor="ctr">
            <a:noAutofit/>
          </a:bodyPr>
          <a:lstStyle/>
          <a:p>
            <a:pPr algn="ctr">
              <a:lnSpc>
                <a:spcPct val="90000"/>
              </a:lnSpc>
            </a:pPr>
            <a:r>
              <a:rPr lang="en-US" dirty="0">
                <a:solidFill>
                  <a:schemeClr val="bg1"/>
                </a:solidFill>
              </a:rPr>
              <a:t>Why a dedicated device: Simple!  Always On, Always Powered, Always Ready!</a:t>
            </a:r>
          </a:p>
        </p:txBody>
      </p:sp>
    </p:spTree>
    <p:extLst>
      <p:ext uri="{BB962C8B-B14F-4D97-AF65-F5344CB8AC3E}">
        <p14:creationId xmlns:p14="http://schemas.microsoft.com/office/powerpoint/2010/main" val="3299098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520842"/>
            <a:ext cx="13167360" cy="1005840"/>
          </a:xfrm>
        </p:spPr>
        <p:txBody>
          <a:bodyPr/>
          <a:lstStyle/>
          <a:p>
            <a:r>
              <a:rPr lang="en-US" dirty="0"/>
              <a:t>Some of our Early Adopters</a:t>
            </a:r>
          </a:p>
        </p:txBody>
      </p:sp>
      <p:sp>
        <p:nvSpPr>
          <p:cNvPr id="3" name="Rectangle 2"/>
          <p:cNvSpPr/>
          <p:nvPr/>
        </p:nvSpPr>
        <p:spPr>
          <a:xfrm>
            <a:off x="1592789" y="2452060"/>
            <a:ext cx="3310730" cy="523220"/>
          </a:xfrm>
          <a:prstGeom prst="rect">
            <a:avLst/>
          </a:prstGeom>
        </p:spPr>
        <p:txBody>
          <a:bodyPr wrap="square">
            <a:spAutoFit/>
          </a:bodyPr>
          <a:lstStyle/>
          <a:p>
            <a:pPr algn="ctr"/>
            <a:r>
              <a:rPr lang="en-US" sz="2700" b="1" dirty="0">
                <a:solidFill>
                  <a:schemeClr val="accent1"/>
                </a:solidFill>
              </a:rPr>
              <a:t>SMART Healthcare</a:t>
            </a:r>
          </a:p>
        </p:txBody>
      </p:sp>
      <p:pic>
        <p:nvPicPr>
          <p:cNvPr id="6" name="Picture 2" descr="Humber River Hospital 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11267" y="5608629"/>
            <a:ext cx="1873775" cy="69089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5855381" y="5491784"/>
            <a:ext cx="2900546" cy="924580"/>
            <a:chOff x="5615662" y="4880280"/>
            <a:chExt cx="2900546" cy="924580"/>
          </a:xfrm>
        </p:grpSpPr>
        <p:pic>
          <p:nvPicPr>
            <p:cNvPr id="7"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91628" y="4880280"/>
              <a:ext cx="924580" cy="924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615662" y="4964895"/>
              <a:ext cx="1699538" cy="75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 name="Rectangle 8"/>
          <p:cNvSpPr/>
          <p:nvPr/>
        </p:nvSpPr>
        <p:spPr>
          <a:xfrm>
            <a:off x="5654926" y="2452060"/>
            <a:ext cx="3301457" cy="507831"/>
          </a:xfrm>
          <a:prstGeom prst="rect">
            <a:avLst/>
          </a:prstGeom>
        </p:spPr>
        <p:txBody>
          <a:bodyPr wrap="square">
            <a:spAutoFit/>
          </a:bodyPr>
          <a:lstStyle/>
          <a:p>
            <a:pPr algn="ctr"/>
            <a:r>
              <a:rPr lang="en-US" sz="2700" b="1" dirty="0">
                <a:solidFill>
                  <a:schemeClr val="accent1"/>
                </a:solidFill>
              </a:rPr>
              <a:t>SMART Hospitality</a:t>
            </a:r>
          </a:p>
        </p:txBody>
      </p:sp>
      <p:sp>
        <p:nvSpPr>
          <p:cNvPr id="5" name="Rectangle 4"/>
          <p:cNvSpPr/>
          <p:nvPr/>
        </p:nvSpPr>
        <p:spPr>
          <a:xfrm>
            <a:off x="9707789" y="2452060"/>
            <a:ext cx="3318887" cy="523220"/>
          </a:xfrm>
          <a:prstGeom prst="rect">
            <a:avLst/>
          </a:prstGeom>
        </p:spPr>
        <p:txBody>
          <a:bodyPr wrap="square">
            <a:spAutoFit/>
          </a:bodyPr>
          <a:lstStyle/>
          <a:p>
            <a:pPr algn="ctr"/>
            <a:r>
              <a:rPr lang="en-US" sz="2700" b="1" dirty="0">
                <a:solidFill>
                  <a:schemeClr val="accent1"/>
                </a:solidFill>
              </a:rPr>
              <a:t>Internet of Things</a:t>
            </a:r>
          </a:p>
        </p:txBody>
      </p:sp>
      <p:pic>
        <p:nvPicPr>
          <p:cNvPr id="10"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426183" y="5742338"/>
            <a:ext cx="1882098" cy="423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95536" y="3173380"/>
            <a:ext cx="3319272" cy="2212848"/>
          </a:xfrm>
          <a:prstGeom prst="rect">
            <a:avLst/>
          </a:prstGeom>
          <a:ln>
            <a:noFill/>
          </a:ln>
          <a:effectLst>
            <a:outerShdw blurRad="190500" algn="tl" rotWithShape="0">
              <a:srgbClr val="000000">
                <a:alpha val="70000"/>
              </a:srgbClr>
            </a:outerShdw>
          </a:effectLst>
        </p:spPr>
      </p:pic>
      <p:pic>
        <p:nvPicPr>
          <p:cNvPr id="12" name="Picture 1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659689" y="3172558"/>
            <a:ext cx="3319272" cy="2212848"/>
          </a:xfrm>
          <a:prstGeom prst="rect">
            <a:avLst/>
          </a:prstGeom>
          <a:ln>
            <a:noFill/>
          </a:ln>
          <a:effectLst>
            <a:outerShdw blurRad="190500" algn="tl" rotWithShape="0">
              <a:srgbClr val="000000">
                <a:alpha val="70000"/>
              </a:srgbClr>
            </a:outerShdw>
          </a:effectLst>
        </p:spPr>
      </p:pic>
      <p:pic>
        <p:nvPicPr>
          <p:cNvPr id="13" name="Picture 1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722553" y="3172558"/>
            <a:ext cx="3319272" cy="221284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9658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906340" y="1542948"/>
            <a:ext cx="4724060" cy="6126480"/>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182880" rtlCol="0" anchor="t"/>
          <a:lstStyle/>
          <a:p>
            <a:pPr algn="ctr">
              <a:lnSpc>
                <a:spcPct val="90000"/>
              </a:lnSpc>
            </a:pPr>
            <a:r>
              <a:rPr lang="en-US" sz="2400" b="1" dirty="0">
                <a:solidFill>
                  <a:schemeClr val="accent1"/>
                </a:solidFill>
              </a:rPr>
              <a:t>Zang.io</a:t>
            </a:r>
          </a:p>
        </p:txBody>
      </p:sp>
      <p:sp>
        <p:nvSpPr>
          <p:cNvPr id="9" name="Rectangle 8"/>
          <p:cNvSpPr/>
          <p:nvPr/>
        </p:nvSpPr>
        <p:spPr>
          <a:xfrm>
            <a:off x="0" y="1542948"/>
            <a:ext cx="4724060" cy="6126480"/>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182880" rtlCol="0" anchor="t"/>
          <a:lstStyle/>
          <a:p>
            <a:pPr algn="ctr">
              <a:lnSpc>
                <a:spcPct val="90000"/>
              </a:lnSpc>
            </a:pPr>
            <a:r>
              <a:rPr lang="en-US" sz="2400" b="1" dirty="0" err="1">
                <a:solidFill>
                  <a:schemeClr val="accent1"/>
                </a:solidFill>
              </a:rPr>
              <a:t>Snapp</a:t>
            </a:r>
            <a:r>
              <a:rPr lang="en-US" sz="2400" b="1" dirty="0">
                <a:solidFill>
                  <a:schemeClr val="accent1"/>
                </a:solidFill>
              </a:rPr>
              <a:t> Store</a:t>
            </a:r>
          </a:p>
        </p:txBody>
      </p:sp>
      <p:sp>
        <p:nvSpPr>
          <p:cNvPr id="10" name="Rectangle 9"/>
          <p:cNvSpPr/>
          <p:nvPr/>
        </p:nvSpPr>
        <p:spPr>
          <a:xfrm>
            <a:off x="4953170" y="1542948"/>
            <a:ext cx="4724060" cy="6126480"/>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182880" rtlCol="0" anchor="t"/>
          <a:lstStyle/>
          <a:p>
            <a:pPr algn="ctr">
              <a:lnSpc>
                <a:spcPct val="90000"/>
              </a:lnSpc>
            </a:pPr>
            <a:r>
              <a:rPr lang="en-US" sz="2400" b="1" dirty="0" err="1">
                <a:solidFill>
                  <a:schemeClr val="accent1"/>
                </a:solidFill>
              </a:rPr>
              <a:t>DevConnect</a:t>
            </a:r>
            <a:endParaRPr lang="en-US" sz="2400" b="1" dirty="0">
              <a:solidFill>
                <a:schemeClr val="accent1"/>
              </a:solidFill>
            </a:endParaRPr>
          </a:p>
        </p:txBody>
      </p:sp>
      <p:sp>
        <p:nvSpPr>
          <p:cNvPr id="2" name="Title 1"/>
          <p:cNvSpPr>
            <a:spLocks noGrp="1"/>
          </p:cNvSpPr>
          <p:nvPr>
            <p:ph type="title"/>
          </p:nvPr>
        </p:nvSpPr>
        <p:spPr/>
        <p:txBody>
          <a:bodyPr/>
          <a:lstStyle/>
          <a:p>
            <a:r>
              <a:rPr lang="en-US" dirty="0"/>
              <a:t>smart digital solution accelerator</a:t>
            </a:r>
            <a:br>
              <a:rPr lang="en-US" dirty="0"/>
            </a:br>
            <a:r>
              <a:rPr lang="en-US" sz="2800" cap="none" dirty="0">
                <a:solidFill>
                  <a:schemeClr val="accent1"/>
                </a:solidFill>
                <a:latin typeface="Arial" panose="020B0604020202020204" pitchFamily="34" charset="0"/>
                <a:cs typeface="Arial" panose="020B0604020202020204" pitchFamily="34" charset="0"/>
              </a:rPr>
              <a:t>Eco-system Enablement</a:t>
            </a:r>
            <a:endParaRPr lang="en-US" dirty="0">
              <a:solidFill>
                <a:schemeClr val="accent1"/>
              </a:solidFill>
              <a:latin typeface="Arial" panose="020B0604020202020204" pitchFamily="34" charset="0"/>
              <a:cs typeface="Arial" panose="020B0604020202020204" pitchFamily="34" charset="0"/>
            </a:endParaRPr>
          </a:p>
        </p:txBody>
      </p:sp>
      <p:sp>
        <p:nvSpPr>
          <p:cNvPr id="3" name="Content Placeholder 2"/>
          <p:cNvSpPr txBox="1">
            <a:spLocks/>
          </p:cNvSpPr>
          <p:nvPr/>
        </p:nvSpPr>
        <p:spPr>
          <a:xfrm>
            <a:off x="63064" y="2194483"/>
            <a:ext cx="4556234" cy="3361794"/>
          </a:xfrm>
          <a:prstGeom prst="rect">
            <a:avLst/>
          </a:prstGeom>
        </p:spPr>
        <p:txBody>
          <a:bodyPr anchor="t" anchorCtr="1"/>
          <a:lstStyle>
            <a:lvl1pPr marL="522488" indent="-522488" algn="l" defTabSz="1306220" rtl="0" eaLnBrk="1" latinLnBrk="0" hangingPunct="1">
              <a:lnSpc>
                <a:spcPct val="90000"/>
              </a:lnSpc>
              <a:spcBef>
                <a:spcPts val="1714"/>
              </a:spcBef>
              <a:buClr>
                <a:schemeClr val="accent1"/>
              </a:buClr>
              <a:buFont typeface="Webdings" pitchFamily="18" charset="2"/>
              <a:buChar char="4"/>
              <a:defRPr sz="2800" kern="1200">
                <a:solidFill>
                  <a:schemeClr val="tx1"/>
                </a:solidFill>
                <a:latin typeface="+mn-lt"/>
                <a:ea typeface="+mn-ea"/>
                <a:cs typeface="+mn-cs"/>
              </a:defRPr>
            </a:lvl1pPr>
            <a:lvl2pPr marL="979665" indent="-326555" algn="l" defTabSz="1306220" rtl="0" eaLnBrk="1" latinLnBrk="0" hangingPunct="1">
              <a:lnSpc>
                <a:spcPct val="90000"/>
              </a:lnSpc>
              <a:spcBef>
                <a:spcPts val="1143"/>
              </a:spcBef>
              <a:buClr>
                <a:schemeClr val="accent2"/>
              </a:buClr>
              <a:buFont typeface="Arial" pitchFamily="34" charset="0"/>
              <a:buChar char="–"/>
              <a:defRPr sz="2400" kern="1200">
                <a:solidFill>
                  <a:schemeClr val="tx1"/>
                </a:solidFill>
                <a:latin typeface="+mn-lt"/>
                <a:ea typeface="+mn-ea"/>
                <a:cs typeface="+mn-cs"/>
              </a:defRPr>
            </a:lvl2pPr>
            <a:lvl3pPr marL="1567464" indent="-326555" algn="l" defTabSz="1306220" rtl="0" eaLnBrk="1" latinLnBrk="0" hangingPunct="1">
              <a:lnSpc>
                <a:spcPct val="90000"/>
              </a:lnSpc>
              <a:spcBef>
                <a:spcPts val="857"/>
              </a:spcBef>
              <a:buClr>
                <a:schemeClr val="accent2"/>
              </a:buClr>
              <a:buFont typeface="Arial" pitchFamily="34" charset="0"/>
              <a:buChar char="–"/>
              <a:defRPr sz="2000" kern="1200">
                <a:solidFill>
                  <a:schemeClr val="tx1"/>
                </a:solidFill>
                <a:latin typeface="+mn-lt"/>
                <a:ea typeface="+mn-ea"/>
                <a:cs typeface="+mn-cs"/>
              </a:defRPr>
            </a:lvl3pPr>
            <a:lvl4pPr marL="2089953" indent="-326555" algn="l" defTabSz="1306220" rtl="0" eaLnBrk="1" latinLnBrk="0" hangingPunct="1">
              <a:lnSpc>
                <a:spcPct val="90000"/>
              </a:lnSpc>
              <a:spcBef>
                <a:spcPts val="857"/>
              </a:spcBef>
              <a:buClr>
                <a:schemeClr val="accent2"/>
              </a:buClr>
              <a:buFont typeface="Arial" pitchFamily="34" charset="0"/>
              <a:buChar char="–"/>
              <a:defRPr sz="1800" kern="1200">
                <a:solidFill>
                  <a:schemeClr val="tx1"/>
                </a:solidFill>
                <a:latin typeface="+mn-lt"/>
                <a:ea typeface="+mn-ea"/>
                <a:cs typeface="+mn-cs"/>
              </a:defRPr>
            </a:lvl4pPr>
            <a:lvl5pPr marL="2612441" indent="-326555" algn="l" defTabSz="1306220" rtl="0" eaLnBrk="1" latinLnBrk="0" hangingPunct="1">
              <a:lnSpc>
                <a:spcPct val="90000"/>
              </a:lnSpc>
              <a:spcBef>
                <a:spcPts val="857"/>
              </a:spcBef>
              <a:buClr>
                <a:schemeClr val="accent2"/>
              </a:buClr>
              <a:buFont typeface="Arial" pitchFamily="34" charset="0"/>
              <a:buChar char="–"/>
              <a:defRPr sz="1800" kern="1200">
                <a:solidFill>
                  <a:schemeClr val="tx1"/>
                </a:solidFill>
                <a:latin typeface="+mn-lt"/>
                <a:ea typeface="+mn-ea"/>
                <a:cs typeface="+mn-cs"/>
              </a:defRPr>
            </a:lvl5pPr>
            <a:lvl6pPr marL="3134929" indent="-326555" algn="l" defTabSz="1306220" rtl="0" eaLnBrk="1" latinLnBrk="0" hangingPunct="1">
              <a:lnSpc>
                <a:spcPct val="90000"/>
              </a:lnSpc>
              <a:spcBef>
                <a:spcPts val="857"/>
              </a:spcBef>
              <a:buClr>
                <a:schemeClr val="accent2"/>
              </a:buClr>
              <a:buFont typeface="Arial" pitchFamily="34" charset="0"/>
              <a:buChar char="–"/>
              <a:defRPr sz="2300" kern="1200">
                <a:solidFill>
                  <a:schemeClr val="tx1"/>
                </a:solidFill>
                <a:latin typeface="+mn-lt"/>
                <a:ea typeface="+mn-ea"/>
                <a:cs typeface="+mn-cs"/>
              </a:defRPr>
            </a:lvl6pPr>
            <a:lvl7pPr marL="3657417" indent="-326555" algn="l" defTabSz="1306220" rtl="0" eaLnBrk="1" latinLnBrk="0" hangingPunct="1">
              <a:lnSpc>
                <a:spcPct val="90000"/>
              </a:lnSpc>
              <a:spcBef>
                <a:spcPts val="857"/>
              </a:spcBef>
              <a:buClr>
                <a:schemeClr val="accent2"/>
              </a:buClr>
              <a:buFont typeface="Arial" pitchFamily="34" charset="0"/>
              <a:buChar char="–"/>
              <a:defRPr sz="2300" kern="1200">
                <a:solidFill>
                  <a:schemeClr val="tx1"/>
                </a:solidFill>
                <a:latin typeface="+mn-lt"/>
                <a:ea typeface="+mn-ea"/>
                <a:cs typeface="+mn-cs"/>
              </a:defRPr>
            </a:lvl7pPr>
            <a:lvl8pPr marL="4179905" indent="-326555" algn="l" defTabSz="1306220" rtl="0" eaLnBrk="1" latinLnBrk="0" hangingPunct="1">
              <a:lnSpc>
                <a:spcPct val="90000"/>
              </a:lnSpc>
              <a:spcBef>
                <a:spcPts val="857"/>
              </a:spcBef>
              <a:buClr>
                <a:schemeClr val="accent2"/>
              </a:buClr>
              <a:buFont typeface="Arial" pitchFamily="34" charset="0"/>
              <a:buChar char="–"/>
              <a:defRPr sz="2300" kern="1200">
                <a:solidFill>
                  <a:schemeClr val="tx1"/>
                </a:solidFill>
                <a:latin typeface="+mn-lt"/>
                <a:ea typeface="+mn-ea"/>
                <a:cs typeface="+mn-cs"/>
              </a:defRPr>
            </a:lvl8pPr>
            <a:lvl9pPr marL="4702393" indent="-326555" algn="l" defTabSz="1306220" rtl="0" eaLnBrk="1" latinLnBrk="0" hangingPunct="1">
              <a:lnSpc>
                <a:spcPct val="90000"/>
              </a:lnSpc>
              <a:spcBef>
                <a:spcPts val="857"/>
              </a:spcBef>
              <a:buClr>
                <a:schemeClr val="accent2"/>
              </a:buClr>
              <a:buFont typeface="Arial" pitchFamily="34" charset="0"/>
              <a:buChar char="–"/>
              <a:defRPr sz="2300" kern="1200">
                <a:solidFill>
                  <a:schemeClr val="tx1"/>
                </a:solidFill>
                <a:latin typeface="+mn-lt"/>
                <a:ea typeface="+mn-ea"/>
                <a:cs typeface="+mn-cs"/>
              </a:defRPr>
            </a:lvl9pPr>
          </a:lstStyle>
          <a:p>
            <a:pPr marL="284163" indent="-284163">
              <a:lnSpc>
                <a:spcPct val="100000"/>
              </a:lnSpc>
              <a:spcBef>
                <a:spcPts val="1200"/>
              </a:spcBef>
            </a:pPr>
            <a:r>
              <a:rPr lang="en-US" sz="1800" dirty="0">
                <a:solidFill>
                  <a:schemeClr val="tx2">
                    <a:lumMod val="65000"/>
                    <a:lumOff val="35000"/>
                  </a:schemeClr>
                </a:solidFill>
              </a:rPr>
              <a:t>Download, Deploy and Run Fully Functional applications on your</a:t>
            </a:r>
            <a:br>
              <a:rPr lang="en-US" sz="1800" dirty="0">
                <a:solidFill>
                  <a:schemeClr val="tx2">
                    <a:lumMod val="65000"/>
                    <a:lumOff val="35000"/>
                  </a:schemeClr>
                </a:solidFill>
              </a:rPr>
            </a:br>
            <a:r>
              <a:rPr lang="en-US" sz="1800" dirty="0">
                <a:solidFill>
                  <a:schemeClr val="tx2">
                    <a:lumMod val="65000"/>
                    <a:lumOff val="35000"/>
                  </a:schemeClr>
                </a:solidFill>
              </a:rPr>
              <a:t>Avaya Breeze platform</a:t>
            </a:r>
          </a:p>
          <a:p>
            <a:pPr marL="284163" indent="-284163">
              <a:lnSpc>
                <a:spcPct val="100000"/>
              </a:lnSpc>
              <a:spcBef>
                <a:spcPts val="1200"/>
              </a:spcBef>
            </a:pPr>
            <a:r>
              <a:rPr lang="en-US" sz="1800" dirty="0">
                <a:solidFill>
                  <a:schemeClr val="tx2">
                    <a:lumMod val="65000"/>
                    <a:lumOff val="35000"/>
                  </a:schemeClr>
                </a:solidFill>
              </a:rPr>
              <a:t>3</a:t>
            </a:r>
            <a:r>
              <a:rPr lang="en-US" sz="1800" baseline="30000" dirty="0">
                <a:solidFill>
                  <a:schemeClr val="tx2">
                    <a:lumMod val="65000"/>
                    <a:lumOff val="35000"/>
                  </a:schemeClr>
                </a:solidFill>
              </a:rPr>
              <a:t>rd</a:t>
            </a:r>
            <a:r>
              <a:rPr lang="en-US" sz="1800" dirty="0">
                <a:solidFill>
                  <a:schemeClr val="tx2">
                    <a:lumMod val="65000"/>
                    <a:lumOff val="35000"/>
                  </a:schemeClr>
                </a:solidFill>
              </a:rPr>
              <a:t> Party ISV’s and Developers</a:t>
            </a:r>
            <a:br>
              <a:rPr lang="en-US" sz="1800" dirty="0">
                <a:solidFill>
                  <a:schemeClr val="tx2">
                    <a:lumMod val="65000"/>
                    <a:lumOff val="35000"/>
                  </a:schemeClr>
                </a:solidFill>
              </a:rPr>
            </a:br>
            <a:r>
              <a:rPr lang="en-US" sz="1800" dirty="0">
                <a:solidFill>
                  <a:schemeClr val="tx2">
                    <a:lumMod val="65000"/>
                    <a:lumOff val="35000"/>
                  </a:schemeClr>
                </a:solidFill>
              </a:rPr>
              <a:t>rolling out Snap-Ins to help you</a:t>
            </a:r>
            <a:br>
              <a:rPr lang="en-US" sz="1800" dirty="0">
                <a:solidFill>
                  <a:schemeClr val="tx2">
                    <a:lumMod val="65000"/>
                    <a:lumOff val="35000"/>
                  </a:schemeClr>
                </a:solidFill>
              </a:rPr>
            </a:br>
            <a:r>
              <a:rPr lang="en-US" sz="1800" dirty="0">
                <a:solidFill>
                  <a:schemeClr val="tx2">
                    <a:lumMod val="65000"/>
                    <a:lumOff val="35000"/>
                  </a:schemeClr>
                </a:solidFill>
              </a:rPr>
              <a:t>execute your business goals</a:t>
            </a:r>
          </a:p>
          <a:p>
            <a:pPr marL="284163" indent="-284163">
              <a:lnSpc>
                <a:spcPct val="100000"/>
              </a:lnSpc>
              <a:spcBef>
                <a:spcPts val="1200"/>
              </a:spcBef>
            </a:pPr>
            <a:r>
              <a:rPr lang="en-US" sz="1800" dirty="0">
                <a:solidFill>
                  <a:schemeClr val="tx2">
                    <a:lumMod val="65000"/>
                    <a:lumOff val="35000"/>
                  </a:schemeClr>
                </a:solidFill>
              </a:rPr>
              <a:t>Simplify Application Development</a:t>
            </a:r>
            <a:br>
              <a:rPr lang="en-US" sz="1800" dirty="0">
                <a:solidFill>
                  <a:schemeClr val="tx2">
                    <a:lumMod val="65000"/>
                    <a:lumOff val="35000"/>
                  </a:schemeClr>
                </a:solidFill>
              </a:rPr>
            </a:br>
            <a:r>
              <a:rPr lang="en-US" sz="1800" dirty="0">
                <a:solidFill>
                  <a:schemeClr val="tx2">
                    <a:lumMod val="65000"/>
                    <a:lumOff val="35000"/>
                  </a:schemeClr>
                </a:solidFill>
              </a:rPr>
              <a:t>with Pre-Built Modules</a:t>
            </a:r>
          </a:p>
          <a:p>
            <a:pPr marL="284163" indent="-284163">
              <a:lnSpc>
                <a:spcPct val="100000"/>
              </a:lnSpc>
              <a:spcBef>
                <a:spcPts val="1200"/>
              </a:spcBef>
            </a:pPr>
            <a:r>
              <a:rPr lang="en-US" sz="1800" dirty="0">
                <a:solidFill>
                  <a:schemeClr val="tx2">
                    <a:lumMod val="65000"/>
                    <a:lumOff val="35000"/>
                  </a:schemeClr>
                </a:solidFill>
              </a:rPr>
              <a:t>No other vendor allows you to extend your core platform like Avaya</a:t>
            </a:r>
            <a:endParaRPr lang="en-US" sz="2400" dirty="0">
              <a:solidFill>
                <a:schemeClr val="tx2">
                  <a:lumMod val="65000"/>
                  <a:lumOff val="35000"/>
                </a:schemeClr>
              </a:solidFill>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61053" y="5734923"/>
            <a:ext cx="2401954" cy="1685406"/>
          </a:xfrm>
          <a:prstGeom prst="rect">
            <a:avLst/>
          </a:prstGeom>
          <a:ln>
            <a:noFill/>
          </a:ln>
          <a:effectLst>
            <a:outerShdw blurRad="190500" algn="tl" rotWithShape="0">
              <a:srgbClr val="000000">
                <a:alpha val="70000"/>
              </a:srgbClr>
            </a:outerShdw>
          </a:effectLst>
        </p:spPr>
      </p:pic>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25225" y="5698697"/>
            <a:ext cx="2579950" cy="175785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212211" y="5783314"/>
            <a:ext cx="2112318" cy="16845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txBox="1">
            <a:spLocks/>
          </p:cNvSpPr>
          <p:nvPr/>
        </p:nvSpPr>
        <p:spPr>
          <a:xfrm>
            <a:off x="4989785" y="2194483"/>
            <a:ext cx="4556234" cy="3361794"/>
          </a:xfrm>
          <a:prstGeom prst="rect">
            <a:avLst/>
          </a:prstGeom>
        </p:spPr>
        <p:txBody>
          <a:bodyPr anchor="t" anchorCtr="1"/>
          <a:lstStyle>
            <a:lvl1pPr marL="522488" indent="-522488" algn="l" defTabSz="1306220" rtl="0" eaLnBrk="1" latinLnBrk="0" hangingPunct="1">
              <a:lnSpc>
                <a:spcPct val="90000"/>
              </a:lnSpc>
              <a:spcBef>
                <a:spcPts val="1714"/>
              </a:spcBef>
              <a:buClr>
                <a:schemeClr val="accent1"/>
              </a:buClr>
              <a:buFont typeface="Webdings" pitchFamily="18" charset="2"/>
              <a:buChar char="4"/>
              <a:defRPr sz="2800" kern="1200">
                <a:solidFill>
                  <a:schemeClr val="tx1"/>
                </a:solidFill>
                <a:latin typeface="+mn-lt"/>
                <a:ea typeface="+mn-ea"/>
                <a:cs typeface="+mn-cs"/>
              </a:defRPr>
            </a:lvl1pPr>
            <a:lvl2pPr marL="979665" indent="-326555" algn="l" defTabSz="1306220" rtl="0" eaLnBrk="1" latinLnBrk="0" hangingPunct="1">
              <a:lnSpc>
                <a:spcPct val="90000"/>
              </a:lnSpc>
              <a:spcBef>
                <a:spcPts val="1143"/>
              </a:spcBef>
              <a:buClr>
                <a:schemeClr val="accent2"/>
              </a:buClr>
              <a:buFont typeface="Arial" pitchFamily="34" charset="0"/>
              <a:buChar char="–"/>
              <a:defRPr sz="2400" kern="1200">
                <a:solidFill>
                  <a:schemeClr val="tx1"/>
                </a:solidFill>
                <a:latin typeface="+mn-lt"/>
                <a:ea typeface="+mn-ea"/>
                <a:cs typeface="+mn-cs"/>
              </a:defRPr>
            </a:lvl2pPr>
            <a:lvl3pPr marL="1567464" indent="-326555" algn="l" defTabSz="1306220" rtl="0" eaLnBrk="1" latinLnBrk="0" hangingPunct="1">
              <a:lnSpc>
                <a:spcPct val="90000"/>
              </a:lnSpc>
              <a:spcBef>
                <a:spcPts val="857"/>
              </a:spcBef>
              <a:buClr>
                <a:schemeClr val="accent2"/>
              </a:buClr>
              <a:buFont typeface="Arial" pitchFamily="34" charset="0"/>
              <a:buChar char="–"/>
              <a:defRPr sz="2000" kern="1200">
                <a:solidFill>
                  <a:schemeClr val="tx1"/>
                </a:solidFill>
                <a:latin typeface="+mn-lt"/>
                <a:ea typeface="+mn-ea"/>
                <a:cs typeface="+mn-cs"/>
              </a:defRPr>
            </a:lvl3pPr>
            <a:lvl4pPr marL="2089953" indent="-326555" algn="l" defTabSz="1306220" rtl="0" eaLnBrk="1" latinLnBrk="0" hangingPunct="1">
              <a:lnSpc>
                <a:spcPct val="90000"/>
              </a:lnSpc>
              <a:spcBef>
                <a:spcPts val="857"/>
              </a:spcBef>
              <a:buClr>
                <a:schemeClr val="accent2"/>
              </a:buClr>
              <a:buFont typeface="Arial" pitchFamily="34" charset="0"/>
              <a:buChar char="–"/>
              <a:defRPr sz="1800" kern="1200">
                <a:solidFill>
                  <a:schemeClr val="tx1"/>
                </a:solidFill>
                <a:latin typeface="+mn-lt"/>
                <a:ea typeface="+mn-ea"/>
                <a:cs typeface="+mn-cs"/>
              </a:defRPr>
            </a:lvl4pPr>
            <a:lvl5pPr marL="2612441" indent="-326555" algn="l" defTabSz="1306220" rtl="0" eaLnBrk="1" latinLnBrk="0" hangingPunct="1">
              <a:lnSpc>
                <a:spcPct val="90000"/>
              </a:lnSpc>
              <a:spcBef>
                <a:spcPts val="857"/>
              </a:spcBef>
              <a:buClr>
                <a:schemeClr val="accent2"/>
              </a:buClr>
              <a:buFont typeface="Arial" pitchFamily="34" charset="0"/>
              <a:buChar char="–"/>
              <a:defRPr sz="1800" kern="1200">
                <a:solidFill>
                  <a:schemeClr val="tx1"/>
                </a:solidFill>
                <a:latin typeface="+mn-lt"/>
                <a:ea typeface="+mn-ea"/>
                <a:cs typeface="+mn-cs"/>
              </a:defRPr>
            </a:lvl5pPr>
            <a:lvl6pPr marL="3134929" indent="-326555" algn="l" defTabSz="1306220" rtl="0" eaLnBrk="1" latinLnBrk="0" hangingPunct="1">
              <a:lnSpc>
                <a:spcPct val="90000"/>
              </a:lnSpc>
              <a:spcBef>
                <a:spcPts val="857"/>
              </a:spcBef>
              <a:buClr>
                <a:schemeClr val="accent2"/>
              </a:buClr>
              <a:buFont typeface="Arial" pitchFamily="34" charset="0"/>
              <a:buChar char="–"/>
              <a:defRPr sz="2300" kern="1200">
                <a:solidFill>
                  <a:schemeClr val="tx1"/>
                </a:solidFill>
                <a:latin typeface="+mn-lt"/>
                <a:ea typeface="+mn-ea"/>
                <a:cs typeface="+mn-cs"/>
              </a:defRPr>
            </a:lvl6pPr>
            <a:lvl7pPr marL="3657417" indent="-326555" algn="l" defTabSz="1306220" rtl="0" eaLnBrk="1" latinLnBrk="0" hangingPunct="1">
              <a:lnSpc>
                <a:spcPct val="90000"/>
              </a:lnSpc>
              <a:spcBef>
                <a:spcPts val="857"/>
              </a:spcBef>
              <a:buClr>
                <a:schemeClr val="accent2"/>
              </a:buClr>
              <a:buFont typeface="Arial" pitchFamily="34" charset="0"/>
              <a:buChar char="–"/>
              <a:defRPr sz="2300" kern="1200">
                <a:solidFill>
                  <a:schemeClr val="tx1"/>
                </a:solidFill>
                <a:latin typeface="+mn-lt"/>
                <a:ea typeface="+mn-ea"/>
                <a:cs typeface="+mn-cs"/>
              </a:defRPr>
            </a:lvl7pPr>
            <a:lvl8pPr marL="4179905" indent="-326555" algn="l" defTabSz="1306220" rtl="0" eaLnBrk="1" latinLnBrk="0" hangingPunct="1">
              <a:lnSpc>
                <a:spcPct val="90000"/>
              </a:lnSpc>
              <a:spcBef>
                <a:spcPts val="857"/>
              </a:spcBef>
              <a:buClr>
                <a:schemeClr val="accent2"/>
              </a:buClr>
              <a:buFont typeface="Arial" pitchFamily="34" charset="0"/>
              <a:buChar char="–"/>
              <a:defRPr sz="2300" kern="1200">
                <a:solidFill>
                  <a:schemeClr val="tx1"/>
                </a:solidFill>
                <a:latin typeface="+mn-lt"/>
                <a:ea typeface="+mn-ea"/>
                <a:cs typeface="+mn-cs"/>
              </a:defRPr>
            </a:lvl8pPr>
            <a:lvl9pPr marL="4702393" indent="-326555" algn="l" defTabSz="1306220" rtl="0" eaLnBrk="1" latinLnBrk="0" hangingPunct="1">
              <a:lnSpc>
                <a:spcPct val="90000"/>
              </a:lnSpc>
              <a:spcBef>
                <a:spcPts val="857"/>
              </a:spcBef>
              <a:buClr>
                <a:schemeClr val="accent2"/>
              </a:buClr>
              <a:buFont typeface="Arial" pitchFamily="34" charset="0"/>
              <a:buChar char="–"/>
              <a:defRPr sz="2300" kern="1200">
                <a:solidFill>
                  <a:schemeClr val="tx1"/>
                </a:solidFill>
                <a:latin typeface="+mn-lt"/>
                <a:ea typeface="+mn-ea"/>
                <a:cs typeface="+mn-cs"/>
              </a:defRPr>
            </a:lvl9pPr>
          </a:lstStyle>
          <a:p>
            <a:pPr marL="284163" indent="-284163">
              <a:lnSpc>
                <a:spcPct val="100000"/>
              </a:lnSpc>
              <a:spcBef>
                <a:spcPts val="1200"/>
              </a:spcBef>
            </a:pPr>
            <a:r>
              <a:rPr lang="en-US" sz="1800" dirty="0">
                <a:solidFill>
                  <a:schemeClr val="tx2">
                    <a:lumMod val="65000"/>
                    <a:lumOff val="35000"/>
                  </a:schemeClr>
                </a:solidFill>
              </a:rPr>
              <a:t>Avaya’s developer partner program</a:t>
            </a:r>
          </a:p>
          <a:p>
            <a:pPr marL="284163" indent="-284163">
              <a:lnSpc>
                <a:spcPct val="100000"/>
              </a:lnSpc>
              <a:spcBef>
                <a:spcPts val="1200"/>
              </a:spcBef>
            </a:pPr>
            <a:r>
              <a:rPr lang="en-US" sz="1800" dirty="0">
                <a:solidFill>
                  <a:schemeClr val="tx2">
                    <a:lumMod val="65000"/>
                    <a:lumOff val="35000"/>
                  </a:schemeClr>
                </a:solidFill>
              </a:rPr>
              <a:t>Full access to developer resources (docs, guides, SDKs, and APIs)</a:t>
            </a:r>
          </a:p>
          <a:p>
            <a:pPr marL="284163" indent="-284163">
              <a:lnSpc>
                <a:spcPct val="100000"/>
              </a:lnSpc>
              <a:spcBef>
                <a:spcPts val="1200"/>
              </a:spcBef>
            </a:pPr>
            <a:r>
              <a:rPr lang="en-US" sz="1800" dirty="0">
                <a:solidFill>
                  <a:schemeClr val="tx2">
                    <a:lumMod val="65000"/>
                    <a:lumOff val="35000"/>
                  </a:schemeClr>
                </a:solidFill>
              </a:rPr>
              <a:t>Avaya </a:t>
            </a:r>
            <a:r>
              <a:rPr lang="en-US" sz="1800" dirty="0" err="1">
                <a:solidFill>
                  <a:schemeClr val="tx2">
                    <a:lumMod val="65000"/>
                    <a:lumOff val="35000"/>
                  </a:schemeClr>
                </a:solidFill>
              </a:rPr>
              <a:t>Collaboratory</a:t>
            </a:r>
            <a:r>
              <a:rPr lang="en-US" sz="1800" dirty="0">
                <a:solidFill>
                  <a:schemeClr val="tx2">
                    <a:lumMod val="65000"/>
                    <a:lumOff val="35000"/>
                  </a:schemeClr>
                </a:solidFill>
              </a:rPr>
              <a:t> — Avaya's</a:t>
            </a:r>
            <a:br>
              <a:rPr lang="en-US" sz="1800" dirty="0">
                <a:solidFill>
                  <a:schemeClr val="tx2">
                    <a:lumMod val="65000"/>
                    <a:lumOff val="35000"/>
                  </a:schemeClr>
                </a:solidFill>
              </a:rPr>
            </a:br>
            <a:r>
              <a:rPr lang="en-US" sz="1800" dirty="0">
                <a:solidFill>
                  <a:schemeClr val="tx2">
                    <a:lumMod val="65000"/>
                    <a:lumOff val="35000"/>
                  </a:schemeClr>
                </a:solidFill>
              </a:rPr>
              <a:t>cloud-based, developer sandbox. Design, create and deploy apps for mobile, web, telephony, email, SMS</a:t>
            </a:r>
            <a:br>
              <a:rPr lang="en-US" sz="1800" dirty="0">
                <a:solidFill>
                  <a:schemeClr val="tx2">
                    <a:lumMod val="65000"/>
                    <a:lumOff val="35000"/>
                  </a:schemeClr>
                </a:solidFill>
              </a:rPr>
            </a:br>
            <a:r>
              <a:rPr lang="en-US" sz="1800" dirty="0">
                <a:solidFill>
                  <a:schemeClr val="tx2">
                    <a:lumMod val="65000"/>
                    <a:lumOff val="35000"/>
                  </a:schemeClr>
                </a:solidFill>
              </a:rPr>
              <a:t>and video engagement, all without the need for any on-premises components</a:t>
            </a:r>
            <a:endParaRPr lang="en-US" sz="2400" dirty="0">
              <a:solidFill>
                <a:schemeClr val="tx2">
                  <a:lumMod val="65000"/>
                  <a:lumOff val="35000"/>
                </a:schemeClr>
              </a:solidFill>
            </a:endParaRPr>
          </a:p>
        </p:txBody>
      </p:sp>
      <p:sp>
        <p:nvSpPr>
          <p:cNvPr id="12" name="Content Placeholder 2"/>
          <p:cNvSpPr txBox="1">
            <a:spLocks/>
          </p:cNvSpPr>
          <p:nvPr/>
        </p:nvSpPr>
        <p:spPr>
          <a:xfrm>
            <a:off x="9911423" y="2194483"/>
            <a:ext cx="4556234" cy="3361794"/>
          </a:xfrm>
          <a:prstGeom prst="rect">
            <a:avLst/>
          </a:prstGeom>
        </p:spPr>
        <p:txBody>
          <a:bodyPr anchor="t" anchorCtr="1"/>
          <a:lstStyle>
            <a:lvl1pPr marL="522488" indent="-522488" algn="l" defTabSz="1306220" rtl="0" eaLnBrk="1" latinLnBrk="0" hangingPunct="1">
              <a:lnSpc>
                <a:spcPct val="90000"/>
              </a:lnSpc>
              <a:spcBef>
                <a:spcPts val="1714"/>
              </a:spcBef>
              <a:buClr>
                <a:schemeClr val="accent1"/>
              </a:buClr>
              <a:buFont typeface="Webdings" pitchFamily="18" charset="2"/>
              <a:buChar char="4"/>
              <a:defRPr sz="2800" kern="1200">
                <a:solidFill>
                  <a:schemeClr val="tx1"/>
                </a:solidFill>
                <a:latin typeface="+mn-lt"/>
                <a:ea typeface="+mn-ea"/>
                <a:cs typeface="+mn-cs"/>
              </a:defRPr>
            </a:lvl1pPr>
            <a:lvl2pPr marL="979665" indent="-326555" algn="l" defTabSz="1306220" rtl="0" eaLnBrk="1" latinLnBrk="0" hangingPunct="1">
              <a:lnSpc>
                <a:spcPct val="90000"/>
              </a:lnSpc>
              <a:spcBef>
                <a:spcPts val="1143"/>
              </a:spcBef>
              <a:buClr>
                <a:schemeClr val="accent2"/>
              </a:buClr>
              <a:buFont typeface="Arial" pitchFamily="34" charset="0"/>
              <a:buChar char="–"/>
              <a:defRPr sz="2400" kern="1200">
                <a:solidFill>
                  <a:schemeClr val="tx1"/>
                </a:solidFill>
                <a:latin typeface="+mn-lt"/>
                <a:ea typeface="+mn-ea"/>
                <a:cs typeface="+mn-cs"/>
              </a:defRPr>
            </a:lvl2pPr>
            <a:lvl3pPr marL="1567464" indent="-326555" algn="l" defTabSz="1306220" rtl="0" eaLnBrk="1" latinLnBrk="0" hangingPunct="1">
              <a:lnSpc>
                <a:spcPct val="90000"/>
              </a:lnSpc>
              <a:spcBef>
                <a:spcPts val="857"/>
              </a:spcBef>
              <a:buClr>
                <a:schemeClr val="accent2"/>
              </a:buClr>
              <a:buFont typeface="Arial" pitchFamily="34" charset="0"/>
              <a:buChar char="–"/>
              <a:defRPr sz="2000" kern="1200">
                <a:solidFill>
                  <a:schemeClr val="tx1"/>
                </a:solidFill>
                <a:latin typeface="+mn-lt"/>
                <a:ea typeface="+mn-ea"/>
                <a:cs typeface="+mn-cs"/>
              </a:defRPr>
            </a:lvl3pPr>
            <a:lvl4pPr marL="2089953" indent="-326555" algn="l" defTabSz="1306220" rtl="0" eaLnBrk="1" latinLnBrk="0" hangingPunct="1">
              <a:lnSpc>
                <a:spcPct val="90000"/>
              </a:lnSpc>
              <a:spcBef>
                <a:spcPts val="857"/>
              </a:spcBef>
              <a:buClr>
                <a:schemeClr val="accent2"/>
              </a:buClr>
              <a:buFont typeface="Arial" pitchFamily="34" charset="0"/>
              <a:buChar char="–"/>
              <a:defRPr sz="1800" kern="1200">
                <a:solidFill>
                  <a:schemeClr val="tx1"/>
                </a:solidFill>
                <a:latin typeface="+mn-lt"/>
                <a:ea typeface="+mn-ea"/>
                <a:cs typeface="+mn-cs"/>
              </a:defRPr>
            </a:lvl4pPr>
            <a:lvl5pPr marL="2612441" indent="-326555" algn="l" defTabSz="1306220" rtl="0" eaLnBrk="1" latinLnBrk="0" hangingPunct="1">
              <a:lnSpc>
                <a:spcPct val="90000"/>
              </a:lnSpc>
              <a:spcBef>
                <a:spcPts val="857"/>
              </a:spcBef>
              <a:buClr>
                <a:schemeClr val="accent2"/>
              </a:buClr>
              <a:buFont typeface="Arial" pitchFamily="34" charset="0"/>
              <a:buChar char="–"/>
              <a:defRPr sz="1800" kern="1200">
                <a:solidFill>
                  <a:schemeClr val="tx1"/>
                </a:solidFill>
                <a:latin typeface="+mn-lt"/>
                <a:ea typeface="+mn-ea"/>
                <a:cs typeface="+mn-cs"/>
              </a:defRPr>
            </a:lvl5pPr>
            <a:lvl6pPr marL="3134929" indent="-326555" algn="l" defTabSz="1306220" rtl="0" eaLnBrk="1" latinLnBrk="0" hangingPunct="1">
              <a:lnSpc>
                <a:spcPct val="90000"/>
              </a:lnSpc>
              <a:spcBef>
                <a:spcPts val="857"/>
              </a:spcBef>
              <a:buClr>
                <a:schemeClr val="accent2"/>
              </a:buClr>
              <a:buFont typeface="Arial" pitchFamily="34" charset="0"/>
              <a:buChar char="–"/>
              <a:defRPr sz="2300" kern="1200">
                <a:solidFill>
                  <a:schemeClr val="tx1"/>
                </a:solidFill>
                <a:latin typeface="+mn-lt"/>
                <a:ea typeface="+mn-ea"/>
                <a:cs typeface="+mn-cs"/>
              </a:defRPr>
            </a:lvl6pPr>
            <a:lvl7pPr marL="3657417" indent="-326555" algn="l" defTabSz="1306220" rtl="0" eaLnBrk="1" latinLnBrk="0" hangingPunct="1">
              <a:lnSpc>
                <a:spcPct val="90000"/>
              </a:lnSpc>
              <a:spcBef>
                <a:spcPts val="857"/>
              </a:spcBef>
              <a:buClr>
                <a:schemeClr val="accent2"/>
              </a:buClr>
              <a:buFont typeface="Arial" pitchFamily="34" charset="0"/>
              <a:buChar char="–"/>
              <a:defRPr sz="2300" kern="1200">
                <a:solidFill>
                  <a:schemeClr val="tx1"/>
                </a:solidFill>
                <a:latin typeface="+mn-lt"/>
                <a:ea typeface="+mn-ea"/>
                <a:cs typeface="+mn-cs"/>
              </a:defRPr>
            </a:lvl7pPr>
            <a:lvl8pPr marL="4179905" indent="-326555" algn="l" defTabSz="1306220" rtl="0" eaLnBrk="1" latinLnBrk="0" hangingPunct="1">
              <a:lnSpc>
                <a:spcPct val="90000"/>
              </a:lnSpc>
              <a:spcBef>
                <a:spcPts val="857"/>
              </a:spcBef>
              <a:buClr>
                <a:schemeClr val="accent2"/>
              </a:buClr>
              <a:buFont typeface="Arial" pitchFamily="34" charset="0"/>
              <a:buChar char="–"/>
              <a:defRPr sz="2300" kern="1200">
                <a:solidFill>
                  <a:schemeClr val="tx1"/>
                </a:solidFill>
                <a:latin typeface="+mn-lt"/>
                <a:ea typeface="+mn-ea"/>
                <a:cs typeface="+mn-cs"/>
              </a:defRPr>
            </a:lvl8pPr>
            <a:lvl9pPr marL="4702393" indent="-326555" algn="l" defTabSz="1306220" rtl="0" eaLnBrk="1" latinLnBrk="0" hangingPunct="1">
              <a:lnSpc>
                <a:spcPct val="90000"/>
              </a:lnSpc>
              <a:spcBef>
                <a:spcPts val="857"/>
              </a:spcBef>
              <a:buClr>
                <a:schemeClr val="accent2"/>
              </a:buClr>
              <a:buFont typeface="Arial" pitchFamily="34" charset="0"/>
              <a:buChar char="–"/>
              <a:defRPr sz="2300" kern="1200">
                <a:solidFill>
                  <a:schemeClr val="tx1"/>
                </a:solidFill>
                <a:latin typeface="+mn-lt"/>
                <a:ea typeface="+mn-ea"/>
                <a:cs typeface="+mn-cs"/>
              </a:defRPr>
            </a:lvl9pPr>
          </a:lstStyle>
          <a:p>
            <a:pPr marL="284163" indent="-284163">
              <a:lnSpc>
                <a:spcPct val="100000"/>
              </a:lnSpc>
              <a:spcBef>
                <a:spcPts val="1200"/>
              </a:spcBef>
            </a:pPr>
            <a:r>
              <a:rPr lang="en-US" sz="1800" dirty="0">
                <a:solidFill>
                  <a:schemeClr val="tx2">
                    <a:lumMod val="65000"/>
                    <a:lumOff val="35000"/>
                  </a:schemeClr>
                </a:solidFill>
              </a:rPr>
              <a:t>Rich Cloud API offering Communication Platform as a Service</a:t>
            </a:r>
          </a:p>
          <a:p>
            <a:pPr marL="284163" indent="-284163">
              <a:lnSpc>
                <a:spcPct val="100000"/>
              </a:lnSpc>
              <a:spcBef>
                <a:spcPts val="1200"/>
              </a:spcBef>
            </a:pPr>
            <a:r>
              <a:rPr lang="en-US" sz="1800" dirty="0">
                <a:solidFill>
                  <a:schemeClr val="tx2">
                    <a:lumMod val="65000"/>
                    <a:lumOff val="35000"/>
                  </a:schemeClr>
                </a:solidFill>
              </a:rPr>
              <a:t>Extend your work-flow through Cloud connectivity</a:t>
            </a:r>
          </a:p>
          <a:p>
            <a:pPr marL="284163" indent="-284163">
              <a:lnSpc>
                <a:spcPct val="100000"/>
              </a:lnSpc>
              <a:spcBef>
                <a:spcPts val="1200"/>
              </a:spcBef>
            </a:pPr>
            <a:r>
              <a:rPr lang="en-US" sz="1800" dirty="0">
                <a:solidFill>
                  <a:schemeClr val="tx2">
                    <a:lumMod val="65000"/>
                    <a:lumOff val="35000"/>
                  </a:schemeClr>
                </a:solidFill>
              </a:rPr>
              <a:t>Scale up and down with Usage based metering</a:t>
            </a:r>
          </a:p>
        </p:txBody>
      </p:sp>
    </p:spTree>
    <p:extLst>
      <p:ext uri="{BB962C8B-B14F-4D97-AF65-F5344CB8AC3E}">
        <p14:creationId xmlns:p14="http://schemas.microsoft.com/office/powerpoint/2010/main" val="3481387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3" cstate="email">
            <a:extLst>
              <a:ext uri="{28A0092B-C50C-407E-A947-70E740481C1C}">
                <a14:useLocalDpi xmlns:a14="http://schemas.microsoft.com/office/drawing/2010/main"/>
              </a:ext>
            </a:extLst>
          </a:blip>
          <a:srcRect l="10001" t="2255" r="60332"/>
          <a:stretch/>
        </p:blipFill>
        <p:spPr>
          <a:xfrm flipH="1">
            <a:off x="8205536" y="185636"/>
            <a:ext cx="6424863" cy="8043964"/>
          </a:xfrm>
          <a:prstGeom prst="rect">
            <a:avLst/>
          </a:prstGeom>
        </p:spPr>
      </p:pic>
      <p:sp>
        <p:nvSpPr>
          <p:cNvPr id="24" name="Rectangle 23"/>
          <p:cNvSpPr/>
          <p:nvPr/>
        </p:nvSpPr>
        <p:spPr>
          <a:xfrm>
            <a:off x="8205534" y="0"/>
            <a:ext cx="5269834" cy="8229600"/>
          </a:xfrm>
          <a:prstGeom prst="rect">
            <a:avLst/>
          </a:prstGeom>
          <a:gradFill flip="none" rotWithShape="1">
            <a:gsLst>
              <a:gs pos="0">
                <a:schemeClr val="bg1">
                  <a:alpha val="0"/>
                </a:schemeClr>
              </a:gs>
              <a:gs pos="100000">
                <a:schemeClr val="bg1"/>
              </a:gs>
            </a:gsLst>
            <a:lin ang="10800000" scaled="1"/>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latin typeface="Arial"/>
            </a:endParaRPr>
          </a:p>
        </p:txBody>
      </p:sp>
      <p:sp>
        <p:nvSpPr>
          <p:cNvPr id="12" name="Rectangle 11"/>
          <p:cNvSpPr/>
          <p:nvPr/>
        </p:nvSpPr>
        <p:spPr>
          <a:xfrm>
            <a:off x="842831" y="1951535"/>
            <a:ext cx="894945" cy="817054"/>
          </a:xfrm>
          <a:prstGeom prst="rect">
            <a:avLst/>
          </a:prstGeom>
          <a:solidFill>
            <a:srgbClr val="C0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lnSpc>
                <a:spcPct val="90000"/>
              </a:lnSpc>
            </a:pPr>
            <a:r>
              <a:rPr lang="en-US" sz="4800" b="1" dirty="0">
                <a:solidFill>
                  <a:prstClr val="white"/>
                </a:solidFill>
                <a:latin typeface="Arial Black" charset="0"/>
                <a:ea typeface="Arial Black" charset="0"/>
                <a:cs typeface="Arial Black" charset="0"/>
              </a:rPr>
              <a:t>1</a:t>
            </a:r>
          </a:p>
        </p:txBody>
      </p:sp>
      <p:sp>
        <p:nvSpPr>
          <p:cNvPr id="13" name="Rectangle 12"/>
          <p:cNvSpPr/>
          <p:nvPr/>
        </p:nvSpPr>
        <p:spPr>
          <a:xfrm>
            <a:off x="842831" y="2963634"/>
            <a:ext cx="894945" cy="817054"/>
          </a:xfrm>
          <a:prstGeom prst="rect">
            <a:avLst/>
          </a:prstGeom>
          <a:solidFill>
            <a:srgbClr val="C0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lnSpc>
                <a:spcPct val="90000"/>
              </a:lnSpc>
            </a:pPr>
            <a:r>
              <a:rPr lang="en-US" sz="4800" b="1" dirty="0">
                <a:solidFill>
                  <a:prstClr val="white"/>
                </a:solidFill>
                <a:latin typeface="Arial Black" charset="0"/>
                <a:ea typeface="Arial Black" charset="0"/>
                <a:cs typeface="Arial Black" charset="0"/>
              </a:rPr>
              <a:t>2</a:t>
            </a:r>
          </a:p>
        </p:txBody>
      </p:sp>
      <p:sp>
        <p:nvSpPr>
          <p:cNvPr id="14" name="Rectangle 13"/>
          <p:cNvSpPr/>
          <p:nvPr/>
        </p:nvSpPr>
        <p:spPr>
          <a:xfrm>
            <a:off x="842831" y="3977354"/>
            <a:ext cx="894945" cy="817054"/>
          </a:xfrm>
          <a:prstGeom prst="rect">
            <a:avLst/>
          </a:prstGeom>
          <a:solidFill>
            <a:srgbClr val="C0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lnSpc>
                <a:spcPct val="90000"/>
              </a:lnSpc>
            </a:pPr>
            <a:r>
              <a:rPr lang="en-US" sz="4800" b="1" dirty="0">
                <a:solidFill>
                  <a:prstClr val="white"/>
                </a:solidFill>
                <a:latin typeface="Arial Black" charset="0"/>
                <a:ea typeface="Arial Black" charset="0"/>
                <a:cs typeface="Arial Black" charset="0"/>
              </a:rPr>
              <a:t>3</a:t>
            </a:r>
          </a:p>
        </p:txBody>
      </p:sp>
      <p:sp>
        <p:nvSpPr>
          <p:cNvPr id="15" name="Rectangle 14"/>
          <p:cNvSpPr/>
          <p:nvPr/>
        </p:nvSpPr>
        <p:spPr>
          <a:xfrm>
            <a:off x="842831" y="4991073"/>
            <a:ext cx="894945" cy="817054"/>
          </a:xfrm>
          <a:prstGeom prst="rect">
            <a:avLst/>
          </a:prstGeom>
          <a:solidFill>
            <a:srgbClr val="C0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lnSpc>
                <a:spcPct val="90000"/>
              </a:lnSpc>
            </a:pPr>
            <a:r>
              <a:rPr lang="en-US" sz="4800" b="1" dirty="0">
                <a:solidFill>
                  <a:prstClr val="white"/>
                </a:solidFill>
                <a:latin typeface="Arial Black" charset="0"/>
                <a:ea typeface="Arial Black" charset="0"/>
                <a:cs typeface="Arial Black" charset="0"/>
              </a:rPr>
              <a:t>4</a:t>
            </a:r>
          </a:p>
        </p:txBody>
      </p:sp>
      <p:sp>
        <p:nvSpPr>
          <p:cNvPr id="6" name="Rectangle 5"/>
          <p:cNvSpPr/>
          <p:nvPr/>
        </p:nvSpPr>
        <p:spPr>
          <a:xfrm>
            <a:off x="1794290" y="1951536"/>
            <a:ext cx="8905220" cy="817053"/>
          </a:xfrm>
          <a:prstGeom prst="rect">
            <a:avLst/>
          </a:prstGeom>
          <a:gradFill>
            <a:gsLst>
              <a:gs pos="43000">
                <a:schemeClr val="bg1">
                  <a:lumMod val="95000"/>
                </a:schemeClr>
              </a:gs>
              <a:gs pos="0">
                <a:schemeClr val="bg1">
                  <a:lumMod val="95000"/>
                  <a:alpha val="0"/>
                </a:schemeClr>
              </a:gs>
            </a:gsLst>
            <a:lin ang="10800000" scaled="1"/>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tIns="0" bIns="137160" rtlCol="0" anchor="ctr"/>
          <a:lstStyle/>
          <a:p>
            <a:pPr marL="173038">
              <a:lnSpc>
                <a:spcPct val="200000"/>
              </a:lnSpc>
            </a:pPr>
            <a:r>
              <a:rPr lang="en-US" altLang="zh-CN" b="1" dirty="0">
                <a:solidFill>
                  <a:schemeClr val="tx2">
                    <a:lumMod val="65000"/>
                    <a:lumOff val="35000"/>
                  </a:schemeClr>
                </a:solidFill>
              </a:rPr>
              <a:t>Mobile First – Enterprise Class Communications</a:t>
            </a:r>
          </a:p>
        </p:txBody>
      </p:sp>
      <p:sp>
        <p:nvSpPr>
          <p:cNvPr id="8" name="Rectangle 7"/>
          <p:cNvSpPr/>
          <p:nvPr/>
        </p:nvSpPr>
        <p:spPr>
          <a:xfrm>
            <a:off x="1794290" y="2964715"/>
            <a:ext cx="8905220" cy="817053"/>
          </a:xfrm>
          <a:prstGeom prst="rect">
            <a:avLst/>
          </a:prstGeom>
          <a:gradFill>
            <a:gsLst>
              <a:gs pos="43000">
                <a:schemeClr val="bg1">
                  <a:lumMod val="95000"/>
                </a:schemeClr>
              </a:gs>
              <a:gs pos="0">
                <a:schemeClr val="bg1">
                  <a:lumMod val="95000"/>
                  <a:alpha val="0"/>
                </a:schemeClr>
              </a:gs>
            </a:gsLst>
            <a:lin ang="10800000" scaled="1"/>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tIns="0" bIns="137160" rtlCol="0" anchor="ctr"/>
          <a:lstStyle/>
          <a:p>
            <a:pPr marL="173038">
              <a:lnSpc>
                <a:spcPct val="200000"/>
              </a:lnSpc>
            </a:pPr>
            <a:r>
              <a:rPr lang="en-US" altLang="zh-CN" b="1" dirty="0">
                <a:solidFill>
                  <a:schemeClr val="tx2">
                    <a:lumMod val="65000"/>
                    <a:lumOff val="35000"/>
                  </a:schemeClr>
                </a:solidFill>
              </a:rPr>
              <a:t>Best In-App Experience Advantage</a:t>
            </a:r>
          </a:p>
        </p:txBody>
      </p:sp>
      <p:sp>
        <p:nvSpPr>
          <p:cNvPr id="9" name="Rectangle 8"/>
          <p:cNvSpPr/>
          <p:nvPr/>
        </p:nvSpPr>
        <p:spPr>
          <a:xfrm>
            <a:off x="1794290" y="3977894"/>
            <a:ext cx="8905220" cy="817054"/>
          </a:xfrm>
          <a:prstGeom prst="rect">
            <a:avLst/>
          </a:prstGeom>
          <a:gradFill>
            <a:gsLst>
              <a:gs pos="43000">
                <a:schemeClr val="bg1">
                  <a:lumMod val="95000"/>
                </a:schemeClr>
              </a:gs>
              <a:gs pos="0">
                <a:schemeClr val="bg1">
                  <a:lumMod val="95000"/>
                  <a:alpha val="0"/>
                </a:schemeClr>
              </a:gs>
            </a:gsLst>
            <a:lin ang="10800000" scaled="1"/>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tIns="0" bIns="137160" rtlCol="0" anchor="ctr"/>
          <a:lstStyle/>
          <a:p>
            <a:pPr marL="173038">
              <a:lnSpc>
                <a:spcPct val="200000"/>
              </a:lnSpc>
            </a:pPr>
            <a:r>
              <a:rPr lang="en-US" altLang="zh-CN" b="1" dirty="0">
                <a:solidFill>
                  <a:schemeClr val="tx2">
                    <a:lumMod val="65000"/>
                    <a:lumOff val="35000"/>
                  </a:schemeClr>
                </a:solidFill>
              </a:rPr>
              <a:t>SMART Digital Solution Accelerator</a:t>
            </a:r>
          </a:p>
        </p:txBody>
      </p:sp>
      <p:sp>
        <p:nvSpPr>
          <p:cNvPr id="10" name="Rectangle 9"/>
          <p:cNvSpPr/>
          <p:nvPr/>
        </p:nvSpPr>
        <p:spPr>
          <a:xfrm>
            <a:off x="1794290" y="4991073"/>
            <a:ext cx="8905220" cy="817054"/>
          </a:xfrm>
          <a:prstGeom prst="rect">
            <a:avLst/>
          </a:prstGeom>
          <a:gradFill>
            <a:gsLst>
              <a:gs pos="43000">
                <a:schemeClr val="bg1">
                  <a:lumMod val="95000"/>
                </a:schemeClr>
              </a:gs>
              <a:gs pos="0">
                <a:schemeClr val="bg1">
                  <a:lumMod val="95000"/>
                  <a:alpha val="0"/>
                </a:schemeClr>
              </a:gs>
            </a:gsLst>
            <a:lin ang="10800000" scaled="1"/>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tIns="0" bIns="137160" rtlCol="0" anchor="ctr"/>
          <a:lstStyle/>
          <a:p>
            <a:pPr marL="173038">
              <a:lnSpc>
                <a:spcPct val="200000"/>
              </a:lnSpc>
            </a:pPr>
            <a:r>
              <a:rPr lang="en-US" altLang="zh-CN" b="1" dirty="0">
                <a:solidFill>
                  <a:schemeClr val="tx2">
                    <a:lumMod val="65000"/>
                    <a:lumOff val="35000"/>
                  </a:schemeClr>
                </a:solidFill>
              </a:rPr>
              <a:t>Powerful Collaboration for ALL</a:t>
            </a:r>
          </a:p>
        </p:txBody>
      </p:sp>
      <p:pic>
        <p:nvPicPr>
          <p:cNvPr id="25" name="Picture 24" descr="LiquidLightExtended.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14630400" cy="181237"/>
          </a:xfrm>
          <a:prstGeom prst="rect">
            <a:avLst/>
          </a:prstGeom>
        </p:spPr>
      </p:pic>
      <p:sp>
        <p:nvSpPr>
          <p:cNvPr id="33" name="Titel 1"/>
          <p:cNvSpPr>
            <a:spLocks noGrp="1"/>
          </p:cNvSpPr>
          <p:nvPr>
            <p:ph type="title"/>
          </p:nvPr>
        </p:nvSpPr>
        <p:spPr>
          <a:xfrm>
            <a:off x="699436" y="505616"/>
            <a:ext cx="13167360" cy="1005840"/>
          </a:xfrm>
        </p:spPr>
        <p:txBody>
          <a:bodyPr/>
          <a:lstStyle/>
          <a:p>
            <a:r>
              <a:rPr lang="en-US" dirty="0"/>
              <a:t>Avaya key benefits</a:t>
            </a:r>
          </a:p>
        </p:txBody>
      </p:sp>
      <p:sp>
        <p:nvSpPr>
          <p:cNvPr id="32" name="TextBox 31"/>
          <p:cNvSpPr txBox="1"/>
          <p:nvPr/>
        </p:nvSpPr>
        <p:spPr>
          <a:xfrm>
            <a:off x="0" y="6607835"/>
            <a:ext cx="14630400" cy="741871"/>
          </a:xfrm>
          <a:prstGeom prst="rect">
            <a:avLst/>
          </a:prstGeom>
          <a:solidFill>
            <a:schemeClr val="accent1"/>
          </a:solidFill>
        </p:spPr>
        <p:txBody>
          <a:bodyPr wrap="square" rtlCol="0" anchor="ctr">
            <a:noAutofit/>
          </a:bodyPr>
          <a:lstStyle/>
          <a:p>
            <a:pPr marL="741363">
              <a:lnSpc>
                <a:spcPct val="90000"/>
              </a:lnSpc>
            </a:pPr>
            <a:r>
              <a:rPr lang="en-US" sz="2800" b="1" dirty="0">
                <a:solidFill>
                  <a:schemeClr val="bg1"/>
                </a:solidFill>
              </a:rPr>
              <a:t>Collaborate in Context, from Anywhere, without Compromise</a:t>
            </a:r>
          </a:p>
        </p:txBody>
      </p:sp>
      <p:sp>
        <p:nvSpPr>
          <p:cNvPr id="2" name="Arrow: Right 1"/>
          <p:cNvSpPr/>
          <p:nvPr/>
        </p:nvSpPr>
        <p:spPr>
          <a:xfrm rot="10800000">
            <a:off x="7094920" y="5137055"/>
            <a:ext cx="2161288" cy="539516"/>
          </a:xfrm>
          <a:prstGeom prst="rightArrow">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solidFill>
                <a:srgbClr val="C00000"/>
              </a:solidFill>
            </a:endParaRPr>
          </a:p>
        </p:txBody>
      </p:sp>
    </p:spTree>
    <p:extLst>
      <p:ext uri="{BB962C8B-B14F-4D97-AF65-F5344CB8AC3E}">
        <p14:creationId xmlns:p14="http://schemas.microsoft.com/office/powerpoint/2010/main" val="693677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p:cNvSpPr txBox="1">
            <a:spLocks/>
          </p:cNvSpPr>
          <p:nvPr/>
        </p:nvSpPr>
        <p:spPr>
          <a:xfrm>
            <a:off x="721146" y="1067970"/>
            <a:ext cx="13751202" cy="679269"/>
          </a:xfrm>
          <a:prstGeom prst="rect">
            <a:avLst/>
          </a:prstGeom>
        </p:spPr>
        <p:txBody>
          <a:bodyPr lIns="130622" tIns="65310" rIns="130622" bIns="65310" anchor="t"/>
          <a:lstStyle>
            <a:lvl1pPr algn="l" rtl="0" eaLnBrk="1" fontAlgn="base" hangingPunct="1">
              <a:lnSpc>
                <a:spcPct val="90000"/>
              </a:lnSpc>
              <a:spcBef>
                <a:spcPct val="0"/>
              </a:spcBef>
              <a:spcAft>
                <a:spcPct val="0"/>
              </a:spcAft>
              <a:defRPr sz="2800" kern="1200">
                <a:solidFill>
                  <a:schemeClr val="tx1"/>
                </a:solidFill>
                <a:latin typeface="+mj-lt"/>
                <a:ea typeface="+mj-ea"/>
                <a:cs typeface="+mj-cs"/>
              </a:defRPr>
            </a:lvl1pPr>
            <a:lvl2pPr algn="l" rtl="0" eaLnBrk="1" fontAlgn="base" hangingPunct="1">
              <a:lnSpc>
                <a:spcPct val="90000"/>
              </a:lnSpc>
              <a:spcBef>
                <a:spcPct val="0"/>
              </a:spcBef>
              <a:spcAft>
                <a:spcPct val="0"/>
              </a:spcAft>
              <a:defRPr sz="2800">
                <a:solidFill>
                  <a:schemeClr val="tx1"/>
                </a:solidFill>
                <a:latin typeface="Arial" charset="0"/>
              </a:defRPr>
            </a:lvl2pPr>
            <a:lvl3pPr algn="l" rtl="0" eaLnBrk="1" fontAlgn="base" hangingPunct="1">
              <a:lnSpc>
                <a:spcPct val="90000"/>
              </a:lnSpc>
              <a:spcBef>
                <a:spcPct val="0"/>
              </a:spcBef>
              <a:spcAft>
                <a:spcPct val="0"/>
              </a:spcAft>
              <a:defRPr sz="2800">
                <a:solidFill>
                  <a:schemeClr val="tx1"/>
                </a:solidFill>
                <a:latin typeface="Arial" charset="0"/>
              </a:defRPr>
            </a:lvl3pPr>
            <a:lvl4pPr algn="l" rtl="0" eaLnBrk="1" fontAlgn="base" hangingPunct="1">
              <a:lnSpc>
                <a:spcPct val="90000"/>
              </a:lnSpc>
              <a:spcBef>
                <a:spcPct val="0"/>
              </a:spcBef>
              <a:spcAft>
                <a:spcPct val="0"/>
              </a:spcAft>
              <a:defRPr sz="2800">
                <a:solidFill>
                  <a:schemeClr val="tx1"/>
                </a:solidFill>
                <a:latin typeface="Arial" charset="0"/>
              </a:defRPr>
            </a:lvl4pPr>
            <a:lvl5pPr algn="l" rtl="0" eaLnBrk="1" fontAlgn="base" hangingPunct="1">
              <a:lnSpc>
                <a:spcPct val="90000"/>
              </a:lnSpc>
              <a:spcBef>
                <a:spcPct val="0"/>
              </a:spcBef>
              <a:spcAft>
                <a:spcPct val="0"/>
              </a:spcAft>
              <a:defRPr sz="2800">
                <a:solidFill>
                  <a:schemeClr val="tx1"/>
                </a:solidFill>
                <a:latin typeface="Arial" charset="0"/>
              </a:defRPr>
            </a:lvl5pPr>
            <a:lvl6pPr marL="457200" algn="l" rtl="0" eaLnBrk="1" fontAlgn="base" hangingPunct="1">
              <a:lnSpc>
                <a:spcPct val="90000"/>
              </a:lnSpc>
              <a:spcBef>
                <a:spcPct val="0"/>
              </a:spcBef>
              <a:spcAft>
                <a:spcPct val="0"/>
              </a:spcAft>
              <a:defRPr sz="2800">
                <a:solidFill>
                  <a:schemeClr val="tx1"/>
                </a:solidFill>
                <a:latin typeface="Arial" charset="0"/>
              </a:defRPr>
            </a:lvl6pPr>
            <a:lvl7pPr marL="914400" algn="l" rtl="0" eaLnBrk="1" fontAlgn="base" hangingPunct="1">
              <a:lnSpc>
                <a:spcPct val="90000"/>
              </a:lnSpc>
              <a:spcBef>
                <a:spcPct val="0"/>
              </a:spcBef>
              <a:spcAft>
                <a:spcPct val="0"/>
              </a:spcAft>
              <a:defRPr sz="2800">
                <a:solidFill>
                  <a:schemeClr val="tx1"/>
                </a:solidFill>
                <a:latin typeface="Arial" charset="0"/>
              </a:defRPr>
            </a:lvl7pPr>
            <a:lvl8pPr marL="1371600" algn="l" rtl="0" eaLnBrk="1" fontAlgn="base" hangingPunct="1">
              <a:lnSpc>
                <a:spcPct val="90000"/>
              </a:lnSpc>
              <a:spcBef>
                <a:spcPct val="0"/>
              </a:spcBef>
              <a:spcAft>
                <a:spcPct val="0"/>
              </a:spcAft>
              <a:defRPr sz="2800">
                <a:solidFill>
                  <a:schemeClr val="tx1"/>
                </a:solidFill>
                <a:latin typeface="Arial" charset="0"/>
              </a:defRPr>
            </a:lvl8pPr>
            <a:lvl9pPr marL="1828800" algn="l" rtl="0" eaLnBrk="1" fontAlgn="base" hangingPunct="1">
              <a:lnSpc>
                <a:spcPct val="90000"/>
              </a:lnSpc>
              <a:spcBef>
                <a:spcPct val="0"/>
              </a:spcBef>
              <a:spcAft>
                <a:spcPct val="0"/>
              </a:spcAft>
              <a:defRPr sz="2800">
                <a:solidFill>
                  <a:schemeClr val="tx1"/>
                </a:solidFill>
                <a:latin typeface="Arial" charset="0"/>
              </a:defRPr>
            </a:lvl9pPr>
          </a:lstStyle>
          <a:p>
            <a:pPr defTabSz="1306221"/>
            <a:endParaRPr lang="en-US" sz="2400" dirty="0">
              <a:solidFill>
                <a:srgbClr val="C00000"/>
              </a:solidFill>
              <a:latin typeface="Arial"/>
            </a:endParaRPr>
          </a:p>
        </p:txBody>
      </p:sp>
      <p:sp>
        <p:nvSpPr>
          <p:cNvPr id="23" name="Title 1"/>
          <p:cNvSpPr txBox="1">
            <a:spLocks/>
          </p:cNvSpPr>
          <p:nvPr/>
        </p:nvSpPr>
        <p:spPr bwMode="auto">
          <a:xfrm>
            <a:off x="859" y="1233197"/>
            <a:ext cx="2522243" cy="1652184"/>
          </a:xfrm>
          <a:prstGeom prst="rect">
            <a:avLst/>
          </a:prstGeom>
          <a:noFill/>
          <a:ln w="9525">
            <a:noFill/>
            <a:miter lim="800000"/>
            <a:headEnd/>
            <a:tailEnd/>
          </a:ln>
        </p:spPr>
        <p:txBody>
          <a:bodyPr vert="horz" wrap="square" lIns="130622" tIns="65310" rIns="130622" bIns="65310" numCol="1" anchor="ctr" anchorCtr="0" compatLnSpc="1">
            <a:prstTxWarp prst="textNoShape">
              <a:avLst/>
            </a:prstTxWarp>
            <a:spAutoFit/>
          </a:bodyPr>
          <a:lstStyle>
            <a:lvl1pPr algn="l" rtl="0" eaLnBrk="1" fontAlgn="base" hangingPunct="1">
              <a:lnSpc>
                <a:spcPct val="95000"/>
              </a:lnSpc>
              <a:spcBef>
                <a:spcPct val="0"/>
              </a:spcBef>
              <a:spcAft>
                <a:spcPct val="0"/>
              </a:spcAft>
              <a:defRPr sz="1800" b="1">
                <a:solidFill>
                  <a:schemeClr val="tx1"/>
                </a:solidFill>
                <a:latin typeface="+mj-lt"/>
                <a:ea typeface="+mj-ea"/>
                <a:cs typeface="+mj-cs"/>
              </a:defRPr>
            </a:lvl1pPr>
            <a:lvl2pPr algn="l" rtl="0" eaLnBrk="1" fontAlgn="base" hangingPunct="1">
              <a:lnSpc>
                <a:spcPct val="95000"/>
              </a:lnSpc>
              <a:spcBef>
                <a:spcPct val="0"/>
              </a:spcBef>
              <a:spcAft>
                <a:spcPct val="0"/>
              </a:spcAft>
              <a:defRPr sz="2400">
                <a:solidFill>
                  <a:schemeClr val="tx1"/>
                </a:solidFill>
                <a:latin typeface="Arial" pitchFamily="34" charset="0"/>
              </a:defRPr>
            </a:lvl2pPr>
            <a:lvl3pPr algn="l" rtl="0" eaLnBrk="1" fontAlgn="base" hangingPunct="1">
              <a:lnSpc>
                <a:spcPct val="95000"/>
              </a:lnSpc>
              <a:spcBef>
                <a:spcPct val="0"/>
              </a:spcBef>
              <a:spcAft>
                <a:spcPct val="0"/>
              </a:spcAft>
              <a:defRPr sz="2400">
                <a:solidFill>
                  <a:schemeClr val="tx1"/>
                </a:solidFill>
                <a:latin typeface="Arial" pitchFamily="34" charset="0"/>
              </a:defRPr>
            </a:lvl3pPr>
            <a:lvl4pPr algn="l" rtl="0" eaLnBrk="1" fontAlgn="base" hangingPunct="1">
              <a:lnSpc>
                <a:spcPct val="95000"/>
              </a:lnSpc>
              <a:spcBef>
                <a:spcPct val="0"/>
              </a:spcBef>
              <a:spcAft>
                <a:spcPct val="0"/>
              </a:spcAft>
              <a:defRPr sz="2400">
                <a:solidFill>
                  <a:schemeClr val="tx1"/>
                </a:solidFill>
                <a:latin typeface="Arial" pitchFamily="34" charset="0"/>
              </a:defRPr>
            </a:lvl4pPr>
            <a:lvl5pPr algn="l" rtl="0" eaLnBrk="1" fontAlgn="base" hangingPunct="1">
              <a:lnSpc>
                <a:spcPct val="95000"/>
              </a:lnSpc>
              <a:spcBef>
                <a:spcPct val="0"/>
              </a:spcBef>
              <a:spcAft>
                <a:spcPct val="0"/>
              </a:spcAft>
              <a:defRPr sz="2400">
                <a:solidFill>
                  <a:schemeClr val="tx1"/>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a:lstStyle>
          <a:p>
            <a:pPr algn="ctr" defTabSz="1306221"/>
            <a:r>
              <a:rPr lang="en-US" sz="2080" kern="0" dirty="0">
                <a:solidFill>
                  <a:srgbClr val="000000">
                    <a:lumMod val="65000"/>
                    <a:lumOff val="35000"/>
                  </a:srgbClr>
                </a:solidFill>
                <a:latin typeface="Arial"/>
              </a:rPr>
              <a:t>HIGH SCALE AUDIO</a:t>
            </a:r>
          </a:p>
          <a:p>
            <a:pPr algn="ctr" defTabSz="1306221"/>
            <a:r>
              <a:rPr lang="en-US" sz="2080" b="0" i="1" kern="0" dirty="0">
                <a:solidFill>
                  <a:srgbClr val="C00000"/>
                </a:solidFill>
                <a:latin typeface="Arial"/>
              </a:rPr>
              <a:t>Multiple large, simultaneous</a:t>
            </a:r>
            <a:br>
              <a:rPr lang="en-US" sz="2080" b="0" i="1" kern="0" dirty="0">
                <a:solidFill>
                  <a:srgbClr val="C00000"/>
                </a:solidFill>
                <a:latin typeface="Arial"/>
              </a:rPr>
            </a:br>
            <a:r>
              <a:rPr lang="en-US" sz="2080" b="0" i="1" kern="0" dirty="0">
                <a:solidFill>
                  <a:srgbClr val="C00000"/>
                </a:solidFill>
                <a:latin typeface="Arial"/>
              </a:rPr>
              <a:t>meetings</a:t>
            </a:r>
          </a:p>
        </p:txBody>
      </p:sp>
      <p:sp>
        <p:nvSpPr>
          <p:cNvPr id="35" name="Title 1"/>
          <p:cNvSpPr txBox="1">
            <a:spLocks/>
          </p:cNvSpPr>
          <p:nvPr/>
        </p:nvSpPr>
        <p:spPr bwMode="auto">
          <a:xfrm>
            <a:off x="10956758" y="2608499"/>
            <a:ext cx="3451845" cy="1956241"/>
          </a:xfrm>
          <a:prstGeom prst="rect">
            <a:avLst/>
          </a:prstGeom>
          <a:noFill/>
          <a:ln w="9525">
            <a:noFill/>
            <a:miter lim="800000"/>
            <a:headEnd/>
            <a:tailEnd/>
          </a:ln>
        </p:spPr>
        <p:txBody>
          <a:bodyPr vert="horz" wrap="square" lIns="130622" tIns="65310" rIns="130622" bIns="65310" numCol="1" anchor="ctr" anchorCtr="0" compatLnSpc="1">
            <a:prstTxWarp prst="textNoShape">
              <a:avLst/>
            </a:prstTxWarp>
            <a:spAutoFit/>
          </a:bodyPr>
          <a:lstStyle>
            <a:lvl1pPr algn="l" rtl="0" eaLnBrk="1" fontAlgn="base" hangingPunct="1">
              <a:lnSpc>
                <a:spcPct val="95000"/>
              </a:lnSpc>
              <a:spcBef>
                <a:spcPct val="0"/>
              </a:spcBef>
              <a:spcAft>
                <a:spcPct val="0"/>
              </a:spcAft>
              <a:defRPr sz="1800" b="1">
                <a:solidFill>
                  <a:schemeClr val="tx1"/>
                </a:solidFill>
                <a:latin typeface="+mj-lt"/>
                <a:ea typeface="+mj-ea"/>
                <a:cs typeface="+mj-cs"/>
              </a:defRPr>
            </a:lvl1pPr>
            <a:lvl2pPr algn="l" rtl="0" eaLnBrk="1" fontAlgn="base" hangingPunct="1">
              <a:lnSpc>
                <a:spcPct val="95000"/>
              </a:lnSpc>
              <a:spcBef>
                <a:spcPct val="0"/>
              </a:spcBef>
              <a:spcAft>
                <a:spcPct val="0"/>
              </a:spcAft>
              <a:defRPr sz="2400">
                <a:solidFill>
                  <a:schemeClr val="tx1"/>
                </a:solidFill>
                <a:latin typeface="Arial" pitchFamily="34" charset="0"/>
              </a:defRPr>
            </a:lvl2pPr>
            <a:lvl3pPr algn="l" rtl="0" eaLnBrk="1" fontAlgn="base" hangingPunct="1">
              <a:lnSpc>
                <a:spcPct val="95000"/>
              </a:lnSpc>
              <a:spcBef>
                <a:spcPct val="0"/>
              </a:spcBef>
              <a:spcAft>
                <a:spcPct val="0"/>
              </a:spcAft>
              <a:defRPr sz="2400">
                <a:solidFill>
                  <a:schemeClr val="tx1"/>
                </a:solidFill>
                <a:latin typeface="Arial" pitchFamily="34" charset="0"/>
              </a:defRPr>
            </a:lvl3pPr>
            <a:lvl4pPr algn="l" rtl="0" eaLnBrk="1" fontAlgn="base" hangingPunct="1">
              <a:lnSpc>
                <a:spcPct val="95000"/>
              </a:lnSpc>
              <a:spcBef>
                <a:spcPct val="0"/>
              </a:spcBef>
              <a:spcAft>
                <a:spcPct val="0"/>
              </a:spcAft>
              <a:defRPr sz="2400">
                <a:solidFill>
                  <a:schemeClr val="tx1"/>
                </a:solidFill>
                <a:latin typeface="Arial" pitchFamily="34" charset="0"/>
              </a:defRPr>
            </a:lvl4pPr>
            <a:lvl5pPr algn="l" rtl="0" eaLnBrk="1" fontAlgn="base" hangingPunct="1">
              <a:lnSpc>
                <a:spcPct val="95000"/>
              </a:lnSpc>
              <a:spcBef>
                <a:spcPct val="0"/>
              </a:spcBef>
              <a:spcAft>
                <a:spcPct val="0"/>
              </a:spcAft>
              <a:defRPr sz="2400">
                <a:solidFill>
                  <a:schemeClr val="tx1"/>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a:lstStyle>
          <a:p>
            <a:pPr algn="ctr" defTabSz="1306221"/>
            <a:r>
              <a:rPr lang="en-US" sz="2080" kern="0" dirty="0">
                <a:solidFill>
                  <a:srgbClr val="000000">
                    <a:lumMod val="65000"/>
                    <a:lumOff val="35000"/>
                  </a:srgbClr>
                </a:solidFill>
                <a:latin typeface="Arial"/>
              </a:rPr>
              <a:t>EXTENSIVE WEB COLLABORATION</a:t>
            </a:r>
          </a:p>
          <a:p>
            <a:pPr algn="ctr" defTabSz="1306221"/>
            <a:r>
              <a:rPr lang="en-US" sz="2080" b="0" i="1" kern="0" dirty="0">
                <a:solidFill>
                  <a:srgbClr val="C00000"/>
                </a:solidFill>
                <a:latin typeface="Arial"/>
              </a:rPr>
              <a:t>Screen &amp; application sharing, whiteboard, remote desktop,</a:t>
            </a:r>
            <a:br>
              <a:rPr lang="en-US" sz="2080" b="0" i="1" kern="0" dirty="0">
                <a:solidFill>
                  <a:srgbClr val="C00000"/>
                </a:solidFill>
                <a:latin typeface="Arial"/>
              </a:rPr>
            </a:br>
            <a:r>
              <a:rPr lang="en-US" sz="2080" b="0" i="1" kern="0" dirty="0">
                <a:solidFill>
                  <a:srgbClr val="C00000"/>
                </a:solidFill>
                <a:latin typeface="Arial"/>
              </a:rPr>
              <a:t>keyboard &amp; mouse control</a:t>
            </a:r>
          </a:p>
        </p:txBody>
      </p:sp>
      <p:sp>
        <p:nvSpPr>
          <p:cNvPr id="29" name="Title 1"/>
          <p:cNvSpPr txBox="1">
            <a:spLocks/>
          </p:cNvSpPr>
          <p:nvPr/>
        </p:nvSpPr>
        <p:spPr bwMode="auto">
          <a:xfrm>
            <a:off x="10787045" y="1248710"/>
            <a:ext cx="3378134" cy="1058461"/>
          </a:xfrm>
          <a:prstGeom prst="rect">
            <a:avLst/>
          </a:prstGeom>
          <a:noFill/>
          <a:ln w="9525">
            <a:noFill/>
            <a:miter lim="800000"/>
            <a:headEnd/>
            <a:tailEnd/>
          </a:ln>
        </p:spPr>
        <p:txBody>
          <a:bodyPr vert="horz" wrap="square" lIns="130622" tIns="65310" rIns="130622" bIns="65310" numCol="1" anchor="ctr" anchorCtr="0" compatLnSpc="1">
            <a:prstTxWarp prst="textNoShape">
              <a:avLst/>
            </a:prstTxWarp>
          </a:bodyPr>
          <a:lstStyle>
            <a:lvl1pPr algn="l" rtl="0" eaLnBrk="1" fontAlgn="base" hangingPunct="1">
              <a:lnSpc>
                <a:spcPct val="95000"/>
              </a:lnSpc>
              <a:spcBef>
                <a:spcPct val="0"/>
              </a:spcBef>
              <a:spcAft>
                <a:spcPct val="0"/>
              </a:spcAft>
              <a:defRPr sz="1800" b="1">
                <a:solidFill>
                  <a:schemeClr val="tx1"/>
                </a:solidFill>
                <a:latin typeface="+mj-lt"/>
                <a:ea typeface="+mj-ea"/>
                <a:cs typeface="+mj-cs"/>
              </a:defRPr>
            </a:lvl1pPr>
            <a:lvl2pPr algn="l" rtl="0" eaLnBrk="1" fontAlgn="base" hangingPunct="1">
              <a:lnSpc>
                <a:spcPct val="95000"/>
              </a:lnSpc>
              <a:spcBef>
                <a:spcPct val="0"/>
              </a:spcBef>
              <a:spcAft>
                <a:spcPct val="0"/>
              </a:spcAft>
              <a:defRPr sz="2400">
                <a:solidFill>
                  <a:schemeClr val="tx1"/>
                </a:solidFill>
                <a:latin typeface="Arial" pitchFamily="34" charset="0"/>
              </a:defRPr>
            </a:lvl2pPr>
            <a:lvl3pPr algn="l" rtl="0" eaLnBrk="1" fontAlgn="base" hangingPunct="1">
              <a:lnSpc>
                <a:spcPct val="95000"/>
              </a:lnSpc>
              <a:spcBef>
                <a:spcPct val="0"/>
              </a:spcBef>
              <a:spcAft>
                <a:spcPct val="0"/>
              </a:spcAft>
              <a:defRPr sz="2400">
                <a:solidFill>
                  <a:schemeClr val="tx1"/>
                </a:solidFill>
                <a:latin typeface="Arial" pitchFamily="34" charset="0"/>
              </a:defRPr>
            </a:lvl3pPr>
            <a:lvl4pPr algn="l" rtl="0" eaLnBrk="1" fontAlgn="base" hangingPunct="1">
              <a:lnSpc>
                <a:spcPct val="95000"/>
              </a:lnSpc>
              <a:spcBef>
                <a:spcPct val="0"/>
              </a:spcBef>
              <a:spcAft>
                <a:spcPct val="0"/>
              </a:spcAft>
              <a:defRPr sz="2400">
                <a:solidFill>
                  <a:schemeClr val="tx1"/>
                </a:solidFill>
                <a:latin typeface="Arial" pitchFamily="34" charset="0"/>
              </a:defRPr>
            </a:lvl4pPr>
            <a:lvl5pPr algn="l" rtl="0" eaLnBrk="1" fontAlgn="base" hangingPunct="1">
              <a:lnSpc>
                <a:spcPct val="95000"/>
              </a:lnSpc>
              <a:spcBef>
                <a:spcPct val="0"/>
              </a:spcBef>
              <a:spcAft>
                <a:spcPct val="0"/>
              </a:spcAft>
              <a:defRPr sz="2400">
                <a:solidFill>
                  <a:schemeClr val="tx1"/>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a:lstStyle>
          <a:p>
            <a:pPr algn="ctr" defTabSz="1306221"/>
            <a:r>
              <a:rPr lang="en-US" sz="2080" kern="0" dirty="0">
                <a:solidFill>
                  <a:srgbClr val="000000">
                    <a:lumMod val="65000"/>
                    <a:lumOff val="35000"/>
                  </a:srgbClr>
                </a:solidFill>
                <a:latin typeface="Arial"/>
              </a:rPr>
              <a:t>CLIENT SUITE / WEBRTC</a:t>
            </a:r>
          </a:p>
          <a:p>
            <a:pPr algn="ctr" defTabSz="1306221"/>
            <a:r>
              <a:rPr lang="en-US" sz="2080" b="0" i="1" kern="0" dirty="0">
                <a:solidFill>
                  <a:srgbClr val="C00000"/>
                </a:solidFill>
                <a:latin typeface="Arial"/>
              </a:rPr>
              <a:t>UC, zero download</a:t>
            </a:r>
            <a:br>
              <a:rPr lang="en-US" sz="2080" b="0" i="1" kern="0" dirty="0">
                <a:solidFill>
                  <a:srgbClr val="C00000"/>
                </a:solidFill>
                <a:latin typeface="Arial"/>
              </a:rPr>
            </a:br>
            <a:r>
              <a:rPr lang="en-US" sz="2080" b="0" i="1" kern="0" dirty="0">
                <a:solidFill>
                  <a:srgbClr val="C00000"/>
                </a:solidFill>
                <a:latin typeface="Arial"/>
              </a:rPr>
              <a:t>with browsers, client apps</a:t>
            </a:r>
          </a:p>
        </p:txBody>
      </p:sp>
      <p:sp>
        <p:nvSpPr>
          <p:cNvPr id="33" name="Title 1"/>
          <p:cNvSpPr txBox="1">
            <a:spLocks/>
          </p:cNvSpPr>
          <p:nvPr/>
        </p:nvSpPr>
        <p:spPr bwMode="auto">
          <a:xfrm>
            <a:off x="3576448" y="6690232"/>
            <a:ext cx="4020299" cy="1044068"/>
          </a:xfrm>
          <a:prstGeom prst="rect">
            <a:avLst/>
          </a:prstGeom>
          <a:noFill/>
          <a:ln w="9525">
            <a:noFill/>
            <a:miter lim="800000"/>
            <a:headEnd/>
            <a:tailEnd/>
          </a:ln>
        </p:spPr>
        <p:txBody>
          <a:bodyPr vert="horz" wrap="square" lIns="130622" tIns="65310" rIns="130622" bIns="65310" numCol="1" anchor="ctr" anchorCtr="0" compatLnSpc="1">
            <a:prstTxWarp prst="textNoShape">
              <a:avLst/>
            </a:prstTxWarp>
            <a:spAutoFit/>
          </a:bodyPr>
          <a:lstStyle>
            <a:lvl1pPr algn="l" rtl="0" eaLnBrk="1" fontAlgn="base" hangingPunct="1">
              <a:lnSpc>
                <a:spcPct val="95000"/>
              </a:lnSpc>
              <a:spcBef>
                <a:spcPct val="0"/>
              </a:spcBef>
              <a:spcAft>
                <a:spcPct val="0"/>
              </a:spcAft>
              <a:defRPr sz="1800" b="1">
                <a:solidFill>
                  <a:schemeClr val="tx1"/>
                </a:solidFill>
                <a:latin typeface="+mj-lt"/>
                <a:ea typeface="+mj-ea"/>
                <a:cs typeface="+mj-cs"/>
              </a:defRPr>
            </a:lvl1pPr>
            <a:lvl2pPr algn="l" rtl="0" eaLnBrk="1" fontAlgn="base" hangingPunct="1">
              <a:lnSpc>
                <a:spcPct val="95000"/>
              </a:lnSpc>
              <a:spcBef>
                <a:spcPct val="0"/>
              </a:spcBef>
              <a:spcAft>
                <a:spcPct val="0"/>
              </a:spcAft>
              <a:defRPr sz="2400">
                <a:solidFill>
                  <a:schemeClr val="tx1"/>
                </a:solidFill>
                <a:latin typeface="Arial" pitchFamily="34" charset="0"/>
              </a:defRPr>
            </a:lvl2pPr>
            <a:lvl3pPr algn="l" rtl="0" eaLnBrk="1" fontAlgn="base" hangingPunct="1">
              <a:lnSpc>
                <a:spcPct val="95000"/>
              </a:lnSpc>
              <a:spcBef>
                <a:spcPct val="0"/>
              </a:spcBef>
              <a:spcAft>
                <a:spcPct val="0"/>
              </a:spcAft>
              <a:defRPr sz="2400">
                <a:solidFill>
                  <a:schemeClr val="tx1"/>
                </a:solidFill>
                <a:latin typeface="Arial" pitchFamily="34" charset="0"/>
              </a:defRPr>
            </a:lvl3pPr>
            <a:lvl4pPr algn="l" rtl="0" eaLnBrk="1" fontAlgn="base" hangingPunct="1">
              <a:lnSpc>
                <a:spcPct val="95000"/>
              </a:lnSpc>
              <a:spcBef>
                <a:spcPct val="0"/>
              </a:spcBef>
              <a:spcAft>
                <a:spcPct val="0"/>
              </a:spcAft>
              <a:defRPr sz="2400">
                <a:solidFill>
                  <a:schemeClr val="tx1"/>
                </a:solidFill>
                <a:latin typeface="Arial" pitchFamily="34" charset="0"/>
              </a:defRPr>
            </a:lvl4pPr>
            <a:lvl5pPr algn="l" rtl="0" eaLnBrk="1" fontAlgn="base" hangingPunct="1">
              <a:lnSpc>
                <a:spcPct val="95000"/>
              </a:lnSpc>
              <a:spcBef>
                <a:spcPct val="0"/>
              </a:spcBef>
              <a:spcAft>
                <a:spcPct val="0"/>
              </a:spcAft>
              <a:defRPr sz="2400">
                <a:solidFill>
                  <a:schemeClr val="tx1"/>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a:lstStyle>
          <a:p>
            <a:pPr algn="ctr" defTabSz="1306221"/>
            <a:r>
              <a:rPr lang="en-US" sz="2080" kern="0" dirty="0">
                <a:solidFill>
                  <a:srgbClr val="000000">
                    <a:lumMod val="65000"/>
                    <a:lumOff val="35000"/>
                  </a:srgbClr>
                </a:solidFill>
                <a:latin typeface="Arial"/>
              </a:rPr>
              <a:t>RICH HD VIDEO</a:t>
            </a:r>
          </a:p>
          <a:p>
            <a:pPr algn="ctr" defTabSz="1306221"/>
            <a:r>
              <a:rPr lang="en-US" sz="2080" b="0" i="1" kern="0" dirty="0">
                <a:solidFill>
                  <a:srgbClr val="C00000"/>
                </a:solidFill>
                <a:latin typeface="Arial"/>
              </a:rPr>
              <a:t>Hollywood squares, multi-vendor room system interop.</a:t>
            </a:r>
          </a:p>
        </p:txBody>
      </p:sp>
      <p:sp>
        <p:nvSpPr>
          <p:cNvPr id="41" name="Title 1"/>
          <p:cNvSpPr txBox="1">
            <a:spLocks/>
          </p:cNvSpPr>
          <p:nvPr/>
        </p:nvSpPr>
        <p:spPr bwMode="auto">
          <a:xfrm>
            <a:off x="198685" y="6515993"/>
            <a:ext cx="3334703" cy="1044068"/>
          </a:xfrm>
          <a:prstGeom prst="rect">
            <a:avLst/>
          </a:prstGeom>
          <a:noFill/>
          <a:ln w="9525">
            <a:noFill/>
            <a:miter lim="800000"/>
            <a:headEnd/>
            <a:tailEnd/>
          </a:ln>
        </p:spPr>
        <p:txBody>
          <a:bodyPr vert="horz" wrap="square" lIns="130622" tIns="65310" rIns="130622" bIns="65310" numCol="1" anchor="ctr" anchorCtr="0" compatLnSpc="1">
            <a:prstTxWarp prst="textNoShape">
              <a:avLst/>
            </a:prstTxWarp>
            <a:spAutoFit/>
          </a:bodyPr>
          <a:lstStyle>
            <a:lvl1pPr algn="l" rtl="0" eaLnBrk="1" fontAlgn="base" hangingPunct="1">
              <a:lnSpc>
                <a:spcPct val="95000"/>
              </a:lnSpc>
              <a:spcBef>
                <a:spcPct val="0"/>
              </a:spcBef>
              <a:spcAft>
                <a:spcPct val="0"/>
              </a:spcAft>
              <a:defRPr sz="1800" b="1">
                <a:solidFill>
                  <a:schemeClr val="tx1"/>
                </a:solidFill>
                <a:latin typeface="+mj-lt"/>
                <a:ea typeface="+mj-ea"/>
                <a:cs typeface="+mj-cs"/>
              </a:defRPr>
            </a:lvl1pPr>
            <a:lvl2pPr algn="l" rtl="0" eaLnBrk="1" fontAlgn="base" hangingPunct="1">
              <a:lnSpc>
                <a:spcPct val="95000"/>
              </a:lnSpc>
              <a:spcBef>
                <a:spcPct val="0"/>
              </a:spcBef>
              <a:spcAft>
                <a:spcPct val="0"/>
              </a:spcAft>
              <a:defRPr sz="2400">
                <a:solidFill>
                  <a:schemeClr val="tx1"/>
                </a:solidFill>
                <a:latin typeface="Arial" pitchFamily="34" charset="0"/>
              </a:defRPr>
            </a:lvl2pPr>
            <a:lvl3pPr algn="l" rtl="0" eaLnBrk="1" fontAlgn="base" hangingPunct="1">
              <a:lnSpc>
                <a:spcPct val="95000"/>
              </a:lnSpc>
              <a:spcBef>
                <a:spcPct val="0"/>
              </a:spcBef>
              <a:spcAft>
                <a:spcPct val="0"/>
              </a:spcAft>
              <a:defRPr sz="2400">
                <a:solidFill>
                  <a:schemeClr val="tx1"/>
                </a:solidFill>
                <a:latin typeface="Arial" pitchFamily="34" charset="0"/>
              </a:defRPr>
            </a:lvl3pPr>
            <a:lvl4pPr algn="l" rtl="0" eaLnBrk="1" fontAlgn="base" hangingPunct="1">
              <a:lnSpc>
                <a:spcPct val="95000"/>
              </a:lnSpc>
              <a:spcBef>
                <a:spcPct val="0"/>
              </a:spcBef>
              <a:spcAft>
                <a:spcPct val="0"/>
              </a:spcAft>
              <a:defRPr sz="2400">
                <a:solidFill>
                  <a:schemeClr val="tx1"/>
                </a:solidFill>
                <a:latin typeface="Arial" pitchFamily="34" charset="0"/>
              </a:defRPr>
            </a:lvl4pPr>
            <a:lvl5pPr algn="l" rtl="0" eaLnBrk="1" fontAlgn="base" hangingPunct="1">
              <a:lnSpc>
                <a:spcPct val="95000"/>
              </a:lnSpc>
              <a:spcBef>
                <a:spcPct val="0"/>
              </a:spcBef>
              <a:spcAft>
                <a:spcPct val="0"/>
              </a:spcAft>
              <a:defRPr sz="2400">
                <a:solidFill>
                  <a:schemeClr val="tx1"/>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a:lstStyle>
          <a:p>
            <a:pPr algn="ctr" defTabSz="1306221"/>
            <a:r>
              <a:rPr lang="en-US" sz="2080" kern="0" dirty="0">
                <a:solidFill>
                  <a:srgbClr val="000000">
                    <a:lumMod val="65000"/>
                    <a:lumOff val="35000"/>
                  </a:srgbClr>
                </a:solidFill>
                <a:latin typeface="Arial"/>
              </a:rPr>
              <a:t>SOFTWARE BASED</a:t>
            </a:r>
          </a:p>
          <a:p>
            <a:pPr algn="ctr" defTabSz="1306221"/>
            <a:r>
              <a:rPr lang="en-US" sz="2080" b="0" i="1" kern="0" dirty="0">
                <a:solidFill>
                  <a:srgbClr val="C00000"/>
                </a:solidFill>
                <a:latin typeface="Arial"/>
              </a:rPr>
              <a:t>Flexible, virtualized deployment</a:t>
            </a:r>
          </a:p>
        </p:txBody>
      </p:sp>
      <p:sp>
        <p:nvSpPr>
          <p:cNvPr id="42" name="Title 1"/>
          <p:cNvSpPr txBox="1">
            <a:spLocks/>
          </p:cNvSpPr>
          <p:nvPr/>
        </p:nvSpPr>
        <p:spPr bwMode="auto">
          <a:xfrm>
            <a:off x="55159" y="3675390"/>
            <a:ext cx="2467943" cy="2050594"/>
          </a:xfrm>
          <a:prstGeom prst="rect">
            <a:avLst/>
          </a:prstGeom>
          <a:noFill/>
          <a:ln w="9525">
            <a:noFill/>
            <a:miter lim="800000"/>
            <a:headEnd/>
            <a:tailEnd/>
          </a:ln>
        </p:spPr>
        <p:txBody>
          <a:bodyPr vert="horz" wrap="square" lIns="130622" tIns="65310" rIns="130622" bIns="65310" numCol="1" anchor="ctr" anchorCtr="0" compatLnSpc="1">
            <a:prstTxWarp prst="textNoShape">
              <a:avLst/>
            </a:prstTxWarp>
          </a:bodyPr>
          <a:lstStyle>
            <a:lvl1pPr algn="l" rtl="0" eaLnBrk="1" fontAlgn="base" hangingPunct="1">
              <a:lnSpc>
                <a:spcPct val="95000"/>
              </a:lnSpc>
              <a:spcBef>
                <a:spcPct val="0"/>
              </a:spcBef>
              <a:spcAft>
                <a:spcPct val="0"/>
              </a:spcAft>
              <a:defRPr sz="1800" b="1">
                <a:solidFill>
                  <a:schemeClr val="tx1"/>
                </a:solidFill>
                <a:latin typeface="+mj-lt"/>
                <a:ea typeface="+mj-ea"/>
                <a:cs typeface="+mj-cs"/>
              </a:defRPr>
            </a:lvl1pPr>
            <a:lvl2pPr algn="l" rtl="0" eaLnBrk="1" fontAlgn="base" hangingPunct="1">
              <a:lnSpc>
                <a:spcPct val="95000"/>
              </a:lnSpc>
              <a:spcBef>
                <a:spcPct val="0"/>
              </a:spcBef>
              <a:spcAft>
                <a:spcPct val="0"/>
              </a:spcAft>
              <a:defRPr sz="2400">
                <a:solidFill>
                  <a:schemeClr val="tx1"/>
                </a:solidFill>
                <a:latin typeface="Arial" pitchFamily="34" charset="0"/>
              </a:defRPr>
            </a:lvl2pPr>
            <a:lvl3pPr algn="l" rtl="0" eaLnBrk="1" fontAlgn="base" hangingPunct="1">
              <a:lnSpc>
                <a:spcPct val="95000"/>
              </a:lnSpc>
              <a:spcBef>
                <a:spcPct val="0"/>
              </a:spcBef>
              <a:spcAft>
                <a:spcPct val="0"/>
              </a:spcAft>
              <a:defRPr sz="2400">
                <a:solidFill>
                  <a:schemeClr val="tx1"/>
                </a:solidFill>
                <a:latin typeface="Arial" pitchFamily="34" charset="0"/>
              </a:defRPr>
            </a:lvl3pPr>
            <a:lvl4pPr algn="l" rtl="0" eaLnBrk="1" fontAlgn="base" hangingPunct="1">
              <a:lnSpc>
                <a:spcPct val="95000"/>
              </a:lnSpc>
              <a:spcBef>
                <a:spcPct val="0"/>
              </a:spcBef>
              <a:spcAft>
                <a:spcPct val="0"/>
              </a:spcAft>
              <a:defRPr sz="2400">
                <a:solidFill>
                  <a:schemeClr val="tx1"/>
                </a:solidFill>
                <a:latin typeface="Arial" pitchFamily="34" charset="0"/>
              </a:defRPr>
            </a:lvl4pPr>
            <a:lvl5pPr algn="l" rtl="0" eaLnBrk="1" fontAlgn="base" hangingPunct="1">
              <a:lnSpc>
                <a:spcPct val="95000"/>
              </a:lnSpc>
              <a:spcBef>
                <a:spcPct val="0"/>
              </a:spcBef>
              <a:spcAft>
                <a:spcPct val="0"/>
              </a:spcAft>
              <a:defRPr sz="2400">
                <a:solidFill>
                  <a:schemeClr val="tx1"/>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a:lstStyle>
          <a:p>
            <a:pPr algn="ctr" defTabSz="1306221"/>
            <a:r>
              <a:rPr lang="en-US" sz="2080" kern="0" dirty="0">
                <a:solidFill>
                  <a:srgbClr val="000000">
                    <a:lumMod val="65000"/>
                    <a:lumOff val="35000"/>
                  </a:srgbClr>
                </a:solidFill>
                <a:latin typeface="Arial"/>
              </a:rPr>
              <a:t>INTEGRATED EVENT CONFERENCING</a:t>
            </a:r>
          </a:p>
          <a:p>
            <a:pPr algn="ctr" defTabSz="1306221"/>
            <a:r>
              <a:rPr lang="en-US" sz="2080" b="0" i="1" kern="0" dirty="0">
                <a:solidFill>
                  <a:srgbClr val="C00000"/>
                </a:solidFill>
                <a:latin typeface="Arial"/>
              </a:rPr>
              <a:t>HD video &amp; content streaming to 100,000 live viewers </a:t>
            </a:r>
          </a:p>
        </p:txBody>
      </p:sp>
      <p:sp>
        <p:nvSpPr>
          <p:cNvPr id="5" name="Title 4"/>
          <p:cNvSpPr>
            <a:spLocks noGrp="1"/>
          </p:cNvSpPr>
          <p:nvPr>
            <p:ph type="title"/>
          </p:nvPr>
        </p:nvSpPr>
        <p:spPr>
          <a:xfrm>
            <a:off x="731519" y="521658"/>
            <a:ext cx="13433659" cy="1005840"/>
          </a:xfrm>
        </p:spPr>
        <p:txBody>
          <a:bodyPr/>
          <a:lstStyle/>
          <a:p>
            <a:r>
              <a:rPr lang="en-US" dirty="0"/>
              <a:t>4. Powerful collaboration for all</a:t>
            </a:r>
          </a:p>
        </p:txBody>
      </p:sp>
      <p:pic>
        <p:nvPicPr>
          <p:cNvPr id="18" name="Picture 5" descr="C:\Users\paulre\Documents\UC Apps\new images for paul\new_image_11.1 and 13.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23102" y="1527498"/>
            <a:ext cx="7917099" cy="44837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nvGrpSpPr>
          <p:cNvPr id="19" name="Group 18"/>
          <p:cNvGrpSpPr/>
          <p:nvPr/>
        </p:nvGrpSpPr>
        <p:grpSpPr>
          <a:xfrm>
            <a:off x="7768212" y="4616859"/>
            <a:ext cx="5430097" cy="3186882"/>
            <a:chOff x="2468014" y="4549922"/>
            <a:chExt cx="5430097" cy="3167869"/>
          </a:xfrm>
        </p:grpSpPr>
        <p:pic>
          <p:nvPicPr>
            <p:cNvPr id="20" name="Picture 2" descr="C:\Users\paulre\Documents\UC Apps\new images for paul\new_image_13.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68014" y="4549922"/>
              <a:ext cx="5430097" cy="316786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1" name="Picture 3"/>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66403" y="4738978"/>
              <a:ext cx="4019370" cy="297624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22" name="Straight Arrow Connector 21"/>
          <p:cNvCxnSpPr/>
          <p:nvPr/>
        </p:nvCxnSpPr>
        <p:spPr>
          <a:xfrm>
            <a:off x="1866037" y="1692725"/>
            <a:ext cx="1133837" cy="348815"/>
          </a:xfrm>
          <a:prstGeom prst="straightConnector1">
            <a:avLst/>
          </a:prstGeom>
          <a:ln w="44450">
            <a:solidFill>
              <a:schemeClr val="accent1"/>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33" idx="0"/>
          </p:cNvCxnSpPr>
          <p:nvPr/>
        </p:nvCxnSpPr>
        <p:spPr>
          <a:xfrm flipV="1">
            <a:off x="5586598" y="5329264"/>
            <a:ext cx="941658" cy="1360968"/>
          </a:xfrm>
          <a:prstGeom prst="straightConnector1">
            <a:avLst/>
          </a:prstGeom>
          <a:ln w="44450">
            <a:solidFill>
              <a:schemeClr val="accent1"/>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9941293" y="1488646"/>
            <a:ext cx="1466037" cy="204079"/>
          </a:xfrm>
          <a:prstGeom prst="straightConnector1">
            <a:avLst/>
          </a:prstGeom>
          <a:ln w="44450">
            <a:solidFill>
              <a:schemeClr val="accent1"/>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1626178" y="2795438"/>
            <a:ext cx="1052854" cy="791182"/>
          </a:xfrm>
          <a:prstGeom prst="straightConnector1">
            <a:avLst/>
          </a:prstGeom>
          <a:ln w="44450">
            <a:solidFill>
              <a:schemeClr val="accent1"/>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10202779" y="3104263"/>
            <a:ext cx="1204551" cy="2029211"/>
          </a:xfrm>
          <a:prstGeom prst="straightConnector1">
            <a:avLst/>
          </a:prstGeom>
          <a:ln w="44450">
            <a:solidFill>
              <a:schemeClr val="accent1"/>
            </a:solidFill>
            <a:miter lim="8000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215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Straight Connector 61"/>
          <p:cNvCxnSpPr/>
          <p:nvPr/>
        </p:nvCxnSpPr>
        <p:spPr>
          <a:xfrm>
            <a:off x="7285897" y="2312996"/>
            <a:ext cx="0" cy="5405626"/>
          </a:xfrm>
          <a:prstGeom prst="line">
            <a:avLst/>
          </a:prstGeom>
          <a:ln w="25400">
            <a:solidFill>
              <a:schemeClr val="bg2">
                <a:lumMod val="9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79" idx="2"/>
            <a:endCxn id="51" idx="6"/>
          </p:cNvCxnSpPr>
          <p:nvPr/>
        </p:nvCxnSpPr>
        <p:spPr>
          <a:xfrm flipH="1" flipV="1">
            <a:off x="3058905" y="5121994"/>
            <a:ext cx="7478246" cy="969120"/>
          </a:xfrm>
          <a:prstGeom prst="line">
            <a:avLst/>
          </a:prstGeom>
          <a:ln w="19050">
            <a:solidFill>
              <a:schemeClr val="tx1"/>
            </a:solidFill>
            <a:prstDash val="dash"/>
            <a:miter lim="800000"/>
          </a:ln>
        </p:spPr>
        <p:style>
          <a:lnRef idx="1">
            <a:schemeClr val="accent1"/>
          </a:lnRef>
          <a:fillRef idx="0">
            <a:schemeClr val="accent1"/>
          </a:fillRef>
          <a:effectRef idx="0">
            <a:schemeClr val="accent1"/>
          </a:effectRef>
          <a:fontRef idx="minor">
            <a:schemeClr val="tx1"/>
          </a:fontRef>
        </p:style>
      </p:cxnSp>
      <p:pic>
        <p:nvPicPr>
          <p:cNvPr id="4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48630" y="2330028"/>
            <a:ext cx="2556992" cy="1212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15478" y="505616"/>
            <a:ext cx="13167360" cy="1005840"/>
          </a:xfrm>
        </p:spPr>
        <p:txBody>
          <a:bodyPr/>
          <a:lstStyle/>
          <a:p>
            <a:r>
              <a:rPr lang="en-US" dirty="0"/>
              <a:t>Team Engagement Convergence</a:t>
            </a:r>
          </a:p>
        </p:txBody>
      </p:sp>
      <p:sp>
        <p:nvSpPr>
          <p:cNvPr id="11" name="Pentagon 10"/>
          <p:cNvSpPr/>
          <p:nvPr/>
        </p:nvSpPr>
        <p:spPr>
          <a:xfrm>
            <a:off x="0" y="1997206"/>
            <a:ext cx="2495227" cy="457200"/>
          </a:xfrm>
          <a:prstGeom prst="homePlat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1">
            <a:normAutofit/>
          </a:bodyPr>
          <a:lstStyle/>
          <a:p>
            <a:pPr algn="ctr"/>
            <a:r>
              <a:rPr lang="en-US" sz="1600" b="1" dirty="0">
                <a:solidFill>
                  <a:schemeClr val="bg1"/>
                </a:solidFill>
              </a:rPr>
              <a:t>Avaya Communicator</a:t>
            </a:r>
          </a:p>
        </p:txBody>
      </p:sp>
      <p:sp>
        <p:nvSpPr>
          <p:cNvPr id="12" name="Pentagon 11"/>
          <p:cNvSpPr/>
          <p:nvPr/>
        </p:nvSpPr>
        <p:spPr>
          <a:xfrm>
            <a:off x="0" y="2553525"/>
            <a:ext cx="2495227" cy="457200"/>
          </a:xfrm>
          <a:prstGeom prst="homePlat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1">
            <a:normAutofit/>
          </a:bodyPr>
          <a:lstStyle/>
          <a:p>
            <a:pPr algn="ctr"/>
            <a:r>
              <a:rPr lang="en-US" sz="1600" b="1" dirty="0">
                <a:solidFill>
                  <a:schemeClr val="bg1"/>
                </a:solidFill>
              </a:rPr>
              <a:t>Flare</a:t>
            </a:r>
          </a:p>
        </p:txBody>
      </p:sp>
      <p:sp>
        <p:nvSpPr>
          <p:cNvPr id="13" name="Pentagon 12"/>
          <p:cNvSpPr/>
          <p:nvPr/>
        </p:nvSpPr>
        <p:spPr>
          <a:xfrm>
            <a:off x="0" y="3109844"/>
            <a:ext cx="2495227" cy="457200"/>
          </a:xfrm>
          <a:prstGeom prst="homePlat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1">
            <a:normAutofit/>
          </a:bodyPr>
          <a:lstStyle/>
          <a:p>
            <a:pPr algn="ctr"/>
            <a:r>
              <a:rPr lang="en-US" sz="1600" b="1" dirty="0">
                <a:solidFill>
                  <a:schemeClr val="bg1"/>
                </a:solidFill>
              </a:rPr>
              <a:t>One-X Mobile</a:t>
            </a:r>
          </a:p>
        </p:txBody>
      </p:sp>
      <p:sp>
        <p:nvSpPr>
          <p:cNvPr id="14" name="Pentagon 13"/>
          <p:cNvSpPr/>
          <p:nvPr/>
        </p:nvSpPr>
        <p:spPr>
          <a:xfrm>
            <a:off x="0" y="3666163"/>
            <a:ext cx="2495227" cy="457200"/>
          </a:xfrm>
          <a:prstGeom prst="homePlat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1">
            <a:normAutofit/>
          </a:bodyPr>
          <a:lstStyle/>
          <a:p>
            <a:pPr algn="ctr"/>
            <a:r>
              <a:rPr lang="en-US" sz="1600" b="1" dirty="0">
                <a:solidFill>
                  <a:schemeClr val="bg1"/>
                </a:solidFill>
              </a:rPr>
              <a:t>One-X Communicator</a:t>
            </a:r>
          </a:p>
        </p:txBody>
      </p:sp>
      <p:sp>
        <p:nvSpPr>
          <p:cNvPr id="15" name="Pentagon 14"/>
          <p:cNvSpPr/>
          <p:nvPr/>
        </p:nvSpPr>
        <p:spPr>
          <a:xfrm>
            <a:off x="0" y="4222483"/>
            <a:ext cx="2495227" cy="457200"/>
          </a:xfrm>
          <a:prstGeom prst="homePlat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1">
            <a:normAutofit/>
          </a:bodyPr>
          <a:lstStyle/>
          <a:p>
            <a:pPr algn="ctr"/>
            <a:r>
              <a:rPr lang="en-US" sz="1600" b="1" dirty="0">
                <a:solidFill>
                  <a:schemeClr val="bg1"/>
                </a:solidFill>
              </a:rPr>
              <a:t>Scopia</a:t>
            </a:r>
          </a:p>
        </p:txBody>
      </p:sp>
      <p:cxnSp>
        <p:nvCxnSpPr>
          <p:cNvPr id="20" name="Straight Connector 19"/>
          <p:cNvCxnSpPr/>
          <p:nvPr/>
        </p:nvCxnSpPr>
        <p:spPr>
          <a:xfrm flipV="1">
            <a:off x="3079978" y="2215300"/>
            <a:ext cx="11221313" cy="18067"/>
          </a:xfrm>
          <a:prstGeom prst="line">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2650210" y="2009908"/>
            <a:ext cx="429768" cy="429768"/>
          </a:xfrm>
          <a:prstGeom prst="ellipse">
            <a:avLst/>
          </a:prstGeom>
          <a:noFill/>
          <a:ln w="19050">
            <a:solidFill>
              <a:schemeClr val="accent1">
                <a:shade val="95000"/>
                <a:satMod val="10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rmAutofit/>
          </a:bodyPr>
          <a:lstStyle/>
          <a:p>
            <a:pPr algn="ctr">
              <a:lnSpc>
                <a:spcPts val="1450"/>
              </a:lnSpc>
            </a:pPr>
            <a:endParaRPr lang="en-US" dirty="0">
              <a:solidFill>
                <a:schemeClr val="bg1"/>
              </a:solidFill>
            </a:endParaRPr>
          </a:p>
        </p:txBody>
      </p:sp>
      <p:sp>
        <p:nvSpPr>
          <p:cNvPr id="25" name="Oval 24"/>
          <p:cNvSpPr>
            <a:spLocks noChangeAspect="1"/>
          </p:cNvSpPr>
          <p:nvPr/>
        </p:nvSpPr>
        <p:spPr>
          <a:xfrm>
            <a:off x="2650210" y="2582926"/>
            <a:ext cx="433232" cy="433232"/>
          </a:xfrm>
          <a:prstGeom prst="ellipse">
            <a:avLst/>
          </a:prstGeom>
          <a:noFill/>
          <a:ln w="19050">
            <a:solidFill>
              <a:schemeClr val="accent1">
                <a:shade val="95000"/>
                <a:satMod val="10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lnSpc>
                <a:spcPts val="1450"/>
              </a:lnSpc>
            </a:pPr>
            <a:r>
              <a:rPr lang="en-US" sz="1400" b="1" dirty="0">
                <a:solidFill>
                  <a:schemeClr val="tx2">
                    <a:lumMod val="65000"/>
                    <a:lumOff val="35000"/>
                  </a:schemeClr>
                </a:solidFill>
              </a:rPr>
              <a:t>R</a:t>
            </a:r>
            <a:br>
              <a:rPr lang="en-US" sz="1400" b="1" dirty="0">
                <a:solidFill>
                  <a:schemeClr val="tx2">
                    <a:lumMod val="65000"/>
                    <a:lumOff val="35000"/>
                  </a:schemeClr>
                </a:solidFill>
              </a:rPr>
            </a:br>
            <a:r>
              <a:rPr lang="en-US" sz="1400" b="1" dirty="0">
                <a:solidFill>
                  <a:schemeClr val="tx2">
                    <a:lumMod val="65000"/>
                    <a:lumOff val="35000"/>
                  </a:schemeClr>
                </a:solidFill>
              </a:rPr>
              <a:t>1.1</a:t>
            </a:r>
          </a:p>
        </p:txBody>
      </p:sp>
      <p:sp>
        <p:nvSpPr>
          <p:cNvPr id="26" name="Oval 25"/>
          <p:cNvSpPr>
            <a:spLocks noChangeAspect="1"/>
          </p:cNvSpPr>
          <p:nvPr/>
        </p:nvSpPr>
        <p:spPr>
          <a:xfrm>
            <a:off x="2650210" y="3141023"/>
            <a:ext cx="429768" cy="429768"/>
          </a:xfrm>
          <a:prstGeom prst="ellipse">
            <a:avLst/>
          </a:prstGeom>
          <a:noFill/>
          <a:ln w="19050">
            <a:solidFill>
              <a:schemeClr val="accent1">
                <a:shade val="95000"/>
                <a:satMod val="10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lnSpc>
                <a:spcPts val="1450"/>
              </a:lnSpc>
            </a:pPr>
            <a:r>
              <a:rPr lang="en-US" sz="1400" b="1" dirty="0">
                <a:solidFill>
                  <a:schemeClr val="tx2">
                    <a:lumMod val="65000"/>
                    <a:lumOff val="35000"/>
                  </a:schemeClr>
                </a:solidFill>
              </a:rPr>
              <a:t>R</a:t>
            </a:r>
            <a:br>
              <a:rPr lang="en-US" sz="1400" b="1" dirty="0">
                <a:solidFill>
                  <a:schemeClr val="tx2">
                    <a:lumMod val="65000"/>
                    <a:lumOff val="35000"/>
                  </a:schemeClr>
                </a:solidFill>
              </a:rPr>
            </a:br>
            <a:r>
              <a:rPr lang="en-US" sz="1400" b="1" dirty="0">
                <a:solidFill>
                  <a:schemeClr val="tx2">
                    <a:lumMod val="65000"/>
                    <a:lumOff val="35000"/>
                  </a:schemeClr>
                </a:solidFill>
              </a:rPr>
              <a:t>6.2</a:t>
            </a:r>
          </a:p>
        </p:txBody>
      </p:sp>
      <p:sp>
        <p:nvSpPr>
          <p:cNvPr id="27" name="Oval 26"/>
          <p:cNvSpPr>
            <a:spLocks noChangeAspect="1"/>
          </p:cNvSpPr>
          <p:nvPr/>
        </p:nvSpPr>
        <p:spPr>
          <a:xfrm>
            <a:off x="2650210" y="3695656"/>
            <a:ext cx="429768" cy="429768"/>
          </a:xfrm>
          <a:prstGeom prst="ellipse">
            <a:avLst/>
          </a:prstGeom>
          <a:noFill/>
          <a:ln w="19050">
            <a:solidFill>
              <a:schemeClr val="accent1">
                <a:shade val="95000"/>
                <a:satMod val="10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lnSpc>
                <a:spcPts val="1450"/>
              </a:lnSpc>
            </a:pPr>
            <a:r>
              <a:rPr lang="en-US" sz="1400" b="1" dirty="0">
                <a:solidFill>
                  <a:schemeClr val="tx2">
                    <a:lumMod val="65000"/>
                    <a:lumOff val="35000"/>
                  </a:schemeClr>
                </a:solidFill>
              </a:rPr>
              <a:t>R</a:t>
            </a:r>
            <a:br>
              <a:rPr lang="en-US" sz="1400" b="1" dirty="0">
                <a:solidFill>
                  <a:schemeClr val="tx2">
                    <a:lumMod val="65000"/>
                    <a:lumOff val="35000"/>
                  </a:schemeClr>
                </a:solidFill>
              </a:rPr>
            </a:br>
            <a:r>
              <a:rPr lang="en-US" sz="1400" b="1" dirty="0">
                <a:solidFill>
                  <a:schemeClr val="tx2">
                    <a:lumMod val="65000"/>
                    <a:lumOff val="35000"/>
                  </a:schemeClr>
                </a:solidFill>
              </a:rPr>
              <a:t>6.2</a:t>
            </a:r>
          </a:p>
        </p:txBody>
      </p:sp>
      <p:sp>
        <p:nvSpPr>
          <p:cNvPr id="28" name="Oval 27"/>
          <p:cNvSpPr>
            <a:spLocks noChangeAspect="1"/>
          </p:cNvSpPr>
          <p:nvPr/>
        </p:nvSpPr>
        <p:spPr>
          <a:xfrm>
            <a:off x="2628732" y="4250288"/>
            <a:ext cx="429768" cy="429768"/>
          </a:xfrm>
          <a:prstGeom prst="ellipse">
            <a:avLst/>
          </a:prstGeom>
          <a:noFill/>
          <a:ln w="19050">
            <a:solidFill>
              <a:schemeClr val="accent1">
                <a:shade val="95000"/>
                <a:satMod val="10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lnSpc>
                <a:spcPts val="1450"/>
              </a:lnSpc>
            </a:pPr>
            <a:r>
              <a:rPr lang="en-US" sz="1400" b="1" dirty="0">
                <a:solidFill>
                  <a:schemeClr val="tx2">
                    <a:lumMod val="65000"/>
                    <a:lumOff val="35000"/>
                  </a:schemeClr>
                </a:solidFill>
              </a:rPr>
              <a:t>R</a:t>
            </a:r>
            <a:br>
              <a:rPr lang="en-US" sz="1400" b="1" dirty="0">
                <a:solidFill>
                  <a:schemeClr val="tx2">
                    <a:lumMod val="65000"/>
                    <a:lumOff val="35000"/>
                  </a:schemeClr>
                </a:solidFill>
              </a:rPr>
            </a:br>
            <a:r>
              <a:rPr lang="en-US" sz="1400" b="1" dirty="0">
                <a:solidFill>
                  <a:schemeClr val="tx2">
                    <a:lumMod val="65000"/>
                    <a:lumOff val="35000"/>
                  </a:schemeClr>
                </a:solidFill>
              </a:rPr>
              <a:t>8.3</a:t>
            </a:r>
          </a:p>
        </p:txBody>
      </p:sp>
      <p:sp>
        <p:nvSpPr>
          <p:cNvPr id="29" name="Oval 28"/>
          <p:cNvSpPr>
            <a:spLocks noChangeAspect="1"/>
          </p:cNvSpPr>
          <p:nvPr/>
        </p:nvSpPr>
        <p:spPr>
          <a:xfrm>
            <a:off x="6571888" y="2044792"/>
            <a:ext cx="360000" cy="360000"/>
          </a:xfrm>
          <a:prstGeom prst="ellipse">
            <a:avLst/>
          </a:prstGeom>
          <a:solidFill>
            <a:schemeClr val="bg1"/>
          </a:solidFill>
          <a:ln w="19050">
            <a:solidFill>
              <a:schemeClr val="accent1">
                <a:shade val="95000"/>
                <a:satMod val="10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rmAutofit fontScale="77500" lnSpcReduction="20000"/>
          </a:bodyPr>
          <a:lstStyle/>
          <a:p>
            <a:pPr algn="ctr"/>
            <a:endParaRPr lang="en-US" dirty="0">
              <a:solidFill>
                <a:schemeClr val="bg1"/>
              </a:solidFill>
            </a:endParaRPr>
          </a:p>
        </p:txBody>
      </p:sp>
      <p:sp>
        <p:nvSpPr>
          <p:cNvPr id="30" name="Oval 29"/>
          <p:cNvSpPr>
            <a:spLocks noChangeAspect="1"/>
          </p:cNvSpPr>
          <p:nvPr/>
        </p:nvSpPr>
        <p:spPr>
          <a:xfrm>
            <a:off x="10537213" y="2044792"/>
            <a:ext cx="360000" cy="360000"/>
          </a:xfrm>
          <a:prstGeom prst="ellipse">
            <a:avLst/>
          </a:prstGeom>
          <a:solidFill>
            <a:schemeClr val="bg1"/>
          </a:solidFill>
          <a:ln w="19050">
            <a:solidFill>
              <a:schemeClr val="accent1">
                <a:shade val="95000"/>
                <a:satMod val="10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rmAutofit fontScale="77500" lnSpcReduction="20000"/>
          </a:bodyPr>
          <a:lstStyle/>
          <a:p>
            <a:pPr algn="ctr"/>
            <a:endParaRPr lang="en-US" dirty="0">
              <a:solidFill>
                <a:schemeClr val="bg1"/>
              </a:solidFill>
            </a:endParaRPr>
          </a:p>
        </p:txBody>
      </p:sp>
      <p:sp>
        <p:nvSpPr>
          <p:cNvPr id="35" name="TextBox 34"/>
          <p:cNvSpPr txBox="1"/>
          <p:nvPr/>
        </p:nvSpPr>
        <p:spPr>
          <a:xfrm>
            <a:off x="6426427" y="1781860"/>
            <a:ext cx="650929" cy="263472"/>
          </a:xfrm>
          <a:prstGeom prst="rect">
            <a:avLst/>
          </a:prstGeom>
          <a:noFill/>
        </p:spPr>
        <p:txBody>
          <a:bodyPr wrap="square" lIns="35996" tIns="35996" rIns="35996" bIns="35996" rtlCol="0" anchor="ctr">
            <a:noAutofit/>
          </a:bodyPr>
          <a:lstStyle/>
          <a:p>
            <a:pPr algn="ctr">
              <a:lnSpc>
                <a:spcPct val="90000"/>
              </a:lnSpc>
            </a:pPr>
            <a:r>
              <a:rPr lang="en-US" sz="1400" b="1" dirty="0"/>
              <a:t>R2.1</a:t>
            </a:r>
          </a:p>
        </p:txBody>
      </p:sp>
      <p:cxnSp>
        <p:nvCxnSpPr>
          <p:cNvPr id="38" name="Straight Connector 37"/>
          <p:cNvCxnSpPr>
            <a:stCxn id="25" idx="7"/>
            <a:endCxn id="29" idx="3"/>
          </p:cNvCxnSpPr>
          <p:nvPr/>
        </p:nvCxnSpPr>
        <p:spPr>
          <a:xfrm flipV="1">
            <a:off x="3019997" y="2352071"/>
            <a:ext cx="3604612" cy="294300"/>
          </a:xfrm>
          <a:prstGeom prst="line">
            <a:avLst/>
          </a:prstGeom>
          <a:ln w="19050">
            <a:solidFill>
              <a:schemeClr val="tx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26" idx="7"/>
            <a:endCxn id="29" idx="3"/>
          </p:cNvCxnSpPr>
          <p:nvPr/>
        </p:nvCxnSpPr>
        <p:spPr>
          <a:xfrm flipV="1">
            <a:off x="3017040" y="2352071"/>
            <a:ext cx="3607569" cy="851890"/>
          </a:xfrm>
          <a:prstGeom prst="line">
            <a:avLst/>
          </a:prstGeom>
          <a:ln w="19050">
            <a:solidFill>
              <a:schemeClr val="tx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27" idx="7"/>
            <a:endCxn id="30" idx="3"/>
          </p:cNvCxnSpPr>
          <p:nvPr/>
        </p:nvCxnSpPr>
        <p:spPr>
          <a:xfrm flipV="1">
            <a:off x="3017040" y="2352071"/>
            <a:ext cx="7572894" cy="1406523"/>
          </a:xfrm>
          <a:prstGeom prst="line">
            <a:avLst/>
          </a:prstGeom>
          <a:ln w="19050">
            <a:solidFill>
              <a:schemeClr val="tx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28" idx="6"/>
            <a:endCxn id="30" idx="3"/>
          </p:cNvCxnSpPr>
          <p:nvPr/>
        </p:nvCxnSpPr>
        <p:spPr>
          <a:xfrm flipV="1">
            <a:off x="3058500" y="2352071"/>
            <a:ext cx="7531434" cy="2113101"/>
          </a:xfrm>
          <a:prstGeom prst="line">
            <a:avLst/>
          </a:prstGeom>
          <a:ln w="19050">
            <a:solidFill>
              <a:schemeClr val="tx1"/>
            </a:solidFill>
            <a:prstDash val="dash"/>
            <a:miter lim="800000"/>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9792673" y="3235724"/>
            <a:ext cx="4508618" cy="1756028"/>
          </a:xfrm>
          <a:prstGeom prst="rect">
            <a:avLst/>
          </a:prstGeom>
          <a:noFill/>
        </p:spPr>
        <p:txBody>
          <a:bodyPr wrap="square" lIns="91429" tIns="45714" rIns="91429" bIns="45714" rtlCol="0">
            <a:noAutofit/>
          </a:bodyPr>
          <a:lstStyle/>
          <a:p>
            <a:pPr>
              <a:spcBef>
                <a:spcPts val="200"/>
              </a:spcBef>
            </a:pPr>
            <a:r>
              <a:rPr lang="en-US" sz="1400" dirty="0"/>
              <a:t>SINGLE, FULLY FEATURED USER EXPERIENCE</a:t>
            </a:r>
          </a:p>
          <a:p>
            <a:pPr marL="341313" indent="-223838">
              <a:spcBef>
                <a:spcPts val="200"/>
              </a:spcBef>
              <a:buClr>
                <a:schemeClr val="accent1"/>
              </a:buClr>
              <a:buFont typeface="Webdings" charset="2"/>
              <a:buChar char="4"/>
            </a:pPr>
            <a:r>
              <a:rPr lang="en-US" sz="1400" dirty="0">
                <a:ea typeface="Open Sans"/>
                <a:cs typeface="Open Sans"/>
                <a:sym typeface="Open Sans"/>
              </a:rPr>
              <a:t>Multi Platform</a:t>
            </a:r>
          </a:p>
          <a:p>
            <a:pPr marL="341313" indent="-223838">
              <a:spcBef>
                <a:spcPts val="200"/>
              </a:spcBef>
              <a:buClr>
                <a:schemeClr val="accent1"/>
              </a:buClr>
              <a:buFont typeface="Webdings" charset="2"/>
              <a:buChar char="4"/>
            </a:pPr>
            <a:r>
              <a:rPr lang="en-US" sz="1400" dirty="0">
                <a:ea typeface="Open Sans"/>
                <a:cs typeface="Open Sans"/>
                <a:sym typeface="Open Sans"/>
              </a:rPr>
              <a:t>Enterprise Telephony</a:t>
            </a:r>
          </a:p>
          <a:p>
            <a:pPr marL="341313" indent="-223838">
              <a:spcBef>
                <a:spcPts val="200"/>
              </a:spcBef>
              <a:buClr>
                <a:schemeClr val="accent1"/>
              </a:buClr>
              <a:buFont typeface="Webdings" charset="2"/>
              <a:buChar char="4"/>
            </a:pPr>
            <a:r>
              <a:rPr lang="en-US" sz="1400" dirty="0">
                <a:ea typeface="Open Sans"/>
                <a:cs typeface="Open Sans"/>
                <a:sym typeface="Open Sans"/>
              </a:rPr>
              <a:t>Presence, Multimedia Messaging, Lync Federation</a:t>
            </a:r>
          </a:p>
          <a:p>
            <a:pPr marL="341313" indent="-223838">
              <a:spcBef>
                <a:spcPts val="200"/>
              </a:spcBef>
              <a:buClr>
                <a:schemeClr val="accent1"/>
              </a:buClr>
              <a:buFont typeface="Webdings" charset="2"/>
              <a:buChar char="4"/>
            </a:pPr>
            <a:r>
              <a:rPr lang="en-US" sz="1400" dirty="0">
                <a:ea typeface="Open Sans"/>
                <a:cs typeface="Open Sans"/>
                <a:sym typeface="Open Sans"/>
              </a:rPr>
              <a:t>Audio / Video / Web Conferencing</a:t>
            </a:r>
          </a:p>
          <a:p>
            <a:pPr marL="117475">
              <a:spcBef>
                <a:spcPts val="200"/>
              </a:spcBef>
              <a:buClr>
                <a:schemeClr val="accent1"/>
              </a:buClr>
            </a:pPr>
            <a:endParaRPr lang="en-US" sz="1400" dirty="0">
              <a:ea typeface="Open Sans"/>
              <a:cs typeface="Open Sans"/>
              <a:sym typeface="Open Sans"/>
            </a:endParaRPr>
          </a:p>
        </p:txBody>
      </p:sp>
      <p:sp>
        <p:nvSpPr>
          <p:cNvPr id="59" name="Rectangle 58"/>
          <p:cNvSpPr/>
          <p:nvPr/>
        </p:nvSpPr>
        <p:spPr>
          <a:xfrm>
            <a:off x="0" y="1075043"/>
            <a:ext cx="7279341" cy="420624"/>
          </a:xfrm>
          <a:prstGeom prst="rect">
            <a:avLst/>
          </a:prstGeom>
          <a:solidFill>
            <a:schemeClr val="tx2">
              <a:lumMod val="50000"/>
              <a:lumOff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rmAutofit/>
          </a:bodyPr>
          <a:lstStyle/>
          <a:p>
            <a:pPr algn="ctr"/>
            <a:r>
              <a:rPr lang="en-US" sz="2000" b="1" dirty="0">
                <a:solidFill>
                  <a:schemeClr val="bg1"/>
                </a:solidFill>
              </a:rPr>
              <a:t>HISTORY</a:t>
            </a:r>
          </a:p>
        </p:txBody>
      </p:sp>
      <p:sp>
        <p:nvSpPr>
          <p:cNvPr id="60" name="Rectangle 59"/>
          <p:cNvSpPr/>
          <p:nvPr/>
        </p:nvSpPr>
        <p:spPr>
          <a:xfrm>
            <a:off x="7279340" y="1075445"/>
            <a:ext cx="7351059" cy="420624"/>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rmAutofit/>
          </a:bodyPr>
          <a:lstStyle/>
          <a:p>
            <a:pPr algn="ctr"/>
            <a:r>
              <a:rPr lang="en-US" sz="2000" b="1" dirty="0">
                <a:solidFill>
                  <a:schemeClr val="bg1"/>
                </a:solidFill>
              </a:rPr>
              <a:t> AVAYA EQUINOX FULL CONVERGENCE</a:t>
            </a:r>
          </a:p>
        </p:txBody>
      </p:sp>
      <p:sp>
        <p:nvSpPr>
          <p:cNvPr id="65" name="TextBox 64"/>
          <p:cNvSpPr txBox="1"/>
          <p:nvPr/>
        </p:nvSpPr>
        <p:spPr>
          <a:xfrm>
            <a:off x="7335563" y="3388016"/>
            <a:ext cx="2277523" cy="511021"/>
          </a:xfrm>
          <a:prstGeom prst="rect">
            <a:avLst/>
          </a:prstGeom>
          <a:noFill/>
        </p:spPr>
        <p:txBody>
          <a:bodyPr wrap="square" lIns="91429" tIns="45714" rIns="91429" bIns="45714" rtlCol="0" anchor="ctr">
            <a:noAutofit/>
          </a:bodyPr>
          <a:lstStyle/>
          <a:p>
            <a:pPr>
              <a:lnSpc>
                <a:spcPct val="90000"/>
              </a:lnSpc>
            </a:pPr>
            <a:r>
              <a:rPr lang="en-US" sz="1600" dirty="0"/>
              <a:t>Client SDK based</a:t>
            </a:r>
          </a:p>
        </p:txBody>
      </p:sp>
      <p:cxnSp>
        <p:nvCxnSpPr>
          <p:cNvPr id="70" name="Straight Connector 69"/>
          <p:cNvCxnSpPr/>
          <p:nvPr/>
        </p:nvCxnSpPr>
        <p:spPr>
          <a:xfrm>
            <a:off x="7285897" y="3422070"/>
            <a:ext cx="1886582" cy="0"/>
          </a:xfrm>
          <a:prstGeom prst="line">
            <a:avLst/>
          </a:prstGeom>
          <a:ln w="25400">
            <a:solidFill>
              <a:schemeClr val="bg2">
                <a:lumMod val="90000"/>
              </a:schemeClr>
            </a:solidFill>
            <a:miter lim="800000"/>
            <a:tailEnd type="triangle" w="lg" len="med"/>
          </a:ln>
        </p:spPr>
        <p:style>
          <a:lnRef idx="1">
            <a:schemeClr val="accent1"/>
          </a:lnRef>
          <a:fillRef idx="0">
            <a:schemeClr val="accent1"/>
          </a:fillRef>
          <a:effectRef idx="0">
            <a:schemeClr val="accent1"/>
          </a:effectRef>
          <a:fontRef idx="minor">
            <a:schemeClr val="tx1"/>
          </a:fontRef>
        </p:style>
      </p:cxnSp>
      <p:sp>
        <p:nvSpPr>
          <p:cNvPr id="48" name="Pentagon 47"/>
          <p:cNvSpPr/>
          <p:nvPr/>
        </p:nvSpPr>
        <p:spPr>
          <a:xfrm>
            <a:off x="-5602" y="7113615"/>
            <a:ext cx="2495227" cy="457200"/>
          </a:xfrm>
          <a:prstGeom prst="homePlat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1">
            <a:normAutofit/>
          </a:bodyPr>
          <a:lstStyle/>
          <a:p>
            <a:pPr algn="ctr"/>
            <a:r>
              <a:rPr lang="en-US" sz="1400" b="1" dirty="0">
                <a:solidFill>
                  <a:schemeClr val="bg1"/>
                </a:solidFill>
              </a:rPr>
              <a:t>Scopia</a:t>
            </a:r>
          </a:p>
        </p:txBody>
      </p:sp>
      <p:sp>
        <p:nvSpPr>
          <p:cNvPr id="49" name="Oval 48"/>
          <p:cNvSpPr>
            <a:spLocks noChangeAspect="1"/>
          </p:cNvSpPr>
          <p:nvPr/>
        </p:nvSpPr>
        <p:spPr>
          <a:xfrm>
            <a:off x="2629137" y="7141420"/>
            <a:ext cx="429768" cy="429768"/>
          </a:xfrm>
          <a:prstGeom prst="ellipse">
            <a:avLst/>
          </a:prstGeom>
          <a:noFill/>
          <a:ln w="19050">
            <a:solidFill>
              <a:schemeClr val="accent1">
                <a:shade val="95000"/>
                <a:satMod val="10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lnSpc>
                <a:spcPts val="1450"/>
              </a:lnSpc>
            </a:pPr>
            <a:r>
              <a:rPr lang="en-US" sz="1400" b="1" dirty="0">
                <a:solidFill>
                  <a:schemeClr val="tx2">
                    <a:lumMod val="65000"/>
                    <a:lumOff val="35000"/>
                  </a:schemeClr>
                </a:solidFill>
              </a:rPr>
              <a:t>R</a:t>
            </a:r>
            <a:br>
              <a:rPr lang="en-US" sz="1400" b="1" dirty="0">
                <a:solidFill>
                  <a:schemeClr val="tx2">
                    <a:lumMod val="65000"/>
                    <a:lumOff val="35000"/>
                  </a:schemeClr>
                </a:solidFill>
              </a:rPr>
            </a:br>
            <a:r>
              <a:rPr lang="en-US" sz="1400" b="1" dirty="0">
                <a:solidFill>
                  <a:schemeClr val="tx2">
                    <a:lumMod val="65000"/>
                    <a:lumOff val="35000"/>
                  </a:schemeClr>
                </a:solidFill>
              </a:rPr>
              <a:t>8.3</a:t>
            </a:r>
          </a:p>
        </p:txBody>
      </p:sp>
      <p:sp>
        <p:nvSpPr>
          <p:cNvPr id="50" name="Pentagon 49"/>
          <p:cNvSpPr/>
          <p:nvPr/>
        </p:nvSpPr>
        <p:spPr>
          <a:xfrm>
            <a:off x="-14380" y="4879305"/>
            <a:ext cx="2495227" cy="457200"/>
          </a:xfrm>
          <a:prstGeom prst="homePlat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rmAutofit/>
          </a:bodyPr>
          <a:lstStyle/>
          <a:p>
            <a:pPr algn="ctr"/>
            <a:r>
              <a:rPr lang="en-US" sz="1400" b="1" dirty="0">
                <a:solidFill>
                  <a:schemeClr val="bg1"/>
                </a:solidFill>
              </a:rPr>
              <a:t>Avaya Aura Conferencing</a:t>
            </a:r>
          </a:p>
        </p:txBody>
      </p:sp>
      <p:sp>
        <p:nvSpPr>
          <p:cNvPr id="51" name="Oval 50"/>
          <p:cNvSpPr>
            <a:spLocks noChangeAspect="1"/>
          </p:cNvSpPr>
          <p:nvPr/>
        </p:nvSpPr>
        <p:spPr>
          <a:xfrm>
            <a:off x="2629137" y="4907110"/>
            <a:ext cx="429768" cy="429768"/>
          </a:xfrm>
          <a:prstGeom prst="ellipse">
            <a:avLst/>
          </a:prstGeom>
          <a:noFill/>
          <a:ln w="19050">
            <a:solidFill>
              <a:schemeClr val="accent1">
                <a:shade val="95000"/>
                <a:satMod val="10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lnSpc>
                <a:spcPts val="1450"/>
              </a:lnSpc>
            </a:pPr>
            <a:r>
              <a:rPr lang="en-US" sz="1400" b="1" dirty="0">
                <a:solidFill>
                  <a:schemeClr val="tx2">
                    <a:lumMod val="65000"/>
                    <a:lumOff val="35000"/>
                  </a:schemeClr>
                </a:solidFill>
              </a:rPr>
              <a:t>R</a:t>
            </a:r>
            <a:br>
              <a:rPr lang="en-US" sz="1400" b="1" dirty="0">
                <a:solidFill>
                  <a:schemeClr val="tx2">
                    <a:lumMod val="65000"/>
                    <a:lumOff val="35000"/>
                  </a:schemeClr>
                </a:solidFill>
              </a:rPr>
            </a:br>
            <a:r>
              <a:rPr lang="en-US" sz="1400" b="1" dirty="0">
                <a:solidFill>
                  <a:schemeClr val="tx2">
                    <a:lumMod val="65000"/>
                    <a:lumOff val="35000"/>
                  </a:schemeClr>
                </a:solidFill>
              </a:rPr>
              <a:t>8.0</a:t>
            </a:r>
          </a:p>
        </p:txBody>
      </p:sp>
      <p:cxnSp>
        <p:nvCxnSpPr>
          <p:cNvPr id="53" name="Straight Connector 52"/>
          <p:cNvCxnSpPr>
            <a:stCxn id="79" idx="2"/>
            <a:endCxn id="49" idx="6"/>
          </p:cNvCxnSpPr>
          <p:nvPr/>
        </p:nvCxnSpPr>
        <p:spPr>
          <a:xfrm flipH="1">
            <a:off x="3058905" y="6091114"/>
            <a:ext cx="7478246" cy="1265190"/>
          </a:xfrm>
          <a:prstGeom prst="line">
            <a:avLst/>
          </a:prstGeom>
          <a:ln w="19050">
            <a:solidFill>
              <a:schemeClr val="tx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2844021" y="5380700"/>
            <a:ext cx="0" cy="1737360"/>
          </a:xfrm>
          <a:prstGeom prst="line">
            <a:avLst/>
          </a:prstGeom>
          <a:ln w="63500">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5377458" y="5727397"/>
            <a:ext cx="10992" cy="840620"/>
          </a:xfrm>
          <a:prstGeom prst="line">
            <a:avLst/>
          </a:prstGeom>
          <a:ln w="63500">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4852125" y="5020395"/>
            <a:ext cx="1061658" cy="308339"/>
          </a:xfrm>
          <a:prstGeom prst="rect">
            <a:avLst/>
          </a:prstGeom>
          <a:noFill/>
        </p:spPr>
        <p:txBody>
          <a:bodyPr wrap="square" lIns="35996" tIns="35996" rIns="35996" bIns="35996" rtlCol="0" anchor="ctr">
            <a:normAutofit/>
          </a:bodyPr>
          <a:lstStyle/>
          <a:p>
            <a:pPr algn="ctr">
              <a:lnSpc>
                <a:spcPct val="90000"/>
              </a:lnSpc>
            </a:pPr>
            <a:r>
              <a:rPr lang="en-US" sz="1400" dirty="0"/>
              <a:t>FP3</a:t>
            </a:r>
          </a:p>
        </p:txBody>
      </p:sp>
      <p:sp>
        <p:nvSpPr>
          <p:cNvPr id="66" name="TextBox 65"/>
          <p:cNvSpPr txBox="1"/>
          <p:nvPr/>
        </p:nvSpPr>
        <p:spPr>
          <a:xfrm>
            <a:off x="4852125" y="7010256"/>
            <a:ext cx="1061658" cy="289948"/>
          </a:xfrm>
          <a:prstGeom prst="rect">
            <a:avLst/>
          </a:prstGeom>
          <a:noFill/>
        </p:spPr>
        <p:txBody>
          <a:bodyPr wrap="square" lIns="35996" tIns="35996" rIns="35996" bIns="35996" rtlCol="0" anchor="ctr">
            <a:normAutofit/>
          </a:bodyPr>
          <a:lstStyle/>
          <a:p>
            <a:pPr algn="ctr">
              <a:lnSpc>
                <a:spcPct val="90000"/>
              </a:lnSpc>
            </a:pPr>
            <a:r>
              <a:rPr lang="en-US" sz="1400" dirty="0"/>
              <a:t>FP2</a:t>
            </a:r>
          </a:p>
        </p:txBody>
      </p:sp>
      <p:sp>
        <p:nvSpPr>
          <p:cNvPr id="67" name="Rounded Rectangle 66"/>
          <p:cNvSpPr/>
          <p:nvPr/>
        </p:nvSpPr>
        <p:spPr>
          <a:xfrm>
            <a:off x="2113711" y="5913467"/>
            <a:ext cx="1460620" cy="457200"/>
          </a:xfrm>
          <a:prstGeom prst="roundRect">
            <a:avLst/>
          </a:prstGeom>
          <a:solidFill>
            <a:schemeClr val="bg1"/>
          </a:solidFill>
          <a:ln w="19050">
            <a:solidFill>
              <a:schemeClr val="accent1">
                <a:shade val="95000"/>
                <a:satMod val="10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1">
            <a:normAutofit/>
          </a:bodyPr>
          <a:lstStyle/>
          <a:p>
            <a:pPr algn="ctr">
              <a:lnSpc>
                <a:spcPts val="1450"/>
              </a:lnSpc>
            </a:pPr>
            <a:r>
              <a:rPr lang="en-US" sz="1400" dirty="0">
                <a:solidFill>
                  <a:schemeClr val="tx1"/>
                </a:solidFill>
              </a:rPr>
              <a:t>Interop 2014</a:t>
            </a:r>
          </a:p>
        </p:txBody>
      </p:sp>
      <p:sp>
        <p:nvSpPr>
          <p:cNvPr id="68" name="Rounded Rectangle 67"/>
          <p:cNvSpPr/>
          <p:nvPr/>
        </p:nvSpPr>
        <p:spPr>
          <a:xfrm>
            <a:off x="4430898" y="5932517"/>
            <a:ext cx="1904113" cy="457200"/>
          </a:xfrm>
          <a:prstGeom prst="roundRect">
            <a:avLst/>
          </a:prstGeom>
          <a:solidFill>
            <a:schemeClr val="bg1"/>
          </a:solidFill>
          <a:ln w="19050">
            <a:solidFill>
              <a:schemeClr val="accent1">
                <a:shade val="95000"/>
                <a:satMod val="10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1">
            <a:noAutofit/>
          </a:bodyPr>
          <a:lstStyle/>
          <a:p>
            <a:pPr algn="ctr" hangingPunct="0">
              <a:lnSpc>
                <a:spcPts val="1450"/>
              </a:lnSpc>
            </a:pPr>
            <a:r>
              <a:rPr lang="en-US" sz="1400" dirty="0">
                <a:solidFill>
                  <a:schemeClr val="tx1"/>
                </a:solidFill>
              </a:rPr>
              <a:t>Integrated</a:t>
            </a:r>
            <a:br>
              <a:rPr lang="en-US" sz="1400" dirty="0">
                <a:solidFill>
                  <a:schemeClr val="tx1"/>
                </a:solidFill>
              </a:rPr>
            </a:br>
            <a:r>
              <a:rPr lang="en-US" sz="1400" dirty="0">
                <a:solidFill>
                  <a:schemeClr val="tx1"/>
                </a:solidFill>
              </a:rPr>
              <a:t>Collaboration 2015</a:t>
            </a:r>
          </a:p>
        </p:txBody>
      </p:sp>
      <p:sp>
        <p:nvSpPr>
          <p:cNvPr id="71" name="Oval 70"/>
          <p:cNvSpPr>
            <a:spLocks noChangeAspect="1"/>
          </p:cNvSpPr>
          <p:nvPr/>
        </p:nvSpPr>
        <p:spPr>
          <a:xfrm>
            <a:off x="5168070" y="6577042"/>
            <a:ext cx="429768" cy="429768"/>
          </a:xfrm>
          <a:prstGeom prst="ellipse">
            <a:avLst/>
          </a:prstGeom>
          <a:solidFill>
            <a:schemeClr val="bg1"/>
          </a:solidFill>
          <a:ln w="19050">
            <a:solidFill>
              <a:schemeClr val="accent1">
                <a:shade val="95000"/>
                <a:satMod val="10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lnSpc>
                <a:spcPts val="1450"/>
              </a:lnSpc>
            </a:pPr>
            <a:r>
              <a:rPr lang="en-US" sz="1400" b="1" dirty="0">
                <a:solidFill>
                  <a:schemeClr val="tx2">
                    <a:lumMod val="65000"/>
                    <a:lumOff val="35000"/>
                  </a:schemeClr>
                </a:solidFill>
              </a:rPr>
              <a:t>R</a:t>
            </a:r>
            <a:br>
              <a:rPr lang="en-US" sz="1400" b="1" dirty="0">
                <a:solidFill>
                  <a:schemeClr val="tx2">
                    <a:lumMod val="65000"/>
                    <a:lumOff val="35000"/>
                  </a:schemeClr>
                </a:solidFill>
              </a:rPr>
            </a:br>
            <a:r>
              <a:rPr lang="en-US" sz="1400" b="1" dirty="0">
                <a:solidFill>
                  <a:schemeClr val="tx2">
                    <a:lumMod val="65000"/>
                    <a:lumOff val="35000"/>
                  </a:schemeClr>
                </a:solidFill>
              </a:rPr>
              <a:t>8.3</a:t>
            </a:r>
          </a:p>
        </p:txBody>
      </p:sp>
      <p:sp>
        <p:nvSpPr>
          <p:cNvPr id="72" name="Oval 71"/>
          <p:cNvSpPr>
            <a:spLocks noChangeAspect="1"/>
          </p:cNvSpPr>
          <p:nvPr/>
        </p:nvSpPr>
        <p:spPr>
          <a:xfrm>
            <a:off x="5168070" y="5277431"/>
            <a:ext cx="429768" cy="429768"/>
          </a:xfrm>
          <a:prstGeom prst="ellipse">
            <a:avLst/>
          </a:prstGeom>
          <a:solidFill>
            <a:schemeClr val="bg1"/>
          </a:solidFill>
          <a:ln w="19050">
            <a:solidFill>
              <a:schemeClr val="accent1">
                <a:shade val="95000"/>
                <a:satMod val="10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lnSpc>
                <a:spcPts val="1450"/>
              </a:lnSpc>
            </a:pPr>
            <a:r>
              <a:rPr lang="en-US" sz="1400" b="1" dirty="0">
                <a:solidFill>
                  <a:schemeClr val="tx2">
                    <a:lumMod val="65000"/>
                    <a:lumOff val="35000"/>
                  </a:schemeClr>
                </a:solidFill>
              </a:rPr>
              <a:t>R</a:t>
            </a:r>
            <a:br>
              <a:rPr lang="en-US" sz="1400" b="1" dirty="0">
                <a:solidFill>
                  <a:schemeClr val="tx2">
                    <a:lumMod val="65000"/>
                    <a:lumOff val="35000"/>
                  </a:schemeClr>
                </a:solidFill>
              </a:rPr>
            </a:br>
            <a:r>
              <a:rPr lang="en-US" sz="1400" b="1" dirty="0">
                <a:solidFill>
                  <a:schemeClr val="tx2">
                    <a:lumMod val="65000"/>
                    <a:lumOff val="35000"/>
                  </a:schemeClr>
                </a:solidFill>
              </a:rPr>
              <a:t>8.3</a:t>
            </a:r>
          </a:p>
        </p:txBody>
      </p:sp>
      <p:sp>
        <p:nvSpPr>
          <p:cNvPr id="79" name="Oval 78"/>
          <p:cNvSpPr>
            <a:spLocks noChangeAspect="1"/>
          </p:cNvSpPr>
          <p:nvPr/>
        </p:nvSpPr>
        <p:spPr>
          <a:xfrm>
            <a:off x="10537151" y="5911114"/>
            <a:ext cx="360000" cy="360000"/>
          </a:xfrm>
          <a:prstGeom prst="ellipse">
            <a:avLst/>
          </a:prstGeom>
          <a:noFill/>
          <a:ln w="19050">
            <a:solidFill>
              <a:schemeClr val="accent1">
                <a:shade val="95000"/>
                <a:satMod val="10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rmAutofit fontScale="77500" lnSpcReduction="20000"/>
          </a:bodyPr>
          <a:lstStyle/>
          <a:p>
            <a:pPr algn="ctr"/>
            <a:endParaRPr lang="en-US" dirty="0">
              <a:solidFill>
                <a:schemeClr val="bg1"/>
              </a:solidFill>
            </a:endParaRPr>
          </a:p>
        </p:txBody>
      </p:sp>
      <p:sp>
        <p:nvSpPr>
          <p:cNvPr id="82" name="Pentagon 81"/>
          <p:cNvSpPr/>
          <p:nvPr/>
        </p:nvSpPr>
        <p:spPr>
          <a:xfrm>
            <a:off x="12112111" y="2566771"/>
            <a:ext cx="2038704" cy="542768"/>
          </a:xfrm>
          <a:prstGeom prst="homePlate">
            <a:avLst>
              <a:gd name="adj" fmla="val 0"/>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1">
            <a:normAutofit/>
          </a:bodyPr>
          <a:lstStyle/>
          <a:p>
            <a:pPr algn="ctr"/>
            <a:r>
              <a:rPr lang="en-US" sz="1600" dirty="0">
                <a:solidFill>
                  <a:schemeClr val="bg1"/>
                </a:solidFill>
              </a:rPr>
              <a:t>Uses Common Avaya Breeze Client SDK</a:t>
            </a:r>
          </a:p>
        </p:txBody>
      </p:sp>
      <p:sp>
        <p:nvSpPr>
          <p:cNvPr id="92" name="TextBox 91"/>
          <p:cNvSpPr txBox="1"/>
          <p:nvPr/>
        </p:nvSpPr>
        <p:spPr>
          <a:xfrm>
            <a:off x="9797394" y="4550396"/>
            <a:ext cx="3932250" cy="1365921"/>
          </a:xfrm>
          <a:prstGeom prst="rect">
            <a:avLst/>
          </a:prstGeom>
          <a:noFill/>
        </p:spPr>
        <p:txBody>
          <a:bodyPr wrap="square" lIns="91429" tIns="45714" rIns="91429" bIns="45714" rtlCol="0">
            <a:noAutofit/>
          </a:bodyPr>
          <a:lstStyle/>
          <a:p>
            <a:r>
              <a:rPr lang="en-US" sz="1400" dirty="0"/>
              <a:t>CONVERGED CONFERENCING</a:t>
            </a:r>
          </a:p>
          <a:p>
            <a:pPr marL="341313" indent="-223838">
              <a:buClr>
                <a:schemeClr val="accent1"/>
              </a:buClr>
              <a:buFont typeface="Webdings" charset="2"/>
              <a:buChar char="4"/>
            </a:pPr>
            <a:r>
              <a:rPr lang="en-US" sz="1400" dirty="0">
                <a:ea typeface="Open Sans"/>
                <a:cs typeface="Open Sans"/>
                <a:sym typeface="Open Sans"/>
              </a:rPr>
              <a:t>Virtualization</a:t>
            </a:r>
          </a:p>
          <a:p>
            <a:pPr marL="341313" indent="-223838">
              <a:buClr>
                <a:schemeClr val="accent1"/>
              </a:buClr>
              <a:buFont typeface="Webdings" charset="2"/>
              <a:buChar char="4"/>
            </a:pPr>
            <a:r>
              <a:rPr lang="en-US" sz="1400" dirty="0">
                <a:ea typeface="Open Sans"/>
                <a:cs typeface="Open Sans"/>
                <a:sym typeface="Open Sans"/>
              </a:rPr>
              <a:t>Audio / Video / Web Conferencing</a:t>
            </a:r>
          </a:p>
          <a:p>
            <a:pPr marL="341313" indent="-223838">
              <a:buClr>
                <a:schemeClr val="accent1"/>
              </a:buClr>
              <a:buFont typeface="Webdings" charset="2"/>
              <a:buChar char="4"/>
            </a:pPr>
            <a:r>
              <a:rPr lang="en-US" sz="1400" dirty="0">
                <a:ea typeface="Open Sans"/>
                <a:cs typeface="Open Sans"/>
                <a:sym typeface="Open Sans"/>
              </a:rPr>
              <a:t>Portal with </a:t>
            </a:r>
            <a:r>
              <a:rPr lang="en-US" sz="1400" dirty="0" err="1">
                <a:ea typeface="Open Sans"/>
                <a:cs typeface="Open Sans"/>
                <a:sym typeface="Open Sans"/>
              </a:rPr>
              <a:t>WebRTC</a:t>
            </a:r>
            <a:endParaRPr lang="en-US" sz="1400" dirty="0">
              <a:ea typeface="Open Sans"/>
              <a:cs typeface="Open Sans"/>
              <a:sym typeface="Open Sans"/>
            </a:endParaRPr>
          </a:p>
          <a:p>
            <a:pPr marL="341313" indent="-223838">
              <a:buClr>
                <a:schemeClr val="accent1"/>
              </a:buClr>
              <a:buFont typeface="Webdings" charset="2"/>
              <a:buChar char="4"/>
            </a:pPr>
            <a:r>
              <a:rPr lang="en-US" sz="1400" dirty="0">
                <a:ea typeface="Open Sans"/>
                <a:cs typeface="Open Sans"/>
                <a:sym typeface="Open Sans"/>
              </a:rPr>
              <a:t>Recording / Streaming</a:t>
            </a:r>
          </a:p>
          <a:p>
            <a:pPr marL="341313" indent="-223838">
              <a:buClr>
                <a:schemeClr val="accent1"/>
              </a:buClr>
              <a:buFont typeface="Webdings" charset="2"/>
              <a:buChar char="4"/>
            </a:pPr>
            <a:r>
              <a:rPr lang="en-US" sz="1400" dirty="0">
                <a:ea typeface="Open Sans"/>
                <a:cs typeface="Open Sans"/>
                <a:sym typeface="Open Sans"/>
              </a:rPr>
              <a:t>Integrated with Team Engagement Clients</a:t>
            </a:r>
          </a:p>
        </p:txBody>
      </p:sp>
      <p:cxnSp>
        <p:nvCxnSpPr>
          <p:cNvPr id="61" name="Straight Connector 60"/>
          <p:cNvCxnSpPr>
            <a:stCxn id="79" idx="6"/>
          </p:cNvCxnSpPr>
          <p:nvPr/>
        </p:nvCxnSpPr>
        <p:spPr>
          <a:xfrm flipV="1">
            <a:off x="10897151" y="6061075"/>
            <a:ext cx="3390349" cy="30039"/>
          </a:xfrm>
          <a:prstGeom prst="line">
            <a:avLst/>
          </a:prstGeom>
          <a:ln w="19050">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4041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52"/>
          <p:cNvSpPr/>
          <p:nvPr/>
        </p:nvSpPr>
        <p:spPr>
          <a:xfrm flipH="1">
            <a:off x="9465616" y="2950428"/>
            <a:ext cx="5164783" cy="734351"/>
          </a:xfrm>
          <a:custGeom>
            <a:avLst/>
            <a:gdLst>
              <a:gd name="connsiteX0" fmla="*/ 0 w 3667088"/>
              <a:gd name="connsiteY0" fmla="*/ 0 h 734351"/>
              <a:gd name="connsiteX1" fmla="*/ 3667088 w 3667088"/>
              <a:gd name="connsiteY1" fmla="*/ 0 h 734351"/>
              <a:gd name="connsiteX2" fmla="*/ 3667088 w 3667088"/>
              <a:gd name="connsiteY2" fmla="*/ 734351 h 734351"/>
              <a:gd name="connsiteX3" fmla="*/ 0 w 3667088"/>
              <a:gd name="connsiteY3" fmla="*/ 734351 h 734351"/>
              <a:gd name="connsiteX4" fmla="*/ 0 w 3667088"/>
              <a:gd name="connsiteY4" fmla="*/ 0 h 734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088" h="734351">
                <a:moveTo>
                  <a:pt x="0" y="0"/>
                </a:moveTo>
                <a:lnTo>
                  <a:pt x="3667088" y="0"/>
                </a:lnTo>
                <a:lnTo>
                  <a:pt x="3667088" y="734351"/>
                </a:lnTo>
                <a:lnTo>
                  <a:pt x="0" y="734351"/>
                </a:lnTo>
                <a:lnTo>
                  <a:pt x="0" y="0"/>
                </a:lnTo>
                <a:close/>
              </a:path>
            </a:pathLst>
          </a:custGeom>
          <a:solidFill>
            <a:schemeClr val="bg2"/>
          </a:solidFill>
          <a:ln>
            <a:noFill/>
          </a:ln>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spcFirstLastPara="0" vert="horz" wrap="square" lIns="582892" tIns="91440" rIns="822960" bIns="91440" numCol="1" spcCol="1270" anchor="ctr" anchorCtr="0">
            <a:noAutofit/>
          </a:bodyPr>
          <a:lstStyle/>
          <a:p>
            <a:pPr algn="r" defTabSz="977783">
              <a:lnSpc>
                <a:spcPct val="90000"/>
              </a:lnSpc>
              <a:spcBef>
                <a:spcPct val="0"/>
              </a:spcBef>
              <a:spcAft>
                <a:spcPct val="35000"/>
              </a:spcAft>
            </a:pPr>
            <a:r>
              <a:rPr lang="en-US" sz="2400" dirty="0">
                <a:solidFill>
                  <a:schemeClr val="tx2">
                    <a:lumMod val="65000"/>
                    <a:lumOff val="35000"/>
                  </a:schemeClr>
                </a:solidFill>
              </a:rPr>
              <a:t>Transcoded Video</a:t>
            </a:r>
          </a:p>
        </p:txBody>
      </p:sp>
      <p:sp>
        <p:nvSpPr>
          <p:cNvPr id="54" name="Freeform 53"/>
          <p:cNvSpPr/>
          <p:nvPr/>
        </p:nvSpPr>
        <p:spPr>
          <a:xfrm flipH="1">
            <a:off x="9062358" y="3983983"/>
            <a:ext cx="5568043" cy="734351"/>
          </a:xfrm>
          <a:custGeom>
            <a:avLst/>
            <a:gdLst>
              <a:gd name="connsiteX0" fmla="*/ 0 w 3667088"/>
              <a:gd name="connsiteY0" fmla="*/ 0 h 734351"/>
              <a:gd name="connsiteX1" fmla="*/ 3667088 w 3667088"/>
              <a:gd name="connsiteY1" fmla="*/ 0 h 734351"/>
              <a:gd name="connsiteX2" fmla="*/ 3667088 w 3667088"/>
              <a:gd name="connsiteY2" fmla="*/ 734351 h 734351"/>
              <a:gd name="connsiteX3" fmla="*/ 0 w 3667088"/>
              <a:gd name="connsiteY3" fmla="*/ 734351 h 734351"/>
              <a:gd name="connsiteX4" fmla="*/ 0 w 3667088"/>
              <a:gd name="connsiteY4" fmla="*/ 0 h 734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088" h="734351">
                <a:moveTo>
                  <a:pt x="0" y="0"/>
                </a:moveTo>
                <a:lnTo>
                  <a:pt x="3667088" y="0"/>
                </a:lnTo>
                <a:lnTo>
                  <a:pt x="3667088" y="734351"/>
                </a:lnTo>
                <a:lnTo>
                  <a:pt x="0" y="734351"/>
                </a:lnTo>
                <a:lnTo>
                  <a:pt x="0" y="0"/>
                </a:lnTo>
                <a:close/>
              </a:path>
            </a:pathLst>
          </a:custGeom>
          <a:solidFill>
            <a:schemeClr val="bg2"/>
          </a:solidFill>
          <a:ln>
            <a:noFill/>
          </a:ln>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spcFirstLastPara="0" vert="horz" wrap="square" lIns="582892" tIns="91440" rIns="822960" bIns="91440" numCol="1" spcCol="1270" anchor="ctr" anchorCtr="0">
            <a:noAutofit/>
          </a:bodyPr>
          <a:lstStyle/>
          <a:p>
            <a:pPr algn="r" defTabSz="977783">
              <a:lnSpc>
                <a:spcPct val="90000"/>
              </a:lnSpc>
              <a:spcBef>
                <a:spcPct val="0"/>
              </a:spcBef>
              <a:spcAft>
                <a:spcPct val="35000"/>
              </a:spcAft>
            </a:pPr>
            <a:r>
              <a:rPr lang="en-US" sz="2400" dirty="0">
                <a:solidFill>
                  <a:schemeClr val="tx2">
                    <a:lumMod val="65000"/>
                    <a:lumOff val="35000"/>
                  </a:schemeClr>
                </a:solidFill>
              </a:rPr>
              <a:t>Room Integration</a:t>
            </a:r>
          </a:p>
        </p:txBody>
      </p:sp>
      <p:sp>
        <p:nvSpPr>
          <p:cNvPr id="55" name="Freeform 54"/>
          <p:cNvSpPr/>
          <p:nvPr/>
        </p:nvSpPr>
        <p:spPr>
          <a:xfrm flipH="1">
            <a:off x="9062359" y="5011327"/>
            <a:ext cx="5568043" cy="734351"/>
          </a:xfrm>
          <a:custGeom>
            <a:avLst/>
            <a:gdLst>
              <a:gd name="connsiteX0" fmla="*/ 0 w 3667088"/>
              <a:gd name="connsiteY0" fmla="*/ 0 h 734351"/>
              <a:gd name="connsiteX1" fmla="*/ 3667088 w 3667088"/>
              <a:gd name="connsiteY1" fmla="*/ 0 h 734351"/>
              <a:gd name="connsiteX2" fmla="*/ 3667088 w 3667088"/>
              <a:gd name="connsiteY2" fmla="*/ 734351 h 734351"/>
              <a:gd name="connsiteX3" fmla="*/ 0 w 3667088"/>
              <a:gd name="connsiteY3" fmla="*/ 734351 h 734351"/>
              <a:gd name="connsiteX4" fmla="*/ 0 w 3667088"/>
              <a:gd name="connsiteY4" fmla="*/ 0 h 734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088" h="734351">
                <a:moveTo>
                  <a:pt x="0" y="0"/>
                </a:moveTo>
                <a:lnTo>
                  <a:pt x="3667088" y="0"/>
                </a:lnTo>
                <a:lnTo>
                  <a:pt x="3667088" y="734351"/>
                </a:lnTo>
                <a:lnTo>
                  <a:pt x="0" y="734351"/>
                </a:lnTo>
                <a:lnTo>
                  <a:pt x="0" y="0"/>
                </a:lnTo>
                <a:close/>
              </a:path>
            </a:pathLst>
          </a:custGeom>
          <a:solidFill>
            <a:schemeClr val="bg2"/>
          </a:solidFill>
          <a:ln>
            <a:noFill/>
          </a:ln>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spcFirstLastPara="0" vert="horz" wrap="square" lIns="582892" tIns="91440" rIns="822960" bIns="91440" numCol="1" spcCol="1270" anchor="ctr" anchorCtr="0">
            <a:noAutofit/>
          </a:bodyPr>
          <a:lstStyle/>
          <a:p>
            <a:pPr algn="r" defTabSz="977783">
              <a:lnSpc>
                <a:spcPct val="90000"/>
              </a:lnSpc>
              <a:spcBef>
                <a:spcPct val="0"/>
              </a:spcBef>
              <a:spcAft>
                <a:spcPct val="35000"/>
              </a:spcAft>
            </a:pPr>
            <a:r>
              <a:rPr lang="en-US" sz="2400" dirty="0">
                <a:solidFill>
                  <a:schemeClr val="tx2">
                    <a:lumMod val="65000"/>
                    <a:lumOff val="35000"/>
                  </a:schemeClr>
                </a:solidFill>
              </a:rPr>
              <a:t>Remote Access</a:t>
            </a:r>
          </a:p>
        </p:txBody>
      </p:sp>
      <p:sp>
        <p:nvSpPr>
          <p:cNvPr id="56" name="Freeform 55"/>
          <p:cNvSpPr/>
          <p:nvPr/>
        </p:nvSpPr>
        <p:spPr>
          <a:xfrm flipH="1">
            <a:off x="9363806" y="6038671"/>
            <a:ext cx="5266596" cy="734351"/>
          </a:xfrm>
          <a:custGeom>
            <a:avLst/>
            <a:gdLst>
              <a:gd name="connsiteX0" fmla="*/ 0 w 3667088"/>
              <a:gd name="connsiteY0" fmla="*/ 0 h 734351"/>
              <a:gd name="connsiteX1" fmla="*/ 3667088 w 3667088"/>
              <a:gd name="connsiteY1" fmla="*/ 0 h 734351"/>
              <a:gd name="connsiteX2" fmla="*/ 3667088 w 3667088"/>
              <a:gd name="connsiteY2" fmla="*/ 734351 h 734351"/>
              <a:gd name="connsiteX3" fmla="*/ 0 w 3667088"/>
              <a:gd name="connsiteY3" fmla="*/ 734351 h 734351"/>
              <a:gd name="connsiteX4" fmla="*/ 0 w 3667088"/>
              <a:gd name="connsiteY4" fmla="*/ 0 h 734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088" h="734351">
                <a:moveTo>
                  <a:pt x="0" y="0"/>
                </a:moveTo>
                <a:lnTo>
                  <a:pt x="3667088" y="0"/>
                </a:lnTo>
                <a:lnTo>
                  <a:pt x="3667088" y="734351"/>
                </a:lnTo>
                <a:lnTo>
                  <a:pt x="0" y="734351"/>
                </a:lnTo>
                <a:lnTo>
                  <a:pt x="0" y="0"/>
                </a:lnTo>
                <a:close/>
              </a:path>
            </a:pathLst>
          </a:custGeom>
          <a:solidFill>
            <a:schemeClr val="bg2"/>
          </a:solidFill>
          <a:ln>
            <a:noFill/>
          </a:ln>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spcFirstLastPara="0" vert="horz" wrap="square" lIns="582892" tIns="91440" rIns="822960" bIns="91440" numCol="1" spcCol="1270" anchor="ctr" anchorCtr="0">
            <a:noAutofit/>
          </a:bodyPr>
          <a:lstStyle/>
          <a:p>
            <a:pPr algn="r" defTabSz="977783">
              <a:lnSpc>
                <a:spcPct val="90000"/>
              </a:lnSpc>
              <a:spcBef>
                <a:spcPct val="0"/>
              </a:spcBef>
              <a:spcAft>
                <a:spcPct val="35000"/>
              </a:spcAft>
            </a:pPr>
            <a:r>
              <a:rPr lang="en-US" sz="2400" dirty="0">
                <a:solidFill>
                  <a:schemeClr val="tx2">
                    <a:lumMod val="65000"/>
                    <a:lumOff val="35000"/>
                  </a:schemeClr>
                </a:solidFill>
              </a:rPr>
              <a:t>Hardware Based</a:t>
            </a:r>
          </a:p>
        </p:txBody>
      </p:sp>
      <p:sp>
        <p:nvSpPr>
          <p:cNvPr id="13" name="Title 12"/>
          <p:cNvSpPr>
            <a:spLocks noGrp="1"/>
          </p:cNvSpPr>
          <p:nvPr>
            <p:ph type="title"/>
          </p:nvPr>
        </p:nvSpPr>
        <p:spPr/>
        <p:txBody>
          <a:bodyPr/>
          <a:lstStyle/>
          <a:p>
            <a:r>
              <a:rPr lang="en-US" dirty="0"/>
              <a:t>Powerful Collaboration for all</a:t>
            </a:r>
            <a:br>
              <a:rPr lang="en-US" dirty="0"/>
            </a:br>
            <a:r>
              <a:rPr lang="en-US" sz="2800" cap="none" dirty="0">
                <a:solidFill>
                  <a:schemeClr val="accent1"/>
                </a:solidFill>
                <a:latin typeface="+mn-lt"/>
              </a:rPr>
              <a:t>Avaya Convergence</a:t>
            </a:r>
            <a:endParaRPr lang="en-US" sz="2800" dirty="0">
              <a:solidFill>
                <a:schemeClr val="accent1"/>
              </a:solidFill>
              <a:latin typeface="+mn-lt"/>
            </a:endParaRPr>
          </a:p>
        </p:txBody>
      </p:sp>
      <p:sp>
        <p:nvSpPr>
          <p:cNvPr id="5" name="TextBox 4"/>
          <p:cNvSpPr txBox="1"/>
          <p:nvPr/>
        </p:nvSpPr>
        <p:spPr>
          <a:xfrm>
            <a:off x="-2247254" y="-3750590"/>
            <a:ext cx="914400" cy="914400"/>
          </a:xfrm>
          <a:prstGeom prst="rect">
            <a:avLst/>
          </a:prstGeom>
          <a:noFill/>
        </p:spPr>
        <p:txBody>
          <a:bodyPr wrap="none" lIns="91429" tIns="45714" rIns="91429" bIns="45714" rtlCol="0">
            <a:noAutofit/>
          </a:bodyPr>
          <a:lstStyle/>
          <a:p>
            <a:pPr>
              <a:lnSpc>
                <a:spcPct val="90000"/>
              </a:lnSpc>
            </a:pPr>
            <a:endParaRPr lang="en-US"/>
          </a:p>
        </p:txBody>
      </p:sp>
      <p:sp>
        <p:nvSpPr>
          <p:cNvPr id="31" name="TextBox 30"/>
          <p:cNvSpPr txBox="1"/>
          <p:nvPr/>
        </p:nvSpPr>
        <p:spPr>
          <a:xfrm>
            <a:off x="676254" y="2243399"/>
            <a:ext cx="3246068" cy="529826"/>
          </a:xfrm>
          <a:prstGeom prst="rect">
            <a:avLst/>
          </a:prstGeom>
          <a:noFill/>
        </p:spPr>
        <p:txBody>
          <a:bodyPr wrap="square" lIns="91429" tIns="45714" rIns="91429" bIns="45714" rtlCol="0" anchor="ctr">
            <a:noAutofit/>
          </a:bodyPr>
          <a:lstStyle/>
          <a:p>
            <a:pPr>
              <a:lnSpc>
                <a:spcPct val="90000"/>
              </a:lnSpc>
            </a:pPr>
            <a:r>
              <a:rPr lang="en-US" sz="2400" b="1" dirty="0">
                <a:solidFill>
                  <a:schemeClr val="accent1"/>
                </a:solidFill>
              </a:rPr>
              <a:t>AAC 8 (GA Now)</a:t>
            </a:r>
          </a:p>
        </p:txBody>
      </p:sp>
      <p:sp>
        <p:nvSpPr>
          <p:cNvPr id="32" name="TextBox 31"/>
          <p:cNvSpPr txBox="1"/>
          <p:nvPr/>
        </p:nvSpPr>
        <p:spPr>
          <a:xfrm>
            <a:off x="10724067" y="2243399"/>
            <a:ext cx="3364501" cy="529826"/>
          </a:xfrm>
          <a:prstGeom prst="rect">
            <a:avLst/>
          </a:prstGeom>
          <a:noFill/>
        </p:spPr>
        <p:txBody>
          <a:bodyPr wrap="square" lIns="91429" tIns="45714" rIns="91429" bIns="45714" rtlCol="0" anchor="ctr">
            <a:noAutofit/>
          </a:bodyPr>
          <a:lstStyle/>
          <a:p>
            <a:pPr algn="r">
              <a:lnSpc>
                <a:spcPct val="90000"/>
              </a:lnSpc>
            </a:pPr>
            <a:r>
              <a:rPr lang="en-US" sz="2400" b="1" dirty="0" err="1">
                <a:solidFill>
                  <a:schemeClr val="accent1"/>
                </a:solidFill>
              </a:rPr>
              <a:t>Scopia</a:t>
            </a:r>
            <a:r>
              <a:rPr lang="en-US" sz="2400" b="1" dirty="0">
                <a:solidFill>
                  <a:schemeClr val="accent1"/>
                </a:solidFill>
              </a:rPr>
              <a:t> 8.3 (GA Now)</a:t>
            </a:r>
          </a:p>
        </p:txBody>
      </p:sp>
      <p:sp>
        <p:nvSpPr>
          <p:cNvPr id="33" name="TextBox 32"/>
          <p:cNvSpPr txBox="1"/>
          <p:nvPr/>
        </p:nvSpPr>
        <p:spPr>
          <a:xfrm>
            <a:off x="4832158" y="1756281"/>
            <a:ext cx="4966084" cy="569659"/>
          </a:xfrm>
          <a:prstGeom prst="rect">
            <a:avLst/>
          </a:prstGeom>
          <a:noFill/>
        </p:spPr>
        <p:txBody>
          <a:bodyPr wrap="square" lIns="91429" tIns="45714" rIns="91429" bIns="45714" rtlCol="0" anchor="ctr">
            <a:noAutofit/>
          </a:bodyPr>
          <a:lstStyle/>
          <a:p>
            <a:pPr algn="ctr">
              <a:lnSpc>
                <a:spcPct val="90000"/>
              </a:lnSpc>
            </a:pPr>
            <a:r>
              <a:rPr lang="en-US" sz="2400" b="1" dirty="0">
                <a:solidFill>
                  <a:schemeClr val="accent1"/>
                </a:solidFill>
              </a:rPr>
              <a:t>Equinox Servers</a:t>
            </a:r>
          </a:p>
        </p:txBody>
      </p:sp>
      <p:sp>
        <p:nvSpPr>
          <p:cNvPr id="44" name="Freeform 43"/>
          <p:cNvSpPr/>
          <p:nvPr/>
        </p:nvSpPr>
        <p:spPr>
          <a:xfrm flipH="1">
            <a:off x="-3" y="2950428"/>
            <a:ext cx="5293295" cy="734351"/>
          </a:xfrm>
          <a:custGeom>
            <a:avLst/>
            <a:gdLst>
              <a:gd name="connsiteX0" fmla="*/ 0 w 3667088"/>
              <a:gd name="connsiteY0" fmla="*/ 0 h 734351"/>
              <a:gd name="connsiteX1" fmla="*/ 3667088 w 3667088"/>
              <a:gd name="connsiteY1" fmla="*/ 0 h 734351"/>
              <a:gd name="connsiteX2" fmla="*/ 3667088 w 3667088"/>
              <a:gd name="connsiteY2" fmla="*/ 734351 h 734351"/>
              <a:gd name="connsiteX3" fmla="*/ 0 w 3667088"/>
              <a:gd name="connsiteY3" fmla="*/ 734351 h 734351"/>
              <a:gd name="connsiteX4" fmla="*/ 0 w 3667088"/>
              <a:gd name="connsiteY4" fmla="*/ 0 h 734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088" h="734351">
                <a:moveTo>
                  <a:pt x="0" y="0"/>
                </a:moveTo>
                <a:lnTo>
                  <a:pt x="3667088" y="0"/>
                </a:lnTo>
                <a:lnTo>
                  <a:pt x="3667088" y="734351"/>
                </a:lnTo>
                <a:lnTo>
                  <a:pt x="0" y="734351"/>
                </a:lnTo>
                <a:lnTo>
                  <a:pt x="0" y="0"/>
                </a:lnTo>
                <a:close/>
              </a:path>
            </a:pathLst>
          </a:custGeom>
          <a:solidFill>
            <a:schemeClr val="bg2"/>
          </a:solidFill>
          <a:ln>
            <a:noFill/>
          </a:ln>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spcFirstLastPara="0" vert="horz" wrap="square" lIns="822960" tIns="91440" rIns="55880" bIns="91440" numCol="1" spcCol="1270" anchor="ctr" anchorCtr="0">
            <a:noAutofit/>
          </a:bodyPr>
          <a:lstStyle/>
          <a:p>
            <a:pPr defTabSz="977783">
              <a:lnSpc>
                <a:spcPct val="90000"/>
              </a:lnSpc>
              <a:spcBef>
                <a:spcPct val="0"/>
              </a:spcBef>
              <a:spcAft>
                <a:spcPct val="35000"/>
              </a:spcAft>
            </a:pPr>
            <a:r>
              <a:rPr lang="en-US" sz="2400" dirty="0">
                <a:solidFill>
                  <a:schemeClr val="tx2">
                    <a:lumMod val="65000"/>
                    <a:lumOff val="35000"/>
                  </a:schemeClr>
                </a:solidFill>
              </a:rPr>
              <a:t>Scalable Audio</a:t>
            </a:r>
          </a:p>
        </p:txBody>
      </p:sp>
      <p:sp>
        <p:nvSpPr>
          <p:cNvPr id="50" name="Freeform 49"/>
          <p:cNvSpPr/>
          <p:nvPr/>
        </p:nvSpPr>
        <p:spPr>
          <a:xfrm flipH="1">
            <a:off x="0" y="3974994"/>
            <a:ext cx="5568043" cy="734351"/>
          </a:xfrm>
          <a:custGeom>
            <a:avLst/>
            <a:gdLst>
              <a:gd name="connsiteX0" fmla="*/ 0 w 3667088"/>
              <a:gd name="connsiteY0" fmla="*/ 0 h 734351"/>
              <a:gd name="connsiteX1" fmla="*/ 3667088 w 3667088"/>
              <a:gd name="connsiteY1" fmla="*/ 0 h 734351"/>
              <a:gd name="connsiteX2" fmla="*/ 3667088 w 3667088"/>
              <a:gd name="connsiteY2" fmla="*/ 734351 h 734351"/>
              <a:gd name="connsiteX3" fmla="*/ 0 w 3667088"/>
              <a:gd name="connsiteY3" fmla="*/ 734351 h 734351"/>
              <a:gd name="connsiteX4" fmla="*/ 0 w 3667088"/>
              <a:gd name="connsiteY4" fmla="*/ 0 h 734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088" h="734351">
                <a:moveTo>
                  <a:pt x="0" y="0"/>
                </a:moveTo>
                <a:lnTo>
                  <a:pt x="3667088" y="0"/>
                </a:lnTo>
                <a:lnTo>
                  <a:pt x="3667088" y="734351"/>
                </a:lnTo>
                <a:lnTo>
                  <a:pt x="0" y="734351"/>
                </a:lnTo>
                <a:lnTo>
                  <a:pt x="0" y="0"/>
                </a:lnTo>
                <a:close/>
              </a:path>
            </a:pathLst>
          </a:custGeom>
          <a:solidFill>
            <a:schemeClr val="bg2"/>
          </a:solidFill>
          <a:ln>
            <a:noFill/>
          </a:ln>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spcFirstLastPara="0" vert="horz" wrap="square" lIns="822960" tIns="91440" rIns="55880" bIns="91440" numCol="1" spcCol="1270" anchor="ctr" anchorCtr="0">
            <a:noAutofit/>
          </a:bodyPr>
          <a:lstStyle/>
          <a:p>
            <a:pPr defTabSz="977783">
              <a:lnSpc>
                <a:spcPct val="90000"/>
              </a:lnSpc>
              <a:spcBef>
                <a:spcPct val="0"/>
              </a:spcBef>
              <a:spcAft>
                <a:spcPct val="35000"/>
              </a:spcAft>
            </a:pPr>
            <a:r>
              <a:rPr lang="en-US" sz="2400" dirty="0">
                <a:solidFill>
                  <a:schemeClr val="tx2">
                    <a:lumMod val="65000"/>
                    <a:lumOff val="35000"/>
                  </a:schemeClr>
                </a:solidFill>
              </a:rPr>
              <a:t>Web Collaboration</a:t>
            </a:r>
          </a:p>
        </p:txBody>
      </p:sp>
      <p:sp>
        <p:nvSpPr>
          <p:cNvPr id="51" name="Freeform 50"/>
          <p:cNvSpPr/>
          <p:nvPr/>
        </p:nvSpPr>
        <p:spPr>
          <a:xfrm flipH="1">
            <a:off x="1" y="5002338"/>
            <a:ext cx="5568043" cy="734351"/>
          </a:xfrm>
          <a:custGeom>
            <a:avLst/>
            <a:gdLst>
              <a:gd name="connsiteX0" fmla="*/ 0 w 3667088"/>
              <a:gd name="connsiteY0" fmla="*/ 0 h 734351"/>
              <a:gd name="connsiteX1" fmla="*/ 3667088 w 3667088"/>
              <a:gd name="connsiteY1" fmla="*/ 0 h 734351"/>
              <a:gd name="connsiteX2" fmla="*/ 3667088 w 3667088"/>
              <a:gd name="connsiteY2" fmla="*/ 734351 h 734351"/>
              <a:gd name="connsiteX3" fmla="*/ 0 w 3667088"/>
              <a:gd name="connsiteY3" fmla="*/ 734351 h 734351"/>
              <a:gd name="connsiteX4" fmla="*/ 0 w 3667088"/>
              <a:gd name="connsiteY4" fmla="*/ 0 h 734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088" h="734351">
                <a:moveTo>
                  <a:pt x="0" y="0"/>
                </a:moveTo>
                <a:lnTo>
                  <a:pt x="3667088" y="0"/>
                </a:lnTo>
                <a:lnTo>
                  <a:pt x="3667088" y="734351"/>
                </a:lnTo>
                <a:lnTo>
                  <a:pt x="0" y="734351"/>
                </a:lnTo>
                <a:lnTo>
                  <a:pt x="0" y="0"/>
                </a:lnTo>
                <a:close/>
              </a:path>
            </a:pathLst>
          </a:custGeom>
          <a:solidFill>
            <a:schemeClr val="bg2"/>
          </a:solidFill>
          <a:ln>
            <a:noFill/>
          </a:ln>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spcFirstLastPara="0" vert="horz" wrap="square" lIns="822960" tIns="91440" rIns="55880" bIns="91440" numCol="1" spcCol="1270" anchor="ctr" anchorCtr="0">
            <a:noAutofit/>
          </a:bodyPr>
          <a:lstStyle/>
          <a:p>
            <a:pPr defTabSz="977783">
              <a:lnSpc>
                <a:spcPct val="90000"/>
              </a:lnSpc>
              <a:spcBef>
                <a:spcPct val="0"/>
              </a:spcBef>
              <a:spcAft>
                <a:spcPct val="35000"/>
              </a:spcAft>
            </a:pPr>
            <a:r>
              <a:rPr lang="en-US" sz="2400" dirty="0">
                <a:solidFill>
                  <a:schemeClr val="tx2">
                    <a:lumMod val="65000"/>
                    <a:lumOff val="35000"/>
                  </a:schemeClr>
                </a:solidFill>
              </a:rPr>
              <a:t>Switched Video</a:t>
            </a:r>
          </a:p>
        </p:txBody>
      </p:sp>
      <p:sp>
        <p:nvSpPr>
          <p:cNvPr id="52" name="Freeform 51"/>
          <p:cNvSpPr/>
          <p:nvPr/>
        </p:nvSpPr>
        <p:spPr>
          <a:xfrm flipH="1">
            <a:off x="1" y="6029682"/>
            <a:ext cx="5266593" cy="734351"/>
          </a:xfrm>
          <a:custGeom>
            <a:avLst/>
            <a:gdLst>
              <a:gd name="connsiteX0" fmla="*/ 0 w 3667088"/>
              <a:gd name="connsiteY0" fmla="*/ 0 h 734351"/>
              <a:gd name="connsiteX1" fmla="*/ 3667088 w 3667088"/>
              <a:gd name="connsiteY1" fmla="*/ 0 h 734351"/>
              <a:gd name="connsiteX2" fmla="*/ 3667088 w 3667088"/>
              <a:gd name="connsiteY2" fmla="*/ 734351 h 734351"/>
              <a:gd name="connsiteX3" fmla="*/ 0 w 3667088"/>
              <a:gd name="connsiteY3" fmla="*/ 734351 h 734351"/>
              <a:gd name="connsiteX4" fmla="*/ 0 w 3667088"/>
              <a:gd name="connsiteY4" fmla="*/ 0 h 734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088" h="734351">
                <a:moveTo>
                  <a:pt x="0" y="0"/>
                </a:moveTo>
                <a:lnTo>
                  <a:pt x="3667088" y="0"/>
                </a:lnTo>
                <a:lnTo>
                  <a:pt x="3667088" y="734351"/>
                </a:lnTo>
                <a:lnTo>
                  <a:pt x="0" y="734351"/>
                </a:lnTo>
                <a:lnTo>
                  <a:pt x="0" y="0"/>
                </a:lnTo>
                <a:close/>
              </a:path>
            </a:pathLst>
          </a:custGeom>
          <a:solidFill>
            <a:schemeClr val="bg2"/>
          </a:solidFill>
          <a:ln>
            <a:noFill/>
          </a:ln>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spcFirstLastPara="0" vert="horz" wrap="square" lIns="822960" tIns="91440" rIns="55880" bIns="91440" numCol="1" spcCol="1270" anchor="ctr" anchorCtr="0">
            <a:noAutofit/>
          </a:bodyPr>
          <a:lstStyle/>
          <a:p>
            <a:pPr defTabSz="977783">
              <a:lnSpc>
                <a:spcPct val="90000"/>
              </a:lnSpc>
              <a:spcBef>
                <a:spcPct val="0"/>
              </a:spcBef>
              <a:spcAft>
                <a:spcPct val="35000"/>
              </a:spcAft>
            </a:pPr>
            <a:r>
              <a:rPr lang="en-US" sz="2400" dirty="0">
                <a:solidFill>
                  <a:schemeClr val="tx2">
                    <a:lumMod val="65000"/>
                    <a:lumOff val="35000"/>
                  </a:schemeClr>
                </a:solidFill>
              </a:rPr>
              <a:t>Software Based</a:t>
            </a:r>
          </a:p>
        </p:txBody>
      </p:sp>
      <p:sp>
        <p:nvSpPr>
          <p:cNvPr id="16" name="Oval 15"/>
          <p:cNvSpPr/>
          <p:nvPr/>
        </p:nvSpPr>
        <p:spPr>
          <a:xfrm>
            <a:off x="4753304" y="2319219"/>
            <a:ext cx="5123793" cy="5123793"/>
          </a:xfrm>
          <a:prstGeom prst="ellipse">
            <a:avLst/>
          </a:prstGeom>
          <a:solidFill>
            <a:schemeClr val="accent1"/>
          </a:solidFill>
          <a:ln w="285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graphicFrame>
        <p:nvGraphicFramePr>
          <p:cNvPr id="15" name="Table 14"/>
          <p:cNvGraphicFramePr>
            <a:graphicFrameLocks noGrp="1"/>
          </p:cNvGraphicFramePr>
          <p:nvPr>
            <p:extLst/>
          </p:nvPr>
        </p:nvGraphicFramePr>
        <p:xfrm>
          <a:off x="5702150" y="2842849"/>
          <a:ext cx="3226101" cy="4076532"/>
        </p:xfrm>
        <a:graphic>
          <a:graphicData uri="http://schemas.openxmlformats.org/drawingml/2006/table">
            <a:tbl>
              <a:tblPr firstRow="1" bandRow="1">
                <a:tableStyleId>{21E4AEA4-8DFA-4A89-87EB-49C32662AFE0}</a:tableStyleId>
              </a:tblPr>
              <a:tblGrid>
                <a:gridCol w="3226101">
                  <a:extLst>
                    <a:ext uri="{9D8B030D-6E8A-4147-A177-3AD203B41FA5}">
                      <a16:colId xmlns:a16="http://schemas.microsoft.com/office/drawing/2014/main" xmlns="" val="20000"/>
                    </a:ext>
                  </a:extLst>
                </a:gridCol>
              </a:tblGrid>
              <a:tr h="679422">
                <a:tc>
                  <a:txBody>
                    <a:bodyPr/>
                    <a:lstStyle/>
                    <a:p>
                      <a:pPr marL="0" marR="0" lvl="0" indent="0" algn="ctr" defTabSz="1306220" rtl="0" eaLnBrk="1" fontAlgn="auto" latinLnBrk="0" hangingPunct="1">
                        <a:lnSpc>
                          <a:spcPct val="100000"/>
                        </a:lnSpc>
                        <a:spcBef>
                          <a:spcPts val="0"/>
                        </a:spcBef>
                        <a:spcAft>
                          <a:spcPts val="0"/>
                        </a:spcAft>
                        <a:buClrTx/>
                        <a:buSzTx/>
                        <a:buFontTx/>
                        <a:buNone/>
                        <a:tabLst/>
                        <a:defRPr/>
                      </a:pPr>
                      <a:r>
                        <a:rPr lang="en-US" sz="2400" b="0" dirty="0">
                          <a:solidFill>
                            <a:schemeClr val="bg1"/>
                          </a:solidFill>
                        </a:rPr>
                        <a:t>Scalable Audio</a:t>
                      </a:r>
                    </a:p>
                  </a:txBody>
                  <a:tcPr anchor="ctr">
                    <a:lnL w="12700" cmpd="sng">
                      <a:noFill/>
                    </a:lnL>
                    <a:lnR w="12700" cmpd="sng">
                      <a:noFill/>
                    </a:lnR>
                    <a:lnT w="12700" cmpd="sng">
                      <a:noFill/>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679422">
                <a:tc>
                  <a:txBody>
                    <a:bodyPr/>
                    <a:lstStyle/>
                    <a:p>
                      <a:pPr marL="0" marR="0" lvl="0" indent="0" algn="ctr" defTabSz="1306220" rtl="0" eaLnBrk="1" fontAlgn="auto" latinLnBrk="0" hangingPunct="1">
                        <a:lnSpc>
                          <a:spcPct val="100000"/>
                        </a:lnSpc>
                        <a:spcBef>
                          <a:spcPts val="0"/>
                        </a:spcBef>
                        <a:spcAft>
                          <a:spcPts val="0"/>
                        </a:spcAft>
                        <a:buClrTx/>
                        <a:buSzTx/>
                        <a:buFontTx/>
                        <a:buNone/>
                        <a:tabLst/>
                        <a:defRPr/>
                      </a:pPr>
                      <a:r>
                        <a:rPr lang="en-US" sz="2400" b="0" dirty="0">
                          <a:solidFill>
                            <a:schemeClr val="bg1"/>
                          </a:solidFill>
                        </a:rPr>
                        <a:t>Web Collaboration</a:t>
                      </a:r>
                    </a:p>
                  </a:txBody>
                  <a:tcPr anchor="ctr">
                    <a:lnL w="12700" cmpd="sng">
                      <a:noFill/>
                    </a:lnL>
                    <a:lnR w="12700" cmpd="sng">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679422">
                <a:tc>
                  <a:txBody>
                    <a:bodyPr/>
                    <a:lstStyle/>
                    <a:p>
                      <a:pPr marL="0" marR="0" lvl="0" indent="0" algn="ctr" defTabSz="1306220" rtl="0" eaLnBrk="1" fontAlgn="auto" latinLnBrk="0" hangingPunct="1">
                        <a:lnSpc>
                          <a:spcPct val="100000"/>
                        </a:lnSpc>
                        <a:spcBef>
                          <a:spcPts val="0"/>
                        </a:spcBef>
                        <a:spcAft>
                          <a:spcPts val="0"/>
                        </a:spcAft>
                        <a:buClrTx/>
                        <a:buSzTx/>
                        <a:buFontTx/>
                        <a:buNone/>
                        <a:tabLst/>
                        <a:defRPr/>
                      </a:pPr>
                      <a:r>
                        <a:rPr lang="en-US" sz="2400" b="0" dirty="0">
                          <a:solidFill>
                            <a:schemeClr val="bg1"/>
                          </a:solidFill>
                        </a:rPr>
                        <a:t>Rich Video</a:t>
                      </a:r>
                    </a:p>
                  </a:txBody>
                  <a:tcPr anchor="ctr">
                    <a:lnL w="12700" cmpd="sng">
                      <a:noFill/>
                    </a:lnL>
                    <a:lnR w="12700" cmpd="sng">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679422">
                <a:tc>
                  <a:txBody>
                    <a:bodyPr/>
                    <a:lstStyle/>
                    <a:p>
                      <a:pPr marL="0" marR="0" lvl="0" indent="0" algn="ctr" defTabSz="1306220" rtl="0" eaLnBrk="1" fontAlgn="auto" latinLnBrk="0" hangingPunct="1">
                        <a:lnSpc>
                          <a:spcPct val="100000"/>
                        </a:lnSpc>
                        <a:spcBef>
                          <a:spcPts val="0"/>
                        </a:spcBef>
                        <a:spcAft>
                          <a:spcPts val="0"/>
                        </a:spcAft>
                        <a:buClrTx/>
                        <a:buSzTx/>
                        <a:buFontTx/>
                        <a:buNone/>
                        <a:tabLst/>
                        <a:defRPr/>
                      </a:pPr>
                      <a:r>
                        <a:rPr lang="en-US" sz="2400" b="0" dirty="0">
                          <a:solidFill>
                            <a:schemeClr val="bg1"/>
                          </a:solidFill>
                        </a:rPr>
                        <a:t>Room Integration</a:t>
                      </a:r>
                    </a:p>
                  </a:txBody>
                  <a:tcPr anchor="ctr">
                    <a:lnL w="12700" cmpd="sng">
                      <a:noFill/>
                    </a:lnL>
                    <a:lnR w="12700" cmpd="sng">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679422">
                <a:tc>
                  <a:txBody>
                    <a:bodyPr/>
                    <a:lstStyle/>
                    <a:p>
                      <a:pPr marL="0" marR="0" lvl="0" indent="0" algn="ctr" defTabSz="1306220" rtl="0" eaLnBrk="1" fontAlgn="auto" latinLnBrk="0" hangingPunct="1">
                        <a:lnSpc>
                          <a:spcPct val="100000"/>
                        </a:lnSpc>
                        <a:spcBef>
                          <a:spcPts val="0"/>
                        </a:spcBef>
                        <a:spcAft>
                          <a:spcPts val="0"/>
                        </a:spcAft>
                        <a:buClrTx/>
                        <a:buSzTx/>
                        <a:buFontTx/>
                        <a:buNone/>
                        <a:tabLst/>
                        <a:defRPr/>
                      </a:pPr>
                      <a:r>
                        <a:rPr lang="en-US" sz="2400" b="0" dirty="0">
                          <a:solidFill>
                            <a:schemeClr val="bg1"/>
                          </a:solidFill>
                        </a:rPr>
                        <a:t>Full Client Suite</a:t>
                      </a:r>
                    </a:p>
                  </a:txBody>
                  <a:tcPr anchor="ctr">
                    <a:lnL w="12700" cmpd="sng">
                      <a:noFill/>
                    </a:lnL>
                    <a:lnR w="12700" cmpd="sng">
                      <a:noFill/>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679422">
                <a:tc>
                  <a:txBody>
                    <a:bodyPr/>
                    <a:lstStyle/>
                    <a:p>
                      <a:pPr marL="0" marR="0" lvl="0" indent="0" algn="ctr" defTabSz="1306220" rtl="0" eaLnBrk="1" fontAlgn="auto" latinLnBrk="0" hangingPunct="1">
                        <a:lnSpc>
                          <a:spcPct val="100000"/>
                        </a:lnSpc>
                        <a:spcBef>
                          <a:spcPts val="0"/>
                        </a:spcBef>
                        <a:spcAft>
                          <a:spcPts val="0"/>
                        </a:spcAft>
                        <a:buClrTx/>
                        <a:buSzTx/>
                        <a:buFontTx/>
                        <a:buNone/>
                        <a:tabLst/>
                        <a:defRPr/>
                      </a:pPr>
                      <a:r>
                        <a:rPr lang="en-US" sz="2400" b="0" dirty="0">
                          <a:solidFill>
                            <a:schemeClr val="bg1"/>
                          </a:solidFill>
                        </a:rPr>
                        <a:t>Software Based</a:t>
                      </a:r>
                    </a:p>
                  </a:txBody>
                  <a:tcPr anchor="ctr">
                    <a:lnL w="12700" cmpd="sng">
                      <a:noFill/>
                    </a:lnL>
                    <a:lnR w="12700" cmpd="sng">
                      <a:noFill/>
                    </a:lnR>
                    <a:lnT w="190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grpSp>
        <p:nvGrpSpPr>
          <p:cNvPr id="19" name="Group 18"/>
          <p:cNvGrpSpPr/>
          <p:nvPr/>
        </p:nvGrpSpPr>
        <p:grpSpPr>
          <a:xfrm>
            <a:off x="4464259" y="3932254"/>
            <a:ext cx="822960" cy="822960"/>
            <a:chOff x="3755405" y="3754857"/>
            <a:chExt cx="822960" cy="822960"/>
          </a:xfrm>
        </p:grpSpPr>
        <p:sp>
          <p:nvSpPr>
            <p:cNvPr id="70" name="Oval 69"/>
            <p:cNvSpPr/>
            <p:nvPr/>
          </p:nvSpPr>
          <p:spPr>
            <a:xfrm>
              <a:off x="3801125" y="3800577"/>
              <a:ext cx="731520" cy="731520"/>
            </a:xfrm>
            <a:prstGeom prst="ellipse">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pic>
          <p:nvPicPr>
            <p:cNvPr id="62" name="Picture 61" descr="Collaboration-red-circl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55405" y="3754857"/>
              <a:ext cx="822960" cy="822960"/>
            </a:xfrm>
            <a:prstGeom prst="rect">
              <a:avLst/>
            </a:prstGeom>
          </p:spPr>
        </p:pic>
      </p:grpSp>
      <p:grpSp>
        <p:nvGrpSpPr>
          <p:cNvPr id="77" name="Group 76"/>
          <p:cNvGrpSpPr/>
          <p:nvPr/>
        </p:nvGrpSpPr>
        <p:grpSpPr>
          <a:xfrm>
            <a:off x="4819062" y="5978340"/>
            <a:ext cx="822960" cy="822960"/>
            <a:chOff x="4068011" y="5798709"/>
            <a:chExt cx="822960" cy="822960"/>
          </a:xfrm>
        </p:grpSpPr>
        <p:sp>
          <p:nvSpPr>
            <p:cNvPr id="72" name="Oval 71"/>
            <p:cNvSpPr/>
            <p:nvPr/>
          </p:nvSpPr>
          <p:spPr>
            <a:xfrm>
              <a:off x="4113731" y="5844429"/>
              <a:ext cx="731520" cy="731520"/>
            </a:xfrm>
            <a:prstGeom prst="ellipse">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pic>
          <p:nvPicPr>
            <p:cNvPr id="64" name="Picture 63" descr="Download-red-circl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68011" y="5798709"/>
              <a:ext cx="822960" cy="822960"/>
            </a:xfrm>
            <a:prstGeom prst="rect">
              <a:avLst/>
            </a:prstGeom>
          </p:spPr>
        </p:pic>
      </p:grpSp>
      <p:grpSp>
        <p:nvGrpSpPr>
          <p:cNvPr id="20" name="Group 19"/>
          <p:cNvGrpSpPr/>
          <p:nvPr/>
        </p:nvGrpSpPr>
        <p:grpSpPr>
          <a:xfrm>
            <a:off x="4444195" y="4946433"/>
            <a:ext cx="822960" cy="822960"/>
            <a:chOff x="3665859" y="4749238"/>
            <a:chExt cx="822960" cy="822960"/>
          </a:xfrm>
        </p:grpSpPr>
        <p:sp>
          <p:nvSpPr>
            <p:cNvPr id="71" name="Oval 70"/>
            <p:cNvSpPr/>
            <p:nvPr/>
          </p:nvSpPr>
          <p:spPr>
            <a:xfrm>
              <a:off x="3711579" y="4794958"/>
              <a:ext cx="731520" cy="731520"/>
            </a:xfrm>
            <a:prstGeom prst="ellipse">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pic>
          <p:nvPicPr>
            <p:cNvPr id="69" name="Picture 68" descr="Change-red-circle.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65859" y="4749238"/>
              <a:ext cx="822960" cy="822960"/>
            </a:xfrm>
            <a:prstGeom prst="rect">
              <a:avLst/>
            </a:prstGeom>
          </p:spPr>
        </p:pic>
      </p:grpSp>
      <p:grpSp>
        <p:nvGrpSpPr>
          <p:cNvPr id="18" name="Group 17"/>
          <p:cNvGrpSpPr/>
          <p:nvPr/>
        </p:nvGrpSpPr>
        <p:grpSpPr>
          <a:xfrm>
            <a:off x="4819062" y="2906123"/>
            <a:ext cx="822960" cy="822960"/>
            <a:chOff x="3867401" y="2895469"/>
            <a:chExt cx="822960" cy="822960"/>
          </a:xfrm>
        </p:grpSpPr>
        <p:sp>
          <p:nvSpPr>
            <p:cNvPr id="17" name="Oval 16"/>
            <p:cNvSpPr/>
            <p:nvPr/>
          </p:nvSpPr>
          <p:spPr>
            <a:xfrm>
              <a:off x="3913121" y="2941189"/>
              <a:ext cx="731520" cy="731520"/>
            </a:xfrm>
            <a:prstGeom prst="ellipse">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pic>
          <p:nvPicPr>
            <p:cNvPr id="61" name="Picture 60" descr="Network-Scalability-red-circle.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67401" y="2895469"/>
              <a:ext cx="822960" cy="822960"/>
            </a:xfrm>
            <a:prstGeom prst="rect">
              <a:avLst/>
            </a:prstGeom>
          </p:spPr>
        </p:pic>
      </p:grpSp>
      <p:grpSp>
        <p:nvGrpSpPr>
          <p:cNvPr id="78" name="Group 77"/>
          <p:cNvGrpSpPr/>
          <p:nvPr/>
        </p:nvGrpSpPr>
        <p:grpSpPr>
          <a:xfrm>
            <a:off x="8991633" y="2906123"/>
            <a:ext cx="822960" cy="822960"/>
            <a:chOff x="10330746" y="3050114"/>
            <a:chExt cx="822960" cy="822960"/>
          </a:xfrm>
        </p:grpSpPr>
        <p:sp>
          <p:nvSpPr>
            <p:cNvPr id="73" name="Oval 72"/>
            <p:cNvSpPr/>
            <p:nvPr/>
          </p:nvSpPr>
          <p:spPr>
            <a:xfrm>
              <a:off x="10376466" y="3095834"/>
              <a:ext cx="731520" cy="731520"/>
            </a:xfrm>
            <a:prstGeom prst="ellipse">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pic>
          <p:nvPicPr>
            <p:cNvPr id="63" name="Picture 62" descr="Video-1-red-circle.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330746" y="3050114"/>
              <a:ext cx="822960" cy="822960"/>
            </a:xfrm>
            <a:prstGeom prst="rect">
              <a:avLst/>
            </a:prstGeom>
          </p:spPr>
        </p:pic>
      </p:grpSp>
      <p:grpSp>
        <p:nvGrpSpPr>
          <p:cNvPr id="79" name="Group 78"/>
          <p:cNvGrpSpPr/>
          <p:nvPr/>
        </p:nvGrpSpPr>
        <p:grpSpPr>
          <a:xfrm>
            <a:off x="9363246" y="3957823"/>
            <a:ext cx="822960" cy="822960"/>
            <a:chOff x="10409022" y="4003074"/>
            <a:chExt cx="822960" cy="822960"/>
          </a:xfrm>
        </p:grpSpPr>
        <p:sp>
          <p:nvSpPr>
            <p:cNvPr id="74" name="Oval 73"/>
            <p:cNvSpPr/>
            <p:nvPr/>
          </p:nvSpPr>
          <p:spPr>
            <a:xfrm>
              <a:off x="10454742" y="4048794"/>
              <a:ext cx="731520" cy="731520"/>
            </a:xfrm>
            <a:prstGeom prst="ellipse">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pic>
          <p:nvPicPr>
            <p:cNvPr id="65" name="Picture 64" descr="Refresh-red-circle.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409022" y="4003074"/>
              <a:ext cx="822960" cy="822960"/>
            </a:xfrm>
            <a:prstGeom prst="rect">
              <a:avLst/>
            </a:prstGeom>
          </p:spPr>
        </p:pic>
      </p:grpSp>
      <p:grpSp>
        <p:nvGrpSpPr>
          <p:cNvPr id="81" name="Group 80"/>
          <p:cNvGrpSpPr/>
          <p:nvPr/>
        </p:nvGrpSpPr>
        <p:grpSpPr>
          <a:xfrm>
            <a:off x="8991633" y="5999848"/>
            <a:ext cx="822960" cy="822960"/>
            <a:chOff x="10045778" y="5999848"/>
            <a:chExt cx="822960" cy="822960"/>
          </a:xfrm>
        </p:grpSpPr>
        <p:sp>
          <p:nvSpPr>
            <p:cNvPr id="76" name="Oval 75"/>
            <p:cNvSpPr/>
            <p:nvPr/>
          </p:nvSpPr>
          <p:spPr>
            <a:xfrm>
              <a:off x="10091498" y="6045568"/>
              <a:ext cx="731520" cy="731520"/>
            </a:xfrm>
            <a:prstGeom prst="ellipse">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pic>
          <p:nvPicPr>
            <p:cNvPr id="67" name="Picture 66" descr="Services-red-circle.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045778" y="5999848"/>
              <a:ext cx="822960" cy="822960"/>
            </a:xfrm>
            <a:prstGeom prst="rect">
              <a:avLst/>
            </a:prstGeom>
          </p:spPr>
        </p:pic>
      </p:grpSp>
      <p:grpSp>
        <p:nvGrpSpPr>
          <p:cNvPr id="80" name="Group 79"/>
          <p:cNvGrpSpPr/>
          <p:nvPr/>
        </p:nvGrpSpPr>
        <p:grpSpPr>
          <a:xfrm>
            <a:off x="9363246" y="4976731"/>
            <a:ext cx="822960" cy="822960"/>
            <a:chOff x="10487299" y="4976731"/>
            <a:chExt cx="822960" cy="822960"/>
          </a:xfrm>
        </p:grpSpPr>
        <p:sp>
          <p:nvSpPr>
            <p:cNvPr id="75" name="Oval 74"/>
            <p:cNvSpPr/>
            <p:nvPr/>
          </p:nvSpPr>
          <p:spPr>
            <a:xfrm>
              <a:off x="10533019" y="5022451"/>
              <a:ext cx="731520" cy="731520"/>
            </a:xfrm>
            <a:prstGeom prst="ellipse">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pic>
          <p:nvPicPr>
            <p:cNvPr id="68" name="Picture 67" descr="Pin-red-circle.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487299" y="4976731"/>
              <a:ext cx="822960" cy="822960"/>
            </a:xfrm>
            <a:prstGeom prst="rect">
              <a:avLst/>
            </a:prstGeom>
          </p:spPr>
        </p:pic>
      </p:grpSp>
    </p:spTree>
    <p:extLst>
      <p:ext uri="{BB962C8B-B14F-4D97-AF65-F5344CB8AC3E}">
        <p14:creationId xmlns:p14="http://schemas.microsoft.com/office/powerpoint/2010/main" val="3877555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6891" y="2185036"/>
            <a:ext cx="14630400" cy="517398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lnSpc>
                <a:spcPct val="90000"/>
              </a:lnSpc>
              <a:defRPr/>
            </a:pPr>
            <a:endParaRPr lang="en-US" dirty="0">
              <a:solidFill>
                <a:srgbClr val="FFFFFF"/>
              </a:solidFill>
            </a:endParaRPr>
          </a:p>
        </p:txBody>
      </p:sp>
      <p:sp>
        <p:nvSpPr>
          <p:cNvPr id="54" name="Rectangle 53"/>
          <p:cNvSpPr/>
          <p:nvPr/>
        </p:nvSpPr>
        <p:spPr>
          <a:xfrm>
            <a:off x="4971652" y="6793278"/>
            <a:ext cx="2923177" cy="301175"/>
          </a:xfrm>
          <a:prstGeom prst="rect">
            <a:avLst/>
          </a:prstGeom>
        </p:spPr>
        <p:txBody>
          <a:bodyPr wrap="none" lIns="130622" tIns="65311" rIns="130622" bIns="65311">
            <a:spAutoFit/>
          </a:bodyPr>
          <a:lstStyle/>
          <a:p>
            <a:pPr algn="r"/>
            <a:r>
              <a:rPr lang="en-US" sz="1100" b="1" i="1" dirty="0">
                <a:solidFill>
                  <a:schemeClr val="bg1"/>
                </a:solidFill>
              </a:rPr>
              <a:t>Mary Meeker, Morgan Stanley, Mar 2012</a:t>
            </a:r>
          </a:p>
        </p:txBody>
      </p:sp>
      <p:sp>
        <p:nvSpPr>
          <p:cNvPr id="25" name="Content Placeholder 3"/>
          <p:cNvSpPr txBox="1">
            <a:spLocks/>
          </p:cNvSpPr>
          <p:nvPr/>
        </p:nvSpPr>
        <p:spPr>
          <a:xfrm>
            <a:off x="731520" y="1560786"/>
            <a:ext cx="6233294" cy="5798230"/>
          </a:xfrm>
          <a:prstGeom prst="rect">
            <a:avLst/>
          </a:prstGeom>
        </p:spPr>
        <p:txBody>
          <a:bodyPr lIns="130622" tIns="65311" rIns="130622" bIns="65311"/>
          <a:lstStyle>
            <a:lvl1pPr marL="365760" indent="-365760" algn="l" defTabSz="914400" rtl="0" eaLnBrk="1" latinLnBrk="0" hangingPunct="1">
              <a:lnSpc>
                <a:spcPct val="90000"/>
              </a:lnSpc>
              <a:spcBef>
                <a:spcPts val="1200"/>
              </a:spcBef>
              <a:buClr>
                <a:schemeClr val="accent1"/>
              </a:buClr>
              <a:buFont typeface="Webdings" pitchFamily="18" charset="2"/>
              <a:buChar char="4"/>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accent2"/>
              </a:buClr>
              <a:buFont typeface="Arial" pitchFamily="34" charset="0"/>
              <a:buChar char="–"/>
              <a:defRPr sz="2200" kern="1200">
                <a:solidFill>
                  <a:schemeClr val="tx1"/>
                </a:solidFill>
                <a:latin typeface="+mn-lt"/>
                <a:ea typeface="+mn-ea"/>
                <a:cs typeface="+mn-cs"/>
              </a:defRPr>
            </a:lvl2pPr>
            <a:lvl3pPr marL="1097280" indent="-228600" algn="l" defTabSz="914400" rtl="0" eaLnBrk="1" latinLnBrk="0" hangingPunct="1">
              <a:lnSpc>
                <a:spcPct val="90000"/>
              </a:lnSpc>
              <a:spcBef>
                <a:spcPts val="600"/>
              </a:spcBef>
              <a:buClr>
                <a:schemeClr val="accent2"/>
              </a:buClr>
              <a:buFont typeface="Arial" pitchFamily="34" charset="0"/>
              <a:buChar char="–"/>
              <a:defRPr sz="1800" kern="1200">
                <a:solidFill>
                  <a:schemeClr val="tx1"/>
                </a:solidFill>
                <a:latin typeface="+mn-lt"/>
                <a:ea typeface="+mn-ea"/>
                <a:cs typeface="+mn-cs"/>
              </a:defRPr>
            </a:lvl3pPr>
            <a:lvl4pPr marL="146304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4pPr>
            <a:lvl5pPr marL="182880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5pPr>
            <a:lvl6pPr marL="219456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6pPr>
            <a:lvl7pPr marL="256032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7pPr>
            <a:lvl8pPr marL="292608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8pPr>
            <a:lvl9pPr marL="329184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9pPr>
          </a:lstStyle>
          <a:p>
            <a:pPr marL="522488" indent="-522488" defTabSz="1306220">
              <a:spcBef>
                <a:spcPts val="1714"/>
              </a:spcBef>
              <a:defRPr/>
            </a:pPr>
            <a:r>
              <a:rPr lang="en-US" sz="2600" dirty="0">
                <a:solidFill>
                  <a:schemeClr val="tx2">
                    <a:lumMod val="65000"/>
                    <a:lumOff val="35000"/>
                  </a:schemeClr>
                </a:solidFill>
                <a:latin typeface="+mj-lt"/>
              </a:rPr>
              <a:t>Full interoperability with virtually any video room system</a:t>
            </a:r>
            <a:endParaRPr lang="en-US" sz="2600" b="1" dirty="0">
              <a:solidFill>
                <a:schemeClr val="tx2">
                  <a:lumMod val="65000"/>
                  <a:lumOff val="35000"/>
                </a:schemeClr>
              </a:solidFill>
              <a:latin typeface="+mj-lt"/>
            </a:endParaRPr>
          </a:p>
          <a:p>
            <a:pPr marL="522488" indent="-522488" defTabSz="1306220">
              <a:spcBef>
                <a:spcPts val="1714"/>
              </a:spcBef>
              <a:defRPr/>
            </a:pPr>
            <a:r>
              <a:rPr lang="en-US" sz="2600" dirty="0">
                <a:solidFill>
                  <a:schemeClr val="tx2">
                    <a:lumMod val="65000"/>
                    <a:lumOff val="35000"/>
                  </a:schemeClr>
                </a:solidFill>
              </a:rPr>
              <a:t>Transcoded video up to 28 Hollywood squares</a:t>
            </a:r>
            <a:endParaRPr lang="en-US" sz="2600" b="1" dirty="0">
              <a:solidFill>
                <a:schemeClr val="tx2">
                  <a:lumMod val="65000"/>
                  <a:lumOff val="35000"/>
                </a:schemeClr>
              </a:solidFill>
            </a:endParaRPr>
          </a:p>
          <a:p>
            <a:pPr marL="522488" indent="-522488" defTabSz="1306220">
              <a:spcBef>
                <a:spcPts val="1714"/>
              </a:spcBef>
              <a:defRPr/>
            </a:pPr>
            <a:r>
              <a:rPr lang="en-US" sz="2600" dirty="0">
                <a:solidFill>
                  <a:schemeClr val="tx2">
                    <a:lumMod val="65000"/>
                    <a:lumOff val="35000"/>
                  </a:schemeClr>
                </a:solidFill>
              </a:rPr>
              <a:t>SIP clients like H175 Video Collaboration Station supported</a:t>
            </a:r>
            <a:endParaRPr lang="en-US" sz="2600" b="1" dirty="0">
              <a:solidFill>
                <a:schemeClr val="tx2">
                  <a:lumMod val="65000"/>
                  <a:lumOff val="35000"/>
                </a:schemeClr>
              </a:solidFill>
            </a:endParaRPr>
          </a:p>
          <a:p>
            <a:pPr marL="522488" indent="-522488" defTabSz="1306220">
              <a:spcBef>
                <a:spcPts val="1714"/>
              </a:spcBef>
              <a:defRPr/>
            </a:pPr>
            <a:r>
              <a:rPr lang="en-US" sz="2600" dirty="0">
                <a:solidFill>
                  <a:schemeClr val="tx2">
                    <a:lumMod val="65000"/>
                    <a:lumOff val="35000"/>
                  </a:schemeClr>
                </a:solidFill>
              </a:rPr>
              <a:t>3rd party video room system management</a:t>
            </a:r>
            <a:endParaRPr lang="en-US" sz="2600" b="1" dirty="0">
              <a:solidFill>
                <a:schemeClr val="tx2">
                  <a:lumMod val="65000"/>
                  <a:lumOff val="35000"/>
                </a:schemeClr>
              </a:solidFill>
            </a:endParaRPr>
          </a:p>
          <a:p>
            <a:pPr marL="979665" lvl="1" indent="-326555" defTabSz="1306220">
              <a:spcBef>
                <a:spcPts val="1143"/>
              </a:spcBef>
              <a:defRPr/>
            </a:pPr>
            <a:r>
              <a:rPr lang="en-US" dirty="0">
                <a:solidFill>
                  <a:schemeClr val="tx2">
                    <a:lumMod val="65000"/>
                    <a:lumOff val="35000"/>
                  </a:schemeClr>
                </a:solidFill>
              </a:rPr>
              <a:t>Cisco, Lifesize, Polycom, Tandberg</a:t>
            </a:r>
          </a:p>
          <a:p>
            <a:pPr marL="522488" indent="-522488" defTabSz="1306220">
              <a:spcBef>
                <a:spcPts val="1714"/>
              </a:spcBef>
              <a:defRPr/>
            </a:pPr>
            <a:r>
              <a:rPr lang="en-US" sz="2600" dirty="0">
                <a:solidFill>
                  <a:schemeClr val="tx2">
                    <a:lumMod val="65000"/>
                    <a:lumOff val="35000"/>
                  </a:schemeClr>
                </a:solidFill>
              </a:rPr>
              <a:t>Microsoft Lync 2013 &amp; Skype for Business support</a:t>
            </a:r>
            <a:endParaRPr lang="en-US" sz="2600" b="1" dirty="0">
              <a:solidFill>
                <a:schemeClr val="tx2">
                  <a:lumMod val="65000"/>
                  <a:lumOff val="35000"/>
                </a:schemeClr>
              </a:solidFill>
            </a:endParaRPr>
          </a:p>
          <a:p>
            <a:pPr marL="521581" indent="-521581">
              <a:lnSpc>
                <a:spcPct val="100000"/>
              </a:lnSpc>
              <a:spcBef>
                <a:spcPts val="857"/>
              </a:spcBef>
            </a:pPr>
            <a:endParaRPr lang="en-US" sz="2600" b="1" dirty="0"/>
          </a:p>
          <a:p>
            <a:pPr>
              <a:buClr>
                <a:srgbClr val="CC0000"/>
              </a:buClr>
            </a:pPr>
            <a:endParaRPr lang="en-US" sz="2600" b="1" dirty="0">
              <a:solidFill>
                <a:srgbClr val="323232"/>
              </a:solidFill>
            </a:endParaRPr>
          </a:p>
        </p:txBody>
      </p:sp>
      <p:pic>
        <p:nvPicPr>
          <p:cNvPr id="9" name="Picture 61" descr="AV_logo_rgb.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4058" y="7710267"/>
            <a:ext cx="1803400" cy="388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a:xfrm>
            <a:off x="731520" y="521658"/>
            <a:ext cx="13167360" cy="1005840"/>
          </a:xfrm>
          <a:prstGeom prst="rect">
            <a:avLst/>
          </a:prstGeom>
        </p:spPr>
        <p:txBody>
          <a:bodyPr/>
          <a:lstStyle>
            <a:lvl1pPr algn="l" defTabSz="1306220" rtl="0" eaLnBrk="1" latinLnBrk="0" hangingPunct="1">
              <a:lnSpc>
                <a:spcPct val="90000"/>
              </a:lnSpc>
              <a:spcBef>
                <a:spcPct val="0"/>
              </a:spcBef>
              <a:buNone/>
              <a:defRPr sz="3200" kern="1200" cap="all">
                <a:solidFill>
                  <a:schemeClr val="tx2">
                    <a:lumMod val="65000"/>
                    <a:lumOff val="35000"/>
                  </a:schemeClr>
                </a:solidFill>
                <a:latin typeface="Arial Black"/>
                <a:ea typeface="+mj-ea"/>
                <a:cs typeface="Arial Black"/>
              </a:defRPr>
            </a:lvl1pPr>
          </a:lstStyle>
          <a:p>
            <a:r>
              <a:rPr lang="en-US" dirty="0"/>
              <a:t>Rich hd video conferencing</a:t>
            </a:r>
            <a:br>
              <a:rPr lang="en-US" dirty="0"/>
            </a:br>
            <a:r>
              <a:rPr lang="en-US" sz="2800" cap="none" dirty="0">
                <a:solidFill>
                  <a:schemeClr val="accent1"/>
                </a:solidFill>
                <a:latin typeface="+mn-lt"/>
              </a:rPr>
              <a:t>Multi-Vendor Integration</a:t>
            </a: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t="9442"/>
          <a:stretch/>
        </p:blipFill>
        <p:spPr>
          <a:xfrm>
            <a:off x="7298309" y="2080062"/>
            <a:ext cx="6819362" cy="405567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781483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188142" y="1560783"/>
          <a:ext cx="14330031" cy="5641398"/>
        </p:xfrm>
        <a:graphic>
          <a:graphicData uri="http://schemas.openxmlformats.org/drawingml/2006/table">
            <a:tbl>
              <a:tblPr firstRow="1" bandRow="1">
                <a:tableStyleId>{5940675A-B579-460E-94D1-54222C63F5DA}</a:tableStyleId>
              </a:tblPr>
              <a:tblGrid>
                <a:gridCol w="4620341">
                  <a:extLst>
                    <a:ext uri="{9D8B030D-6E8A-4147-A177-3AD203B41FA5}">
                      <a16:colId xmlns:a16="http://schemas.microsoft.com/office/drawing/2014/main" xmlns="" val="20000"/>
                    </a:ext>
                  </a:extLst>
                </a:gridCol>
                <a:gridCol w="3184634">
                  <a:extLst>
                    <a:ext uri="{9D8B030D-6E8A-4147-A177-3AD203B41FA5}">
                      <a16:colId xmlns:a16="http://schemas.microsoft.com/office/drawing/2014/main" xmlns="" val="20001"/>
                    </a:ext>
                  </a:extLst>
                </a:gridCol>
                <a:gridCol w="3405352">
                  <a:extLst>
                    <a:ext uri="{9D8B030D-6E8A-4147-A177-3AD203B41FA5}">
                      <a16:colId xmlns:a16="http://schemas.microsoft.com/office/drawing/2014/main" xmlns="" val="20002"/>
                    </a:ext>
                  </a:extLst>
                </a:gridCol>
                <a:gridCol w="3119704">
                  <a:extLst>
                    <a:ext uri="{9D8B030D-6E8A-4147-A177-3AD203B41FA5}">
                      <a16:colId xmlns:a16="http://schemas.microsoft.com/office/drawing/2014/main" xmlns="" val="20003"/>
                    </a:ext>
                  </a:extLst>
                </a:gridCol>
              </a:tblGrid>
              <a:tr h="988362">
                <a:tc>
                  <a:txBody>
                    <a:bodyPr/>
                    <a:lstStyle/>
                    <a:p>
                      <a:endParaRPr lang="en-US" sz="2200" b="0" dirty="0">
                        <a:solidFill>
                          <a:schemeClr val="tx1"/>
                        </a:solidFill>
                      </a:endParaRPr>
                    </a:p>
                  </a:txBody>
                  <a:tcPr marL="146304" marR="146304" marT="54864" marB="54864" anchor="ctr">
                    <a:lnL w="12700" cmpd="sng">
                      <a:noFill/>
                    </a:lnL>
                    <a:lnR w="12700" cmpd="sng">
                      <a:noFill/>
                    </a:lnR>
                    <a:lnT w="12700" cmpd="sng">
                      <a:noFill/>
                    </a:lnT>
                    <a:lnB w="38100" cap="flat" cmpd="sng" algn="ctr">
                      <a:solidFill>
                        <a:srgbClr val="32588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b="1" dirty="0">
                          <a:solidFill>
                            <a:schemeClr val="bg1"/>
                          </a:solidFill>
                        </a:rPr>
                        <a:t>Transcoded</a:t>
                      </a:r>
                      <a:r>
                        <a:rPr lang="en-US" sz="2200" b="1" baseline="0" dirty="0">
                          <a:solidFill>
                            <a:schemeClr val="bg1"/>
                          </a:solidFill>
                        </a:rPr>
                        <a:t> Video</a:t>
                      </a:r>
                      <a:br>
                        <a:rPr lang="en-US" sz="2200" b="1" baseline="0" dirty="0">
                          <a:solidFill>
                            <a:schemeClr val="bg1"/>
                          </a:solidFill>
                        </a:rPr>
                      </a:br>
                      <a:r>
                        <a:rPr lang="en-US" sz="2200" b="1" baseline="0" dirty="0">
                          <a:solidFill>
                            <a:schemeClr val="bg1"/>
                          </a:solidFill>
                        </a:rPr>
                        <a:t>&amp; Web Content</a:t>
                      </a:r>
                      <a:endParaRPr lang="en-US" sz="2200" b="1" dirty="0">
                        <a:solidFill>
                          <a:schemeClr val="bg1"/>
                        </a:solidFill>
                      </a:endParaRPr>
                    </a:p>
                  </a:txBody>
                  <a:tcPr marL="146304" marR="146304" marT="54864" marB="54864" anchor="ctr">
                    <a:lnL w="12700" cmpd="sng">
                      <a:noFill/>
                    </a:lnL>
                    <a:lnR w="12700" cap="flat" cmpd="sng" algn="ctr">
                      <a:solidFill>
                        <a:schemeClr val="bg1"/>
                      </a:solidFill>
                      <a:prstDash val="solid"/>
                      <a:round/>
                      <a:headEnd type="none" w="med" len="med"/>
                      <a:tailEnd type="none" w="med" len="med"/>
                    </a:lnR>
                    <a:lnT w="12700" cmpd="sng">
                      <a:noFill/>
                    </a:lnT>
                    <a:lnB w="38100" cap="flat" cmpd="sng" algn="ctr">
                      <a:solidFill>
                        <a:srgbClr val="325887"/>
                      </a:solidFill>
                      <a:prstDash val="solid"/>
                      <a:round/>
                      <a:headEnd type="none" w="med" len="med"/>
                      <a:tailEnd type="none" w="med" len="med"/>
                    </a:lnB>
                    <a:lnTlToBr w="12700" cmpd="sng">
                      <a:noFill/>
                      <a:prstDash val="solid"/>
                    </a:lnTlToBr>
                    <a:lnBlToTr w="12700" cmpd="sng">
                      <a:noFill/>
                      <a:prstDash val="solid"/>
                    </a:lnBlToTr>
                    <a:solidFill>
                      <a:srgbClr val="325887"/>
                    </a:solidFill>
                  </a:tcPr>
                </a:tc>
                <a:tc>
                  <a:txBody>
                    <a:bodyPr/>
                    <a:lstStyle/>
                    <a:p>
                      <a:pPr algn="ctr"/>
                      <a:r>
                        <a:rPr lang="en-US" sz="2200" b="1" dirty="0">
                          <a:solidFill>
                            <a:schemeClr val="bg1"/>
                          </a:solidFill>
                        </a:rPr>
                        <a:t>Additional</a:t>
                      </a:r>
                      <a:r>
                        <a:rPr lang="en-US" sz="2200" b="1" baseline="0" dirty="0">
                          <a:solidFill>
                            <a:schemeClr val="bg1"/>
                          </a:solidFill>
                        </a:rPr>
                        <a:t> Audio Only, Web &amp; MSS </a:t>
                      </a:r>
                      <a:endParaRPr lang="en-US" sz="2200" b="1" dirty="0">
                        <a:solidFill>
                          <a:schemeClr val="bg1"/>
                        </a:solidFill>
                      </a:endParaRPr>
                    </a:p>
                  </a:txBody>
                  <a:tcPr marL="146304" marR="146304" marT="54864" marB="5486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ap="flat" cmpd="sng" algn="ctr">
                      <a:solidFill>
                        <a:srgbClr val="325887"/>
                      </a:solidFill>
                      <a:prstDash val="solid"/>
                      <a:round/>
                      <a:headEnd type="none" w="med" len="med"/>
                      <a:tailEnd type="none" w="med" len="med"/>
                    </a:lnB>
                    <a:lnTlToBr w="12700" cmpd="sng">
                      <a:noFill/>
                      <a:prstDash val="solid"/>
                    </a:lnTlToBr>
                    <a:lnBlToTr w="12700" cmpd="sng">
                      <a:noFill/>
                      <a:prstDash val="solid"/>
                    </a:lnBlToTr>
                    <a:solidFill>
                      <a:srgbClr val="325887"/>
                    </a:solidFill>
                  </a:tcPr>
                </a:tc>
                <a:tc>
                  <a:txBody>
                    <a:bodyPr/>
                    <a:lstStyle/>
                    <a:p>
                      <a:pPr algn="ctr"/>
                      <a:r>
                        <a:rPr lang="en-US" sz="2200" b="1" dirty="0">
                          <a:solidFill>
                            <a:schemeClr val="bg1"/>
                          </a:solidFill>
                        </a:rPr>
                        <a:t>Total </a:t>
                      </a:r>
                    </a:p>
                  </a:txBody>
                  <a:tcPr marL="146304" marR="146304" marT="54864" marB="54864" anchor="ctr">
                    <a:lnL w="12700" cap="flat" cmpd="sng" algn="ctr">
                      <a:solidFill>
                        <a:schemeClr val="bg1"/>
                      </a:solidFill>
                      <a:prstDash val="solid"/>
                      <a:round/>
                      <a:headEnd type="none" w="med" len="med"/>
                      <a:tailEnd type="none" w="med" len="med"/>
                    </a:lnL>
                    <a:lnR w="12700" cmpd="sng">
                      <a:noFill/>
                    </a:lnR>
                    <a:lnT w="12700" cmpd="sng">
                      <a:noFill/>
                    </a:lnT>
                    <a:lnB w="38100" cap="flat" cmpd="sng" algn="ctr">
                      <a:solidFill>
                        <a:srgbClr val="325887"/>
                      </a:solidFill>
                      <a:prstDash val="solid"/>
                      <a:round/>
                      <a:headEnd type="none" w="med" len="med"/>
                      <a:tailEnd type="none" w="med" len="med"/>
                    </a:lnB>
                    <a:lnTlToBr w="12700" cmpd="sng">
                      <a:noFill/>
                      <a:prstDash val="solid"/>
                    </a:lnTlToBr>
                    <a:lnBlToTr w="12700" cmpd="sng">
                      <a:noFill/>
                      <a:prstDash val="solid"/>
                    </a:lnBlToTr>
                    <a:solidFill>
                      <a:srgbClr val="325887"/>
                    </a:solidFill>
                  </a:tcPr>
                </a:tc>
                <a:extLst>
                  <a:ext uri="{0D108BD9-81ED-4DB2-BD59-A6C34878D82A}">
                    <a16:rowId xmlns:a16="http://schemas.microsoft.com/office/drawing/2014/main" xmlns="" val="10000"/>
                  </a:ext>
                </a:extLst>
              </a:tr>
              <a:tr h="709586">
                <a:tc>
                  <a:txBody>
                    <a:bodyPr/>
                    <a:lstStyle/>
                    <a:p>
                      <a:pPr marL="0" algn="l" defTabSz="914400" rtl="0" eaLnBrk="1" latinLnBrk="0" hangingPunct="1"/>
                      <a:r>
                        <a:rPr lang="en-US" sz="2200" b="1" kern="1200" dirty="0">
                          <a:solidFill>
                            <a:schemeClr val="tx2">
                              <a:lumMod val="65000"/>
                              <a:lumOff val="35000"/>
                            </a:schemeClr>
                          </a:solidFill>
                          <a:latin typeface="+mn-lt"/>
                          <a:ea typeface="+mn-ea"/>
                          <a:cs typeface="+mn-cs"/>
                        </a:rPr>
                        <a:t>Max Current Calls</a:t>
                      </a:r>
                    </a:p>
                  </a:txBody>
                  <a:tcPr marL="146304" marR="146304" marT="54864" marB="54864" anchor="ctr">
                    <a:lnL w="12700" cmpd="sng">
                      <a:noFill/>
                    </a:lnL>
                    <a:lnR w="12700" cmpd="sng">
                      <a:noFill/>
                    </a:lnR>
                    <a:lnT w="38100" cap="flat" cmpd="sng" algn="ctr">
                      <a:solidFill>
                        <a:srgbClr val="325887"/>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900" b="1" dirty="0">
                          <a:solidFill>
                            <a:srgbClr val="D1080F"/>
                          </a:solidFill>
                        </a:rPr>
                        <a:t>5,000</a:t>
                      </a:r>
                    </a:p>
                  </a:txBody>
                  <a:tcPr marL="146304" marR="146304" marT="54864" marB="54864" anchor="ctr">
                    <a:lnL w="12700" cmpd="sng">
                      <a:noFill/>
                    </a:lnL>
                    <a:lnR w="12700" cmpd="sng">
                      <a:noFill/>
                    </a:lnR>
                    <a:lnT w="38100" cap="flat" cmpd="sng" algn="ctr">
                      <a:solidFill>
                        <a:srgbClr val="325887"/>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900" b="1" dirty="0">
                          <a:solidFill>
                            <a:srgbClr val="D1080F"/>
                          </a:solidFill>
                        </a:rPr>
                        <a:t>2,500</a:t>
                      </a:r>
                    </a:p>
                  </a:txBody>
                  <a:tcPr marL="146304" marR="146304" marT="54864" marB="54864" anchor="ctr">
                    <a:lnL w="12700" cmpd="sng">
                      <a:noFill/>
                    </a:lnL>
                    <a:lnR w="12700" cmpd="sng">
                      <a:noFill/>
                    </a:lnR>
                    <a:lnT w="38100" cap="flat" cmpd="sng" algn="ctr">
                      <a:solidFill>
                        <a:srgbClr val="325887"/>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900" b="1" dirty="0">
                          <a:solidFill>
                            <a:srgbClr val="D1080F"/>
                          </a:solidFill>
                        </a:rPr>
                        <a:t>7,500</a:t>
                      </a:r>
                    </a:p>
                  </a:txBody>
                  <a:tcPr marL="146304" marR="146304" marT="54864" marB="54864" anchor="ctr">
                    <a:lnL w="12700" cmpd="sng">
                      <a:noFill/>
                    </a:lnL>
                    <a:lnR w="12700" cmpd="sng">
                      <a:noFill/>
                    </a:lnR>
                    <a:lnT w="38100" cap="flat" cmpd="sng" algn="ctr">
                      <a:solidFill>
                        <a:srgbClr val="325887"/>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841426">
                <a:tc>
                  <a:txBody>
                    <a:bodyPr/>
                    <a:lstStyle/>
                    <a:p>
                      <a:r>
                        <a:rPr lang="en-US" sz="2200" b="1" kern="1200" dirty="0">
                          <a:solidFill>
                            <a:schemeClr val="tx2">
                              <a:lumMod val="65000"/>
                              <a:lumOff val="35000"/>
                            </a:schemeClr>
                          </a:solidFill>
                          <a:latin typeface="+mn-lt"/>
                          <a:ea typeface="+mn-ea"/>
                          <a:cs typeface="+mn-cs"/>
                        </a:rPr>
                        <a:t>Max Number of Users OTT / TE   </a:t>
                      </a:r>
                    </a:p>
                  </a:txBody>
                  <a:tcPr marL="146304" marR="146304" marT="54864" marB="54864"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3">
                  <a:txBody>
                    <a:bodyPr/>
                    <a:lstStyle/>
                    <a:p>
                      <a:pPr algn="ctr"/>
                      <a:r>
                        <a:rPr lang="en-US" sz="2900" b="1" dirty="0">
                          <a:solidFill>
                            <a:srgbClr val="D1080F"/>
                          </a:solidFill>
                        </a:rPr>
                        <a:t>400,000</a:t>
                      </a:r>
                    </a:p>
                  </a:txBody>
                  <a:tcPr marL="146304" marR="146304" marT="54864" marB="54864"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2400" b="1" dirty="0">
                        <a:solidFill>
                          <a:srgbClr val="D1080F"/>
                        </a:solidFill>
                      </a:endParaRPr>
                    </a:p>
                  </a:txBody>
                  <a:tcPr anchor="ctr"/>
                </a:tc>
                <a:tc hMerge="1">
                  <a:txBody>
                    <a:bodyPr/>
                    <a:lstStyle/>
                    <a:p>
                      <a:pPr algn="ctr"/>
                      <a:endParaRPr lang="en-US" sz="2400" b="1" dirty="0">
                        <a:solidFill>
                          <a:srgbClr val="D1080F"/>
                        </a:solidFill>
                      </a:endParaRPr>
                    </a:p>
                  </a:txBody>
                  <a:tcPr anchor="ctr"/>
                </a:tc>
                <a:extLst>
                  <a:ext uri="{0D108BD9-81ED-4DB2-BD59-A6C34878D82A}">
                    <a16:rowId xmlns:a16="http://schemas.microsoft.com/office/drawing/2014/main" xmlns="" val="10002"/>
                  </a:ext>
                </a:extLst>
              </a:tr>
              <a:tr h="841426">
                <a:tc>
                  <a:txBody>
                    <a:bodyPr/>
                    <a:lstStyle/>
                    <a:p>
                      <a:pPr marL="0" algn="l" defTabSz="914400" rtl="0" eaLnBrk="1" latinLnBrk="0" hangingPunct="1"/>
                      <a:r>
                        <a:rPr lang="en-US" sz="2200" b="1" kern="1200" dirty="0">
                          <a:solidFill>
                            <a:schemeClr val="tx2">
                              <a:lumMod val="65000"/>
                              <a:lumOff val="35000"/>
                            </a:schemeClr>
                          </a:solidFill>
                          <a:latin typeface="+mn-lt"/>
                          <a:ea typeface="+mn-ea"/>
                          <a:cs typeface="+mn-cs"/>
                        </a:rPr>
                        <a:t>Max GK / SM  User</a:t>
                      </a:r>
                    </a:p>
                    <a:p>
                      <a:pPr marL="0" algn="l" defTabSz="914400" rtl="0" eaLnBrk="1" latinLnBrk="0" hangingPunct="1"/>
                      <a:r>
                        <a:rPr lang="en-US" sz="2200" b="1" kern="1200" dirty="0">
                          <a:solidFill>
                            <a:schemeClr val="tx2">
                              <a:lumMod val="65000"/>
                              <a:lumOff val="35000"/>
                            </a:schemeClr>
                          </a:solidFill>
                          <a:latin typeface="+mn-lt"/>
                          <a:ea typeface="+mn-ea"/>
                          <a:cs typeface="+mn-cs"/>
                        </a:rPr>
                        <a:t>Registrations</a:t>
                      </a:r>
                    </a:p>
                  </a:txBody>
                  <a:tcPr marL="146304" marR="146304" marT="54864" marB="54864"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3">
                  <a:txBody>
                    <a:bodyPr/>
                    <a:lstStyle/>
                    <a:p>
                      <a:pPr algn="ctr"/>
                      <a:r>
                        <a:rPr lang="en-US" sz="2900" b="1" dirty="0">
                          <a:solidFill>
                            <a:srgbClr val="D1080F"/>
                          </a:solidFill>
                        </a:rPr>
                        <a:t>10,000 H.323 / 150,000 SIP TE </a:t>
                      </a:r>
                    </a:p>
                  </a:txBody>
                  <a:tcPr marL="146304" marR="146304" marT="54864" marB="54864"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2400" b="1" dirty="0">
                        <a:solidFill>
                          <a:srgbClr val="D1080F"/>
                        </a:solidFill>
                      </a:endParaRPr>
                    </a:p>
                  </a:txBody>
                  <a:tcPr anchor="ctr"/>
                </a:tc>
                <a:tc hMerge="1">
                  <a:txBody>
                    <a:bodyPr/>
                    <a:lstStyle/>
                    <a:p>
                      <a:pPr algn="ctr"/>
                      <a:endParaRPr lang="en-US" sz="2400" b="1" dirty="0">
                        <a:solidFill>
                          <a:srgbClr val="D1080F"/>
                        </a:solidFill>
                      </a:endParaRPr>
                    </a:p>
                  </a:txBody>
                  <a:tcPr anchor="ctr"/>
                </a:tc>
                <a:extLst>
                  <a:ext uri="{0D108BD9-81ED-4DB2-BD59-A6C34878D82A}">
                    <a16:rowId xmlns:a16="http://schemas.microsoft.com/office/drawing/2014/main" xmlns="" val="10003"/>
                  </a:ext>
                </a:extLst>
              </a:tr>
              <a:tr h="709586">
                <a:tc>
                  <a:txBody>
                    <a:bodyPr/>
                    <a:lstStyle/>
                    <a:p>
                      <a:pPr marL="0" algn="l" defTabSz="914400" rtl="0" eaLnBrk="1" latinLnBrk="0" hangingPunct="1"/>
                      <a:r>
                        <a:rPr lang="en-US" sz="2200" b="1" kern="1200" dirty="0">
                          <a:solidFill>
                            <a:schemeClr val="tx2">
                              <a:lumMod val="65000"/>
                              <a:lumOff val="35000"/>
                            </a:schemeClr>
                          </a:solidFill>
                          <a:latin typeface="+mn-lt"/>
                          <a:ea typeface="+mn-ea"/>
                          <a:cs typeface="+mn-cs"/>
                        </a:rPr>
                        <a:t>Max</a:t>
                      </a:r>
                      <a:r>
                        <a:rPr lang="en-US" sz="2200" b="1" kern="1200" baseline="0" dirty="0">
                          <a:solidFill>
                            <a:schemeClr val="tx2">
                              <a:lumMod val="65000"/>
                              <a:lumOff val="35000"/>
                            </a:schemeClr>
                          </a:solidFill>
                          <a:latin typeface="+mn-lt"/>
                          <a:ea typeface="+mn-ea"/>
                          <a:cs typeface="+mn-cs"/>
                        </a:rPr>
                        <a:t> Calls in Single Meeting </a:t>
                      </a:r>
                      <a:endParaRPr lang="en-US" sz="2200" b="1" kern="1200" dirty="0">
                        <a:solidFill>
                          <a:schemeClr val="tx2">
                            <a:lumMod val="65000"/>
                            <a:lumOff val="35000"/>
                          </a:schemeClr>
                        </a:solidFill>
                        <a:latin typeface="+mn-lt"/>
                        <a:ea typeface="+mn-ea"/>
                        <a:cs typeface="+mn-cs"/>
                      </a:endParaRPr>
                    </a:p>
                  </a:txBody>
                  <a:tcPr marL="146304" marR="146304" marT="54864" marB="54864"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3">
                  <a:txBody>
                    <a:bodyPr/>
                    <a:lstStyle/>
                    <a:p>
                      <a:pPr algn="ctr"/>
                      <a:r>
                        <a:rPr lang="en-US" sz="2900" b="1" dirty="0">
                          <a:solidFill>
                            <a:srgbClr val="D1080F"/>
                          </a:solidFill>
                        </a:rPr>
                        <a:t>500</a:t>
                      </a:r>
                    </a:p>
                  </a:txBody>
                  <a:tcPr marL="146304" marR="146304" marT="54864" marB="54864"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2400" b="1" dirty="0">
                        <a:solidFill>
                          <a:srgbClr val="D1080F"/>
                        </a:solidFill>
                      </a:endParaRPr>
                    </a:p>
                  </a:txBody>
                  <a:tcPr anchor="ctr"/>
                </a:tc>
                <a:tc hMerge="1">
                  <a:txBody>
                    <a:bodyPr/>
                    <a:lstStyle/>
                    <a:p>
                      <a:pPr algn="ctr"/>
                      <a:endParaRPr lang="en-US" sz="2400" b="1" dirty="0">
                        <a:solidFill>
                          <a:srgbClr val="D1080F"/>
                        </a:solidFill>
                      </a:endParaRPr>
                    </a:p>
                  </a:txBody>
                  <a:tcPr anchor="ctr"/>
                </a:tc>
                <a:extLst>
                  <a:ext uri="{0D108BD9-81ED-4DB2-BD59-A6C34878D82A}">
                    <a16:rowId xmlns:a16="http://schemas.microsoft.com/office/drawing/2014/main" xmlns="" val="10004"/>
                  </a:ext>
                </a:extLst>
              </a:tr>
              <a:tr h="709586">
                <a:tc>
                  <a:txBody>
                    <a:bodyPr/>
                    <a:lstStyle/>
                    <a:p>
                      <a:pPr marL="0" algn="l" defTabSz="914400" rtl="0" eaLnBrk="1" latinLnBrk="0" hangingPunct="1"/>
                      <a:r>
                        <a:rPr lang="en-US" sz="2200" b="1" kern="1200" dirty="0">
                          <a:solidFill>
                            <a:schemeClr val="tx2">
                              <a:lumMod val="65000"/>
                              <a:lumOff val="35000"/>
                            </a:schemeClr>
                          </a:solidFill>
                          <a:latin typeface="+mn-lt"/>
                          <a:ea typeface="+mn-ea"/>
                          <a:cs typeface="+mn-cs"/>
                        </a:rPr>
                        <a:t>Max MCUs Managed</a:t>
                      </a:r>
                    </a:p>
                  </a:txBody>
                  <a:tcPr marL="146304" marR="146304" marT="54864" marB="54864"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3">
                  <a:txBody>
                    <a:bodyPr/>
                    <a:lstStyle/>
                    <a:p>
                      <a:pPr algn="ctr"/>
                      <a:r>
                        <a:rPr lang="en-US" sz="2900" b="1" dirty="0">
                          <a:solidFill>
                            <a:srgbClr val="D1080F"/>
                          </a:solidFill>
                        </a:rPr>
                        <a:t>50</a:t>
                      </a:r>
                    </a:p>
                  </a:txBody>
                  <a:tcPr marL="146304" marR="146304" marT="54864" marB="54864"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2400" b="1" dirty="0">
                        <a:solidFill>
                          <a:srgbClr val="D1080F"/>
                        </a:solidFill>
                      </a:endParaRPr>
                    </a:p>
                  </a:txBody>
                  <a:tcPr anchor="ctr"/>
                </a:tc>
                <a:tc hMerge="1">
                  <a:txBody>
                    <a:bodyPr/>
                    <a:lstStyle/>
                    <a:p>
                      <a:pPr algn="ctr"/>
                      <a:endParaRPr lang="en-US" sz="2400" b="1" dirty="0">
                        <a:solidFill>
                          <a:srgbClr val="D1080F"/>
                        </a:solidFill>
                      </a:endParaRPr>
                    </a:p>
                  </a:txBody>
                  <a:tcPr anchor="ctr"/>
                </a:tc>
                <a:extLst>
                  <a:ext uri="{0D108BD9-81ED-4DB2-BD59-A6C34878D82A}">
                    <a16:rowId xmlns:a16="http://schemas.microsoft.com/office/drawing/2014/main" xmlns="" val="10005"/>
                  </a:ext>
                </a:extLst>
              </a:tr>
              <a:tr h="841426">
                <a:tc>
                  <a:txBody>
                    <a:bodyPr/>
                    <a:lstStyle/>
                    <a:p>
                      <a:pPr marL="0" algn="l" defTabSz="914400" rtl="0" eaLnBrk="1" latinLnBrk="0" hangingPunct="1"/>
                      <a:r>
                        <a:rPr lang="en-US" sz="2200" b="1" kern="1200" dirty="0">
                          <a:solidFill>
                            <a:schemeClr val="tx2">
                              <a:lumMod val="65000"/>
                              <a:lumOff val="35000"/>
                            </a:schemeClr>
                          </a:solidFill>
                          <a:latin typeface="+mn-lt"/>
                          <a:ea typeface="+mn-ea"/>
                          <a:cs typeface="+mn-cs"/>
                        </a:rPr>
                        <a:t>Max Participants in Single Streaming Event </a:t>
                      </a:r>
                    </a:p>
                  </a:txBody>
                  <a:tcPr marL="146304" marR="146304" marT="54864" marB="54864" anchor="ctr">
                    <a:lnL w="12700" cmpd="sng">
                      <a:noFill/>
                    </a:lnL>
                    <a:lnR w="12700" cmpd="sng">
                      <a:noFill/>
                    </a:lnR>
                    <a:lnT w="12700" cap="flat" cmpd="sng" algn="ctr">
                      <a:solidFill>
                        <a:schemeClr val="bg1">
                          <a:lumMod val="50000"/>
                        </a:schemeClr>
                      </a:solidFill>
                      <a:prstDash val="solid"/>
                      <a:round/>
                      <a:headEnd type="none" w="med" len="med"/>
                      <a:tailEnd type="none" w="med" len="med"/>
                    </a:lnT>
                    <a:lnB w="38100" cap="flat" cmpd="sng" algn="ctr">
                      <a:solidFill>
                        <a:srgbClr val="325887"/>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3">
                  <a:txBody>
                    <a:bodyPr/>
                    <a:lstStyle/>
                    <a:p>
                      <a:pPr algn="ctr"/>
                      <a:r>
                        <a:rPr lang="en-US" sz="2900" b="1" dirty="0">
                          <a:solidFill>
                            <a:srgbClr val="D1080F"/>
                          </a:solidFill>
                        </a:rPr>
                        <a:t>100,000</a:t>
                      </a:r>
                    </a:p>
                  </a:txBody>
                  <a:tcPr marL="146304" marR="146304" marT="54864" marB="54864" anchor="ctr">
                    <a:lnL w="12700" cmpd="sng">
                      <a:noFill/>
                    </a:lnL>
                    <a:lnR w="12700" cmpd="sng">
                      <a:noFill/>
                    </a:lnR>
                    <a:lnT w="12700" cap="flat" cmpd="sng" algn="ctr">
                      <a:solidFill>
                        <a:schemeClr val="bg1">
                          <a:lumMod val="50000"/>
                        </a:schemeClr>
                      </a:solidFill>
                      <a:prstDash val="solid"/>
                      <a:round/>
                      <a:headEnd type="none" w="med" len="med"/>
                      <a:tailEnd type="none" w="med" len="med"/>
                    </a:lnT>
                    <a:lnB w="38100" cap="flat" cmpd="sng" algn="ctr">
                      <a:solidFill>
                        <a:srgbClr val="325887"/>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6"/>
                  </a:ext>
                </a:extLst>
              </a:tr>
            </a:tbl>
          </a:graphicData>
        </a:graphic>
      </p:graphicFrame>
      <p:sp>
        <p:nvSpPr>
          <p:cNvPr id="2" name="Title 1"/>
          <p:cNvSpPr>
            <a:spLocks noGrp="1"/>
          </p:cNvSpPr>
          <p:nvPr>
            <p:ph type="title"/>
          </p:nvPr>
        </p:nvSpPr>
        <p:spPr/>
        <p:txBody>
          <a:bodyPr/>
          <a:lstStyle/>
          <a:p>
            <a:r>
              <a:rPr lang="en-US" dirty="0"/>
              <a:t>Powerful Collaboration for all</a:t>
            </a:r>
            <a:br>
              <a:rPr lang="en-US" dirty="0"/>
            </a:br>
            <a:r>
              <a:rPr lang="en-US" sz="2800" cap="none" dirty="0">
                <a:solidFill>
                  <a:schemeClr val="accent1"/>
                </a:solidFill>
                <a:latin typeface="+mn-lt"/>
              </a:rPr>
              <a:t>Scalability </a:t>
            </a:r>
            <a:endParaRPr lang="en-US" dirty="0">
              <a:solidFill>
                <a:schemeClr val="accent1"/>
              </a:solidFill>
              <a:latin typeface="+mn-lt"/>
            </a:endParaRPr>
          </a:p>
        </p:txBody>
      </p:sp>
    </p:spTree>
    <p:extLst>
      <p:ext uri="{BB962C8B-B14F-4D97-AF65-F5344CB8AC3E}">
        <p14:creationId xmlns:p14="http://schemas.microsoft.com/office/powerpoint/2010/main" val="2182461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5478" y="505616"/>
            <a:ext cx="13167360" cy="1005840"/>
          </a:xfrm>
        </p:spPr>
        <p:txBody>
          <a:bodyPr/>
          <a:lstStyle/>
          <a:p>
            <a:r>
              <a:rPr lang="it-IT" dirty="0"/>
              <a:t>Avaya equinox Media server</a:t>
            </a:r>
            <a:endParaRPr lang="en-US" b="1" dirty="0"/>
          </a:p>
        </p:txBody>
      </p:sp>
      <p:sp>
        <p:nvSpPr>
          <p:cNvPr id="2" name="Content Placeholder 1"/>
          <p:cNvSpPr>
            <a:spLocks noGrp="1"/>
          </p:cNvSpPr>
          <p:nvPr>
            <p:ph idx="1"/>
          </p:nvPr>
        </p:nvSpPr>
        <p:spPr>
          <a:xfrm>
            <a:off x="731520" y="1737361"/>
            <a:ext cx="7648392" cy="5669279"/>
          </a:xfrm>
        </p:spPr>
        <p:txBody>
          <a:bodyPr>
            <a:normAutofit fontScale="92500"/>
          </a:bodyPr>
          <a:lstStyle/>
          <a:p>
            <a:r>
              <a:rPr lang="en-US" b="1" dirty="0"/>
              <a:t>Integrated in the same virtual application</a:t>
            </a:r>
          </a:p>
          <a:p>
            <a:pPr lvl="1"/>
            <a:r>
              <a:rPr lang="it-IT" dirty="0"/>
              <a:t>Audio / Video MCU</a:t>
            </a:r>
          </a:p>
          <a:p>
            <a:pPr lvl="1"/>
            <a:r>
              <a:rPr lang="it-IT" dirty="0"/>
              <a:t>Audio only high capacity MCU</a:t>
            </a:r>
          </a:p>
          <a:p>
            <a:pPr lvl="1"/>
            <a:r>
              <a:rPr lang="it-IT" dirty="0"/>
              <a:t>WebRTC</a:t>
            </a:r>
          </a:p>
          <a:p>
            <a:pPr lvl="1"/>
            <a:r>
              <a:rPr lang="it-IT" dirty="0"/>
              <a:t>Web Collaboration</a:t>
            </a:r>
          </a:p>
          <a:p>
            <a:r>
              <a:rPr lang="it-IT" b="1" dirty="0"/>
              <a:t>Pure software</a:t>
            </a:r>
          </a:p>
          <a:p>
            <a:pPr lvl="1"/>
            <a:r>
              <a:rPr lang="it-IT" dirty="0"/>
              <a:t>No media accellerator blades</a:t>
            </a:r>
          </a:p>
          <a:p>
            <a:pPr lvl="1"/>
            <a:r>
              <a:rPr lang="it-IT" dirty="0"/>
              <a:t>All processing done on server CPU’s including powerful HD video transcoding!</a:t>
            </a:r>
            <a:endParaRPr lang="en-US" dirty="0"/>
          </a:p>
          <a:p>
            <a:pPr rtl="0" eaLnBrk="1" latinLnBrk="0" hangingPunct="1"/>
            <a:r>
              <a:rPr lang="it-IT" sz="2800" b="1" kern="1200" dirty="0">
                <a:solidFill>
                  <a:schemeClr val="tx2">
                    <a:lumMod val="65000"/>
                    <a:lumOff val="35000"/>
                  </a:schemeClr>
                </a:solidFill>
                <a:effectLst/>
                <a:latin typeface="+mn-lt"/>
                <a:ea typeface="+mn-ea"/>
                <a:cs typeface="+mn-cs"/>
              </a:rPr>
              <a:t>Open Virtual Appliance (OVA) package</a:t>
            </a:r>
            <a:endParaRPr lang="en-US" dirty="0">
              <a:effectLst/>
            </a:endParaRPr>
          </a:p>
          <a:p>
            <a:pPr lvl="1"/>
            <a:r>
              <a:rPr lang="it-IT" kern="1200" dirty="0">
                <a:solidFill>
                  <a:schemeClr val="tx2">
                    <a:lumMod val="65000"/>
                    <a:lumOff val="35000"/>
                  </a:schemeClr>
                </a:solidFill>
                <a:effectLst/>
                <a:latin typeface="+mn-lt"/>
                <a:ea typeface="+mn-ea"/>
                <a:cs typeface="+mn-cs"/>
              </a:rPr>
              <a:t>All the software inside a single file image</a:t>
            </a:r>
            <a:endParaRPr lang="en-US" dirty="0">
              <a:effectLst/>
            </a:endParaRPr>
          </a:p>
          <a:p>
            <a:pPr lvl="1"/>
            <a:r>
              <a:rPr lang="it-IT" kern="1200" dirty="0">
                <a:solidFill>
                  <a:schemeClr val="tx2">
                    <a:lumMod val="65000"/>
                    <a:lumOff val="35000"/>
                  </a:schemeClr>
                </a:solidFill>
                <a:effectLst/>
                <a:latin typeface="+mn-lt"/>
                <a:ea typeface="+mn-ea"/>
                <a:cs typeface="+mn-cs"/>
              </a:rPr>
              <a:t>Configured operating system (</a:t>
            </a:r>
            <a:r>
              <a:rPr lang="it-IT" dirty="0"/>
              <a:t>Red Hat </a:t>
            </a:r>
            <a:r>
              <a:rPr lang="it-IT" kern="1200" dirty="0">
                <a:solidFill>
                  <a:schemeClr val="tx2">
                    <a:lumMod val="65000"/>
                    <a:lumOff val="35000"/>
                  </a:schemeClr>
                </a:solidFill>
                <a:effectLst/>
                <a:latin typeface="+mn-lt"/>
                <a:ea typeface="+mn-ea"/>
                <a:cs typeface="+mn-cs"/>
              </a:rPr>
              <a:t>Linux 6.7) </a:t>
            </a:r>
            <a:endParaRPr lang="it-IT" dirty="0"/>
          </a:p>
        </p:txBody>
      </p:sp>
      <p:pic>
        <p:nvPicPr>
          <p:cNvPr id="4" name="Picture 12" descr="https://encrypted-tbn0.gstatic.com/images?q=tbn:ANd9GcTFZIvECdLm_yesHxRAxn3qdnFnONJM-QuDtauFu7MJTMB0NxPK1b6ASDn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879482" y="576295"/>
            <a:ext cx="1780378" cy="166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23284" y="2681359"/>
            <a:ext cx="1491916" cy="1491916"/>
          </a:xfrm>
          <a:prstGeom prst="rect">
            <a:avLst/>
          </a:prstGeom>
        </p:spPr>
      </p:pic>
      <p:graphicFrame>
        <p:nvGraphicFramePr>
          <p:cNvPr id="8" name="Table 7"/>
          <p:cNvGraphicFramePr>
            <a:graphicFrameLocks noGrp="1"/>
          </p:cNvGraphicFramePr>
          <p:nvPr>
            <p:extLst/>
          </p:nvPr>
        </p:nvGraphicFramePr>
        <p:xfrm>
          <a:off x="8041245" y="2448823"/>
          <a:ext cx="6180665" cy="4780920"/>
        </p:xfrm>
        <a:graphic>
          <a:graphicData uri="http://schemas.openxmlformats.org/drawingml/2006/table">
            <a:tbl>
              <a:tblPr>
                <a:tableStyleId>{21E4AEA4-8DFA-4A89-87EB-49C32662AFE0}</a:tableStyleId>
              </a:tblPr>
              <a:tblGrid>
                <a:gridCol w="2810933">
                  <a:extLst>
                    <a:ext uri="{9D8B030D-6E8A-4147-A177-3AD203B41FA5}">
                      <a16:colId xmlns:a16="http://schemas.microsoft.com/office/drawing/2014/main" xmlns="" val="20000"/>
                    </a:ext>
                  </a:extLst>
                </a:gridCol>
                <a:gridCol w="3369732">
                  <a:extLst>
                    <a:ext uri="{9D8B030D-6E8A-4147-A177-3AD203B41FA5}">
                      <a16:colId xmlns:a16="http://schemas.microsoft.com/office/drawing/2014/main" xmlns="" val="20001"/>
                    </a:ext>
                  </a:extLst>
                </a:gridCol>
              </a:tblGrid>
              <a:tr h="377413">
                <a:tc>
                  <a:txBody>
                    <a:bodyPr/>
                    <a:lstStyle/>
                    <a:p>
                      <a:pPr algn="ctr"/>
                      <a:r>
                        <a:rPr lang="en-US" sz="2000" b="1" dirty="0">
                          <a:solidFill>
                            <a:schemeClr val="bg1"/>
                          </a:solidFill>
                        </a:rPr>
                        <a:t>Codec</a:t>
                      </a: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2">
                        <a:lumMod val="65000"/>
                        <a:lumOff val="35000"/>
                      </a:schemeClr>
                    </a:solidFill>
                  </a:tcPr>
                </a:tc>
                <a:tc>
                  <a:txBody>
                    <a:bodyPr/>
                    <a:lstStyle/>
                    <a:p>
                      <a:pPr algn="ctr"/>
                      <a:r>
                        <a:rPr lang="en-US" sz="2000" b="1" dirty="0">
                          <a:solidFill>
                            <a:schemeClr val="bg1"/>
                          </a:solidFill>
                        </a:rPr>
                        <a:t>Details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2">
                        <a:lumMod val="65000"/>
                        <a:lumOff val="35000"/>
                      </a:schemeClr>
                    </a:solidFill>
                  </a:tcPr>
                </a:tc>
                <a:extLst>
                  <a:ext uri="{0D108BD9-81ED-4DB2-BD59-A6C34878D82A}">
                    <a16:rowId xmlns:a16="http://schemas.microsoft.com/office/drawing/2014/main" xmlns="" val="10000"/>
                  </a:ext>
                </a:extLst>
              </a:tr>
              <a:tr h="1016113">
                <a:tc>
                  <a:txBody>
                    <a:bodyPr/>
                    <a:lstStyle/>
                    <a:p>
                      <a:pPr marL="0" indent="0">
                        <a:buFont typeface="Wingdings" panose="05000000000000000000" pitchFamily="2" charset="2"/>
                        <a:buNone/>
                      </a:pPr>
                      <a:r>
                        <a:rPr lang="en-US" sz="1600" b="1" dirty="0">
                          <a:solidFill>
                            <a:schemeClr val="tx2">
                              <a:lumMod val="65000"/>
                              <a:lumOff val="35000"/>
                            </a:schemeClr>
                          </a:solidFill>
                        </a:rPr>
                        <a:t>H.264</a:t>
                      </a:r>
                      <a:r>
                        <a:rPr lang="en-US" sz="1600" b="1" baseline="0" dirty="0">
                          <a:solidFill>
                            <a:schemeClr val="tx2">
                              <a:lumMod val="65000"/>
                              <a:lumOff val="35000"/>
                            </a:schemeClr>
                          </a:solidFill>
                        </a:rPr>
                        <a:t> Baseline</a:t>
                      </a:r>
                    </a:p>
                    <a:p>
                      <a:pPr marL="0" indent="0">
                        <a:buFont typeface="Wingdings" panose="05000000000000000000" pitchFamily="2" charset="2"/>
                        <a:buNone/>
                      </a:pPr>
                      <a:r>
                        <a:rPr lang="en-US" sz="1600" b="1" baseline="0" dirty="0">
                          <a:solidFill>
                            <a:schemeClr val="tx2">
                              <a:lumMod val="65000"/>
                              <a:lumOff val="35000"/>
                            </a:schemeClr>
                          </a:solidFill>
                        </a:rPr>
                        <a:t>H.264 High-Profile         </a:t>
                      </a:r>
                      <a:endParaRPr lang="en-US" sz="1600" b="1" dirty="0">
                        <a:solidFill>
                          <a:schemeClr val="tx2">
                            <a:lumMod val="65000"/>
                            <a:lumOff val="35000"/>
                          </a:schemeClr>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381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buFont typeface="Wingdings" panose="05000000000000000000" pitchFamily="2" charset="2"/>
                        <a:buChar char="§"/>
                      </a:pPr>
                      <a:r>
                        <a:rPr lang="en-US" sz="1600" b="1" dirty="0">
                          <a:solidFill>
                            <a:schemeClr val="accent1"/>
                          </a:solidFill>
                        </a:rPr>
                        <a:t>Decode</a:t>
                      </a:r>
                      <a:r>
                        <a:rPr lang="en-US" sz="1600" b="1" baseline="0" dirty="0">
                          <a:solidFill>
                            <a:schemeClr val="accent1"/>
                          </a:solidFill>
                        </a:rPr>
                        <a:t> from CIF to 1080p </a:t>
                      </a:r>
                    </a:p>
                    <a:p>
                      <a:pPr marL="342900" indent="-342900">
                        <a:buFont typeface="Wingdings" panose="05000000000000000000" pitchFamily="2" charset="2"/>
                        <a:buChar char="§"/>
                      </a:pPr>
                      <a:r>
                        <a:rPr lang="en-US" sz="1600" b="1" baseline="0" dirty="0">
                          <a:solidFill>
                            <a:schemeClr val="accent1"/>
                          </a:solidFill>
                        </a:rPr>
                        <a:t>Encode: CIF, 240p, 352p, 480p, 720p, 1080p</a:t>
                      </a:r>
                    </a:p>
                    <a:p>
                      <a:pPr marL="342900" indent="-342900">
                        <a:buFont typeface="Wingdings" panose="05000000000000000000" pitchFamily="2" charset="2"/>
                        <a:buChar char="§"/>
                      </a:pPr>
                      <a:r>
                        <a:rPr lang="en-US" sz="1600" b="1" baseline="0" dirty="0">
                          <a:solidFill>
                            <a:schemeClr val="accent1"/>
                          </a:solidFill>
                        </a:rPr>
                        <a:t>AVC, SVC</a:t>
                      </a:r>
                      <a:endParaRPr lang="en-US" sz="1600" b="1" dirty="0">
                        <a:solidFill>
                          <a:schemeClr val="accent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14735">
                <a:tc>
                  <a:txBody>
                    <a:bodyPr/>
                    <a:lstStyle/>
                    <a:p>
                      <a:r>
                        <a:rPr lang="en-US" sz="1600" b="1" dirty="0">
                          <a:solidFill>
                            <a:schemeClr val="tx2">
                              <a:lumMod val="65000"/>
                              <a:lumOff val="35000"/>
                            </a:schemeClr>
                          </a:solidFill>
                        </a:rPr>
                        <a:t>H.263</a:t>
                      </a: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1" dirty="0">
                          <a:solidFill>
                            <a:schemeClr val="accent1"/>
                          </a:solidFill>
                        </a:rPr>
                        <a:t>CIF, 4CIF</a:t>
                      </a:r>
                    </a:p>
                  </a:txBody>
                  <a:tcPr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14735">
                <a:tc>
                  <a:txBody>
                    <a:bodyPr/>
                    <a:lstStyle/>
                    <a:p>
                      <a:r>
                        <a:rPr lang="en-US" sz="1600" b="1" dirty="0">
                          <a:solidFill>
                            <a:schemeClr val="tx2">
                              <a:lumMod val="65000"/>
                              <a:lumOff val="35000"/>
                            </a:schemeClr>
                          </a:solidFill>
                        </a:rPr>
                        <a:t>VP8</a:t>
                      </a: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1" dirty="0">
                          <a:solidFill>
                            <a:schemeClr val="accent1"/>
                          </a:solidFill>
                        </a:rPr>
                        <a:t>240p, 352p, 480p, 720p</a:t>
                      </a:r>
                    </a:p>
                  </a:txBody>
                  <a:tcPr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14735">
                <a:tc>
                  <a:txBody>
                    <a:bodyPr/>
                    <a:lstStyle/>
                    <a:p>
                      <a:pPr marL="0" algn="l" defTabSz="1306220" rtl="0" eaLnBrk="1" latinLnBrk="0" hangingPunct="1"/>
                      <a:r>
                        <a:rPr lang="en-US" sz="1600" b="1" kern="1200" dirty="0">
                          <a:solidFill>
                            <a:schemeClr val="tx2">
                              <a:lumMod val="65000"/>
                              <a:lumOff val="35000"/>
                            </a:schemeClr>
                          </a:solidFill>
                          <a:latin typeface="+mn-lt"/>
                          <a:ea typeface="+mn-ea"/>
                          <a:cs typeface="+mn-cs"/>
                        </a:rPr>
                        <a:t>AAC-LC</a:t>
                      </a: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1" dirty="0">
                          <a:solidFill>
                            <a:schemeClr val="accent1"/>
                          </a:solidFill>
                        </a:rPr>
                        <a:t>Video only calls</a:t>
                      </a:r>
                    </a:p>
                  </a:txBody>
                  <a:tcPr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48140162"/>
                  </a:ext>
                </a:extLst>
              </a:tr>
              <a:tr h="414735">
                <a:tc>
                  <a:txBody>
                    <a:bodyPr/>
                    <a:lstStyle/>
                    <a:p>
                      <a:pPr marL="0" algn="l" defTabSz="1306220" rtl="0" eaLnBrk="1" latinLnBrk="0" hangingPunct="1"/>
                      <a:r>
                        <a:rPr lang="en-US" sz="1600" b="1" kern="1200" dirty="0">
                          <a:solidFill>
                            <a:schemeClr val="tx2">
                              <a:lumMod val="65000"/>
                              <a:lumOff val="35000"/>
                            </a:schemeClr>
                          </a:solidFill>
                          <a:latin typeface="+mn-lt"/>
                          <a:ea typeface="+mn-ea"/>
                          <a:cs typeface="+mn-cs"/>
                        </a:rPr>
                        <a:t>Opus</a:t>
                      </a: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1" dirty="0">
                          <a:solidFill>
                            <a:schemeClr val="accent1"/>
                          </a:solidFill>
                        </a:rPr>
                        <a:t>All calls</a:t>
                      </a:r>
                    </a:p>
                  </a:txBody>
                  <a:tcPr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864159992"/>
                  </a:ext>
                </a:extLst>
              </a:tr>
              <a:tr h="414735">
                <a:tc>
                  <a:txBody>
                    <a:bodyPr/>
                    <a:lstStyle/>
                    <a:p>
                      <a:pPr marL="0" algn="l" defTabSz="1306220" rtl="0" eaLnBrk="1" latinLnBrk="0" hangingPunct="1"/>
                      <a:r>
                        <a:rPr lang="en-US" sz="1600" b="1" kern="1200" dirty="0">
                          <a:solidFill>
                            <a:schemeClr val="tx2">
                              <a:lumMod val="65000"/>
                              <a:lumOff val="35000"/>
                            </a:schemeClr>
                          </a:solidFill>
                          <a:latin typeface="+mn-lt"/>
                          <a:ea typeface="+mn-ea"/>
                          <a:cs typeface="+mn-cs"/>
                        </a:rPr>
                        <a:t>Siren 14 / G.722.1 Annex C</a:t>
                      </a: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1" dirty="0">
                          <a:solidFill>
                            <a:schemeClr val="accent1"/>
                          </a:solidFill>
                        </a:rPr>
                        <a:t>Video only calls</a:t>
                      </a:r>
                    </a:p>
                  </a:txBody>
                  <a:tcPr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07638196"/>
                  </a:ext>
                </a:extLst>
              </a:tr>
              <a:tr h="414735">
                <a:tc>
                  <a:txBody>
                    <a:bodyPr/>
                    <a:lstStyle/>
                    <a:p>
                      <a:pPr marL="0" algn="l" defTabSz="1306220" rtl="0" eaLnBrk="1" latinLnBrk="0" hangingPunct="1"/>
                      <a:r>
                        <a:rPr lang="en-US" sz="1600" b="1" kern="1200" dirty="0">
                          <a:solidFill>
                            <a:schemeClr val="tx2">
                              <a:lumMod val="65000"/>
                              <a:lumOff val="35000"/>
                            </a:schemeClr>
                          </a:solidFill>
                          <a:latin typeface="+mn-lt"/>
                          <a:ea typeface="+mn-ea"/>
                          <a:cs typeface="+mn-cs"/>
                        </a:rPr>
                        <a:t>G.722, G.722.1</a:t>
                      </a: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1" dirty="0">
                          <a:solidFill>
                            <a:schemeClr val="accent1"/>
                          </a:solidFill>
                        </a:rPr>
                        <a:t>All</a:t>
                      </a:r>
                      <a:r>
                        <a:rPr lang="en-US" sz="1600" b="1" baseline="0" dirty="0">
                          <a:solidFill>
                            <a:schemeClr val="accent1"/>
                          </a:solidFill>
                        </a:rPr>
                        <a:t> calls</a:t>
                      </a:r>
                      <a:endParaRPr lang="en-US" sz="1600" b="1" dirty="0">
                        <a:solidFill>
                          <a:schemeClr val="accent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49474739"/>
                  </a:ext>
                </a:extLst>
              </a:tr>
              <a:tr h="414735">
                <a:tc>
                  <a:txBody>
                    <a:bodyPr/>
                    <a:lstStyle/>
                    <a:p>
                      <a:pPr marL="0" algn="l" defTabSz="1306220" rtl="0" eaLnBrk="1" latinLnBrk="0" hangingPunct="1"/>
                      <a:r>
                        <a:rPr lang="en-US" sz="1600" b="1" kern="1200" dirty="0">
                          <a:solidFill>
                            <a:schemeClr val="tx2">
                              <a:lumMod val="65000"/>
                              <a:lumOff val="35000"/>
                            </a:schemeClr>
                          </a:solidFill>
                          <a:latin typeface="+mn-lt"/>
                          <a:ea typeface="+mn-ea"/>
                          <a:cs typeface="+mn-cs"/>
                        </a:rPr>
                        <a:t>G.729</a:t>
                      </a: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1" dirty="0">
                          <a:solidFill>
                            <a:schemeClr val="accent1"/>
                          </a:solidFill>
                        </a:rPr>
                        <a:t>All calls</a:t>
                      </a:r>
                    </a:p>
                  </a:txBody>
                  <a:tcPr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342566154"/>
                  </a:ext>
                </a:extLst>
              </a:tr>
              <a:tr h="414735">
                <a:tc>
                  <a:txBody>
                    <a:bodyPr/>
                    <a:lstStyle/>
                    <a:p>
                      <a:pPr marL="0" algn="l" defTabSz="1306220" rtl="0" eaLnBrk="1" latinLnBrk="0" hangingPunct="1"/>
                      <a:r>
                        <a:rPr lang="en-US" sz="1600" b="1" kern="1200" dirty="0">
                          <a:solidFill>
                            <a:schemeClr val="tx2">
                              <a:lumMod val="65000"/>
                              <a:lumOff val="35000"/>
                            </a:schemeClr>
                          </a:solidFill>
                          <a:latin typeface="+mn-lt"/>
                          <a:ea typeface="+mn-ea"/>
                          <a:cs typeface="+mn-cs"/>
                        </a:rPr>
                        <a:t>G.711 </a:t>
                      </a: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1" dirty="0">
                          <a:solidFill>
                            <a:schemeClr val="accent1"/>
                          </a:solidFill>
                        </a:rPr>
                        <a:t>All calls</a:t>
                      </a:r>
                    </a:p>
                  </a:txBody>
                  <a:tcPr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49067300"/>
                  </a:ext>
                </a:extLst>
              </a:tr>
            </a:tbl>
          </a:graphicData>
        </a:graphic>
      </p:graphicFrame>
    </p:spTree>
    <p:extLst>
      <p:ext uri="{BB962C8B-B14F-4D97-AF65-F5344CB8AC3E}">
        <p14:creationId xmlns:p14="http://schemas.microsoft.com/office/powerpoint/2010/main" val="3668343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78851" y="3664962"/>
            <a:ext cx="5076640" cy="3931920"/>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b="1" dirty="0">
                <a:solidFill>
                  <a:schemeClr val="tx2">
                    <a:lumMod val="65000"/>
                    <a:lumOff val="35000"/>
                  </a:schemeClr>
                </a:solidFill>
              </a:rPr>
              <a:t>Avaya is defining the future</a:t>
            </a:r>
            <a:br>
              <a:rPr lang="en-US" b="1" dirty="0">
                <a:solidFill>
                  <a:schemeClr val="tx2">
                    <a:lumMod val="65000"/>
                    <a:lumOff val="35000"/>
                  </a:schemeClr>
                </a:solidFill>
              </a:rPr>
            </a:br>
            <a:r>
              <a:rPr lang="en-US" dirty="0">
                <a:solidFill>
                  <a:schemeClr val="tx2">
                    <a:lumMod val="65000"/>
                    <a:lumOff val="35000"/>
                  </a:schemeClr>
                </a:solidFill>
              </a:rPr>
              <a:t>of UC making it a natural part</a:t>
            </a:r>
            <a:br>
              <a:rPr lang="en-US" dirty="0">
                <a:solidFill>
                  <a:schemeClr val="tx2">
                    <a:lumMod val="65000"/>
                    <a:lumOff val="35000"/>
                  </a:schemeClr>
                </a:solidFill>
              </a:rPr>
            </a:br>
            <a:r>
              <a:rPr lang="en-US" dirty="0">
                <a:solidFill>
                  <a:schemeClr val="tx2">
                    <a:lumMod val="65000"/>
                    <a:lumOff val="35000"/>
                  </a:schemeClr>
                </a:solidFill>
              </a:rPr>
              <a:t>of how we connect,</a:t>
            </a:r>
            <a:br>
              <a:rPr lang="en-US" dirty="0">
                <a:solidFill>
                  <a:schemeClr val="tx2">
                    <a:lumMod val="65000"/>
                    <a:lumOff val="35000"/>
                  </a:schemeClr>
                </a:solidFill>
              </a:rPr>
            </a:br>
            <a:r>
              <a:rPr lang="en-US" dirty="0">
                <a:solidFill>
                  <a:schemeClr val="tx2">
                    <a:lumMod val="65000"/>
                    <a:lumOff val="35000"/>
                  </a:schemeClr>
                </a:solidFill>
              </a:rPr>
              <a:t>communicate and collaborate.  </a:t>
            </a:r>
          </a:p>
          <a:p>
            <a:pPr algn="ctr">
              <a:spcBef>
                <a:spcPts val="600"/>
              </a:spcBef>
              <a:buNone/>
            </a:pPr>
            <a:r>
              <a:rPr lang="en-US" dirty="0">
                <a:solidFill>
                  <a:schemeClr val="tx2">
                    <a:lumMod val="65000"/>
                    <a:lumOff val="35000"/>
                  </a:schemeClr>
                </a:solidFill>
              </a:rPr>
              <a:t>UC on the devices, within the applications and browsers people use every day:</a:t>
            </a:r>
            <a:br>
              <a:rPr lang="en-US" dirty="0">
                <a:solidFill>
                  <a:schemeClr val="tx2">
                    <a:lumMod val="65000"/>
                    <a:lumOff val="35000"/>
                  </a:schemeClr>
                </a:solidFill>
              </a:rPr>
            </a:br>
            <a:r>
              <a:rPr lang="en-US" sz="3200" dirty="0">
                <a:solidFill>
                  <a:schemeClr val="accent1"/>
                </a:solidFill>
              </a:rPr>
              <a:t>simple, transparent, in context, user defined.</a:t>
            </a:r>
          </a:p>
        </p:txBody>
      </p:sp>
      <p:sp>
        <p:nvSpPr>
          <p:cNvPr id="2" name="Title 1"/>
          <p:cNvSpPr>
            <a:spLocks noGrp="1"/>
          </p:cNvSpPr>
          <p:nvPr>
            <p:ph type="title"/>
          </p:nvPr>
        </p:nvSpPr>
        <p:spPr>
          <a:xfrm>
            <a:off x="731520" y="518650"/>
            <a:ext cx="13167360" cy="1005840"/>
          </a:xfrm>
        </p:spPr>
        <p:txBody>
          <a:bodyPr/>
          <a:lstStyle/>
          <a:p>
            <a:r>
              <a:rPr lang="en-US" dirty="0"/>
              <a:t>Digital transformation</a:t>
            </a:r>
            <a:br>
              <a:rPr lang="en-US" dirty="0"/>
            </a:br>
            <a:r>
              <a:rPr lang="en-US" sz="2800" cap="none" dirty="0">
                <a:solidFill>
                  <a:schemeClr val="accent1"/>
                </a:solidFill>
                <a:latin typeface="+mn-lt"/>
              </a:rPr>
              <a:t>Driving the Need for UC Evolution</a:t>
            </a:r>
            <a:endParaRPr lang="en-US" sz="2800" dirty="0">
              <a:latin typeface="+mn-lt"/>
            </a:endParaRPr>
          </a:p>
        </p:txBody>
      </p:sp>
      <p:sp>
        <p:nvSpPr>
          <p:cNvPr id="45" name="Rectangle 44"/>
          <p:cNvSpPr/>
          <p:nvPr/>
        </p:nvSpPr>
        <p:spPr>
          <a:xfrm>
            <a:off x="8778851" y="2613402"/>
            <a:ext cx="5076640" cy="1051560"/>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lstStyle/>
          <a:p>
            <a:pPr algn="ctr">
              <a:lnSpc>
                <a:spcPct val="90000"/>
              </a:lnSpc>
            </a:pPr>
            <a:r>
              <a:rPr lang="en-US" sz="3200" dirty="0">
                <a:solidFill>
                  <a:schemeClr val="bg1"/>
                </a:solidFill>
              </a:rPr>
              <a:t>DIGITAL TRANSFORMATION ERA</a:t>
            </a:r>
          </a:p>
        </p:txBody>
      </p:sp>
      <p:sp>
        <p:nvSpPr>
          <p:cNvPr id="46" name="Rectangle 45"/>
          <p:cNvSpPr/>
          <p:nvPr/>
        </p:nvSpPr>
        <p:spPr>
          <a:xfrm>
            <a:off x="4606234" y="3440192"/>
            <a:ext cx="3401568" cy="1051560"/>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800" dirty="0">
                <a:solidFill>
                  <a:schemeClr val="bg1"/>
                </a:solidFill>
              </a:rPr>
              <a:t>MOBILE ERA</a:t>
            </a:r>
          </a:p>
        </p:txBody>
      </p:sp>
      <p:sp>
        <p:nvSpPr>
          <p:cNvPr id="47" name="Rectangle 46"/>
          <p:cNvSpPr/>
          <p:nvPr/>
        </p:nvSpPr>
        <p:spPr>
          <a:xfrm>
            <a:off x="833729" y="4986501"/>
            <a:ext cx="3402035" cy="1049936"/>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400" dirty="0">
              <a:solidFill>
                <a:schemeClr val="bg1"/>
              </a:solidFill>
            </a:endParaRPr>
          </a:p>
        </p:txBody>
      </p:sp>
      <p:sp>
        <p:nvSpPr>
          <p:cNvPr id="6" name="Shape 5"/>
          <p:cNvSpPr/>
          <p:nvPr/>
        </p:nvSpPr>
        <p:spPr>
          <a:xfrm>
            <a:off x="514549" y="632580"/>
            <a:ext cx="13681904" cy="5799564"/>
          </a:xfrm>
          <a:prstGeom prst="swooshArrow">
            <a:avLst>
              <a:gd name="adj1" fmla="val 19304"/>
              <a:gd name="adj2" fmla="val 28537"/>
            </a:avLst>
          </a:prstGeom>
          <a:solidFill>
            <a:srgbClr val="325887">
              <a:alpha val="20000"/>
            </a:srgb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36" name="Group 35"/>
          <p:cNvGrpSpPr/>
          <p:nvPr/>
        </p:nvGrpSpPr>
        <p:grpSpPr>
          <a:xfrm>
            <a:off x="5672272" y="2348976"/>
            <a:ext cx="1269492" cy="1269492"/>
            <a:chOff x="6062316" y="2328616"/>
            <a:chExt cx="1269492" cy="1269492"/>
          </a:xfrm>
        </p:grpSpPr>
        <p:sp>
          <p:nvSpPr>
            <p:cNvPr id="74" name="Oval 73"/>
            <p:cNvSpPr/>
            <p:nvPr/>
          </p:nvSpPr>
          <p:spPr>
            <a:xfrm>
              <a:off x="6148422" y="2414722"/>
              <a:ext cx="1097280" cy="1097280"/>
            </a:xfrm>
            <a:prstGeom prst="ellipse">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pic>
          <p:nvPicPr>
            <p:cNvPr id="71" name="Picture 70" descr="Mobility-red-circl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62316" y="2328616"/>
              <a:ext cx="1269492" cy="1269492"/>
            </a:xfrm>
            <a:prstGeom prst="rect">
              <a:avLst/>
            </a:prstGeom>
          </p:spPr>
        </p:pic>
      </p:grpSp>
      <p:grpSp>
        <p:nvGrpSpPr>
          <p:cNvPr id="37" name="Group 36"/>
          <p:cNvGrpSpPr/>
          <p:nvPr/>
        </p:nvGrpSpPr>
        <p:grpSpPr>
          <a:xfrm>
            <a:off x="2031823" y="4154423"/>
            <a:ext cx="1005846" cy="1005846"/>
            <a:chOff x="1860002" y="4045565"/>
            <a:chExt cx="1271016" cy="1271016"/>
          </a:xfrm>
        </p:grpSpPr>
        <p:sp>
          <p:nvSpPr>
            <p:cNvPr id="75" name="Oval 74"/>
            <p:cNvSpPr/>
            <p:nvPr/>
          </p:nvSpPr>
          <p:spPr>
            <a:xfrm>
              <a:off x="1946870" y="4132433"/>
              <a:ext cx="1097280" cy="1097280"/>
            </a:xfrm>
            <a:prstGeom prst="ellipse">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pic>
          <p:nvPicPr>
            <p:cNvPr id="72" name="Picture 71" descr="Cloud-Avaya-red-circl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60002" y="4045565"/>
              <a:ext cx="1271016" cy="1271016"/>
            </a:xfrm>
            <a:prstGeom prst="rect">
              <a:avLst/>
            </a:prstGeom>
          </p:spPr>
        </p:pic>
      </p:grpSp>
      <p:grpSp>
        <p:nvGrpSpPr>
          <p:cNvPr id="19" name="Group 18"/>
          <p:cNvGrpSpPr/>
          <p:nvPr/>
        </p:nvGrpSpPr>
        <p:grpSpPr>
          <a:xfrm>
            <a:off x="10534855" y="1290058"/>
            <a:ext cx="1564632" cy="1564632"/>
            <a:chOff x="12053747" y="1484122"/>
            <a:chExt cx="1269492" cy="1269492"/>
          </a:xfrm>
        </p:grpSpPr>
        <p:sp>
          <p:nvSpPr>
            <p:cNvPr id="18" name="Oval 17"/>
            <p:cNvSpPr/>
            <p:nvPr/>
          </p:nvSpPr>
          <p:spPr>
            <a:xfrm>
              <a:off x="12157228" y="1559405"/>
              <a:ext cx="1097280" cy="1097280"/>
            </a:xfrm>
            <a:prstGeom prst="ellipse">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pic>
          <p:nvPicPr>
            <p:cNvPr id="73" name="Picture 72" descr="Objective-red-circle.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053747" y="1484122"/>
              <a:ext cx="1269492" cy="1269492"/>
            </a:xfrm>
            <a:prstGeom prst="rect">
              <a:avLst/>
            </a:prstGeom>
          </p:spPr>
        </p:pic>
      </p:grpSp>
      <p:sp>
        <p:nvSpPr>
          <p:cNvPr id="5" name="Rectangle 4"/>
          <p:cNvSpPr/>
          <p:nvPr/>
        </p:nvSpPr>
        <p:spPr>
          <a:xfrm>
            <a:off x="833728" y="5188304"/>
            <a:ext cx="3402036" cy="646331"/>
          </a:xfrm>
          <a:prstGeom prst="rect">
            <a:avLst/>
          </a:prstGeom>
        </p:spPr>
        <p:txBody>
          <a:bodyPr wrap="square" anchor="ctr">
            <a:spAutoFit/>
          </a:bodyPr>
          <a:lstStyle/>
          <a:p>
            <a:pPr algn="ctr">
              <a:lnSpc>
                <a:spcPct val="90000"/>
              </a:lnSpc>
            </a:pPr>
            <a:r>
              <a:rPr lang="en-US" sz="2000" dirty="0">
                <a:solidFill>
                  <a:schemeClr val="bg1"/>
                </a:solidFill>
              </a:rPr>
              <a:t>UNIFIED COMMUNICATIONS ERA</a:t>
            </a:r>
          </a:p>
        </p:txBody>
      </p:sp>
    </p:spTree>
    <p:extLst>
      <p:ext uri="{BB962C8B-B14F-4D97-AF65-F5344CB8AC3E}">
        <p14:creationId xmlns:p14="http://schemas.microsoft.com/office/powerpoint/2010/main" val="15242765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3"/>
          <p:cNvSpPr txBox="1">
            <a:spLocks noChangeArrowheads="1"/>
          </p:cNvSpPr>
          <p:nvPr/>
        </p:nvSpPr>
        <p:spPr bwMode="auto">
          <a:xfrm>
            <a:off x="1572261" y="5943600"/>
            <a:ext cx="146304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lstStyle>
            <a:lvl1pPr eaLnBrk="0" hangingPunct="0">
              <a:lnSpc>
                <a:spcPct val="90000"/>
              </a:lnSpc>
              <a:spcBef>
                <a:spcPts val="1200"/>
              </a:spcBef>
              <a:buClr>
                <a:schemeClr val="accent1"/>
              </a:buClr>
              <a:buFont typeface="Webdings" pitchFamily="18" charset="2"/>
              <a:buChar char="4"/>
              <a:defRPr sz="2400">
                <a:solidFill>
                  <a:schemeClr val="tx1"/>
                </a:solidFill>
                <a:latin typeface="Arial" pitchFamily="34" charset="0"/>
              </a:defRPr>
            </a:lvl1pPr>
            <a:lvl2pPr marL="742950" indent="-285750" eaLnBrk="0" hangingPunct="0">
              <a:lnSpc>
                <a:spcPct val="90000"/>
              </a:lnSpc>
              <a:spcBef>
                <a:spcPts val="800"/>
              </a:spcBef>
              <a:buClr>
                <a:schemeClr val="accent2"/>
              </a:buClr>
              <a:buFont typeface="Arial" pitchFamily="34" charset="0"/>
              <a:buChar char="–"/>
              <a:defRPr sz="2200">
                <a:solidFill>
                  <a:schemeClr val="tx1"/>
                </a:solidFill>
                <a:latin typeface="Arial" pitchFamily="34" charset="0"/>
              </a:defRPr>
            </a:lvl2pPr>
            <a:lvl3pPr marL="1143000" indent="-228600" eaLnBrk="0" hangingPunct="0">
              <a:lnSpc>
                <a:spcPct val="90000"/>
              </a:lnSpc>
              <a:spcBef>
                <a:spcPts val="600"/>
              </a:spcBef>
              <a:buClr>
                <a:schemeClr val="accent2"/>
              </a:buClr>
              <a:buFont typeface="Arial" pitchFamily="34" charset="0"/>
              <a:buChar char="–"/>
              <a:defRPr>
                <a:solidFill>
                  <a:schemeClr val="tx1"/>
                </a:solidFill>
                <a:latin typeface="Arial" pitchFamily="34" charset="0"/>
              </a:defRPr>
            </a:lvl3pPr>
            <a:lvl4pPr marL="1600200" indent="-228600" eaLnBrk="0" hangingPunct="0">
              <a:lnSpc>
                <a:spcPct val="90000"/>
              </a:lnSpc>
              <a:spcBef>
                <a:spcPts val="600"/>
              </a:spcBef>
              <a:buClr>
                <a:schemeClr val="accent2"/>
              </a:buClr>
              <a:buFont typeface="Arial" pitchFamily="34" charset="0"/>
              <a:buChar char="–"/>
              <a:defRPr sz="1600">
                <a:solidFill>
                  <a:schemeClr val="tx1"/>
                </a:solidFill>
                <a:latin typeface="Arial" pitchFamily="34" charset="0"/>
              </a:defRPr>
            </a:lvl4pPr>
            <a:lvl5pPr marL="2057400" indent="-228600" eaLnBrk="0" hangingPunct="0">
              <a:lnSpc>
                <a:spcPct val="90000"/>
              </a:lnSpc>
              <a:spcBef>
                <a:spcPts val="600"/>
              </a:spcBef>
              <a:buClr>
                <a:schemeClr val="accent2"/>
              </a:buClr>
              <a:buFont typeface="Arial" pitchFamily="34" charset="0"/>
              <a:buChar char="–"/>
              <a:defRPr sz="1600">
                <a:solidFill>
                  <a:schemeClr val="tx1"/>
                </a:solidFill>
                <a:latin typeface="Arial" pitchFamily="34" charset="0"/>
              </a:defRPr>
            </a:lvl5pPr>
            <a:lvl6pPr marL="2514600" indent="-228600" eaLnBrk="0" fontAlgn="base" hangingPunct="0">
              <a:lnSpc>
                <a:spcPct val="90000"/>
              </a:lnSpc>
              <a:spcBef>
                <a:spcPts val="600"/>
              </a:spcBef>
              <a:spcAft>
                <a:spcPct val="0"/>
              </a:spcAft>
              <a:buClr>
                <a:schemeClr val="accent2"/>
              </a:buClr>
              <a:buFont typeface="Arial" pitchFamily="34" charset="0"/>
              <a:buChar char="–"/>
              <a:defRPr sz="1600">
                <a:solidFill>
                  <a:schemeClr val="tx1"/>
                </a:solidFill>
                <a:latin typeface="Arial" pitchFamily="34" charset="0"/>
              </a:defRPr>
            </a:lvl6pPr>
            <a:lvl7pPr marL="2971800" indent="-228600" eaLnBrk="0" fontAlgn="base" hangingPunct="0">
              <a:lnSpc>
                <a:spcPct val="90000"/>
              </a:lnSpc>
              <a:spcBef>
                <a:spcPts val="600"/>
              </a:spcBef>
              <a:spcAft>
                <a:spcPct val="0"/>
              </a:spcAft>
              <a:buClr>
                <a:schemeClr val="accent2"/>
              </a:buClr>
              <a:buFont typeface="Arial" pitchFamily="34" charset="0"/>
              <a:buChar char="–"/>
              <a:defRPr sz="1600">
                <a:solidFill>
                  <a:schemeClr val="tx1"/>
                </a:solidFill>
                <a:latin typeface="Arial" pitchFamily="34" charset="0"/>
              </a:defRPr>
            </a:lvl7pPr>
            <a:lvl8pPr marL="3429000" indent="-228600" eaLnBrk="0" fontAlgn="base" hangingPunct="0">
              <a:lnSpc>
                <a:spcPct val="90000"/>
              </a:lnSpc>
              <a:spcBef>
                <a:spcPts val="600"/>
              </a:spcBef>
              <a:spcAft>
                <a:spcPct val="0"/>
              </a:spcAft>
              <a:buClr>
                <a:schemeClr val="accent2"/>
              </a:buClr>
              <a:buFont typeface="Arial" pitchFamily="34" charset="0"/>
              <a:buChar char="–"/>
              <a:defRPr sz="1600">
                <a:solidFill>
                  <a:schemeClr val="tx1"/>
                </a:solidFill>
                <a:latin typeface="Arial" pitchFamily="34" charset="0"/>
              </a:defRPr>
            </a:lvl8pPr>
            <a:lvl9pPr marL="3886200" indent="-228600" eaLnBrk="0" fontAlgn="base" hangingPunct="0">
              <a:lnSpc>
                <a:spcPct val="90000"/>
              </a:lnSpc>
              <a:spcBef>
                <a:spcPts val="600"/>
              </a:spcBef>
              <a:spcAft>
                <a:spcPct val="0"/>
              </a:spcAft>
              <a:buClr>
                <a:schemeClr val="accent2"/>
              </a:buClr>
              <a:buFont typeface="Arial" pitchFamily="34" charset="0"/>
              <a:buChar char="–"/>
              <a:defRPr sz="1600">
                <a:solidFill>
                  <a:schemeClr val="tx1"/>
                </a:solidFill>
                <a:latin typeface="Arial" pitchFamily="34" charset="0"/>
              </a:defRPr>
            </a:lvl9pPr>
          </a:lstStyle>
          <a:p>
            <a:pPr eaLnBrk="1" hangingPunct="1">
              <a:spcBef>
                <a:spcPct val="0"/>
              </a:spcBef>
              <a:buClrTx/>
              <a:buFontTx/>
              <a:buNone/>
            </a:pPr>
            <a:endParaRPr lang="en-US" altLang="en-US" sz="2600">
              <a:solidFill>
                <a:srgbClr val="323232"/>
              </a:solidFill>
            </a:endParaRPr>
          </a:p>
        </p:txBody>
      </p:sp>
      <p:pic>
        <p:nvPicPr>
          <p:cNvPr id="18435" name="Picture 4" descr="BG.jpg"/>
          <p:cNvPicPr>
            <a:picLocks noChangeAspect="1"/>
          </p:cNvPicPr>
          <p:nvPr/>
        </p:nvPicPr>
        <p:blipFill>
          <a:blip r:embed="rId3" cstate="email">
            <a:extLst>
              <a:ext uri="{28A0092B-C50C-407E-A947-70E740481C1C}">
                <a14:useLocalDpi xmlns:a14="http://schemas.microsoft.com/office/drawing/2010/main"/>
              </a:ext>
            </a:extLst>
          </a:blip>
          <a:srcRect t="2393" b="4311"/>
          <a:stretch>
            <a:fillRect/>
          </a:stretch>
        </p:blipFill>
        <p:spPr bwMode="auto">
          <a:xfrm>
            <a:off x="0" y="0"/>
            <a:ext cx="14630399"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sianBlkTablet.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75341" y="4114800"/>
            <a:ext cx="2905760" cy="167539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1" name="Picture 10" descr="WomanMbile.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87008" y="2905065"/>
            <a:ext cx="2438400" cy="120485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3" name="Picture 12" descr="LaptopInt.jpg"/>
          <p:cNvPicPr>
            <a:picLocks noChangeAspect="1"/>
          </p:cNvPicPr>
          <p:nvPr/>
        </p:nvPicPr>
        <p:blipFill>
          <a:blip r:embed="rId6" cstate="email">
            <a:extLst>
              <a:ext uri="{28A0092B-C50C-407E-A947-70E740481C1C}">
                <a14:useLocalDpi xmlns:a14="http://schemas.microsoft.com/office/drawing/2010/main"/>
              </a:ext>
            </a:extLst>
          </a:blip>
          <a:srcRect t="10832" b="10832"/>
          <a:stretch>
            <a:fillRect/>
          </a:stretch>
        </p:blipFill>
        <p:spPr>
          <a:xfrm>
            <a:off x="12933681" y="833723"/>
            <a:ext cx="1422400" cy="158652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5" name="Picture 14" descr="WmnSmrtPh2.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7632" y="1417320"/>
            <a:ext cx="1918208" cy="17983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6" name="Picture 15" descr="WmnSmrtPh.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57632" y="6073744"/>
            <a:ext cx="1123606" cy="8534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ontent Placeholder 2"/>
          <p:cNvSpPr>
            <a:spLocks noGrp="1"/>
          </p:cNvSpPr>
          <p:nvPr>
            <p:ph idx="1"/>
          </p:nvPr>
        </p:nvSpPr>
        <p:spPr>
          <a:xfrm>
            <a:off x="2590800" y="4200526"/>
            <a:ext cx="5069840" cy="2057400"/>
          </a:xfrm>
        </p:spPr>
        <p:txBody>
          <a:bodyPr rtlCol="0">
            <a:normAutofit fontScale="92500" lnSpcReduction="10000"/>
          </a:bodyPr>
          <a:lstStyle/>
          <a:p>
            <a:pPr marL="522488" indent="-522488">
              <a:buNone/>
              <a:defRPr/>
            </a:pPr>
            <a:endParaRPr lang="en-US" sz="3300" b="1" dirty="0"/>
          </a:p>
          <a:p>
            <a:pPr marL="522488" indent="-522488">
              <a:defRPr/>
            </a:pPr>
            <a:r>
              <a:rPr lang="en-US" sz="3500" b="1" dirty="0">
                <a:solidFill>
                  <a:schemeClr val="bg1"/>
                </a:solidFill>
              </a:rPr>
              <a:t>Faster adoption of collaboration capabilities </a:t>
            </a:r>
            <a:endParaRPr lang="en-US" sz="3300" b="1" dirty="0">
              <a:solidFill>
                <a:schemeClr val="bg1"/>
              </a:solidFill>
            </a:endParaRPr>
          </a:p>
        </p:txBody>
      </p:sp>
      <p:sp>
        <p:nvSpPr>
          <p:cNvPr id="18" name="Content Placeholder 2"/>
          <p:cNvSpPr txBox="1">
            <a:spLocks/>
          </p:cNvSpPr>
          <p:nvPr/>
        </p:nvSpPr>
        <p:spPr bwMode="auto">
          <a:xfrm>
            <a:off x="4436111" y="585192"/>
            <a:ext cx="6337299" cy="1417320"/>
          </a:xfrm>
          <a:prstGeom prst="rect">
            <a:avLst/>
          </a:prstGeom>
          <a:noFill/>
          <a:ln w="9525">
            <a:noFill/>
            <a:miter lim="800000"/>
            <a:headEnd/>
            <a:tailEnd/>
          </a:ln>
        </p:spPr>
        <p:txBody>
          <a:bodyPr lIns="130608" tIns="65305" rIns="130608" bIns="65305"/>
          <a:lstStyle/>
          <a:p>
            <a:pPr marL="489781" indent="-489781">
              <a:lnSpc>
                <a:spcPct val="95000"/>
              </a:lnSpc>
              <a:spcBef>
                <a:spcPct val="55000"/>
              </a:spcBef>
              <a:buClr>
                <a:srgbClr val="CC0000"/>
              </a:buClr>
              <a:defRPr/>
            </a:pPr>
            <a:endParaRPr lang="en-US" sz="3300" b="1" kern="0" dirty="0">
              <a:solidFill>
                <a:srgbClr val="323232"/>
              </a:solidFill>
              <a:latin typeface="Arial"/>
            </a:endParaRPr>
          </a:p>
          <a:p>
            <a:pPr marL="489781" indent="-489781">
              <a:lnSpc>
                <a:spcPct val="95000"/>
              </a:lnSpc>
              <a:spcBef>
                <a:spcPct val="55000"/>
              </a:spcBef>
              <a:buClr>
                <a:srgbClr val="CC0000"/>
              </a:buClr>
              <a:buFont typeface="Webdings" pitchFamily="18" charset="2"/>
              <a:buChar char="4"/>
              <a:defRPr/>
            </a:pPr>
            <a:r>
              <a:rPr lang="en-US" sz="3200" b="1" kern="0" dirty="0">
                <a:solidFill>
                  <a:srgbClr val="FFFFFF"/>
                </a:solidFill>
                <a:latin typeface="Arial"/>
              </a:rPr>
              <a:t>Server infrastructure consolidation </a:t>
            </a:r>
          </a:p>
        </p:txBody>
      </p:sp>
      <p:sp>
        <p:nvSpPr>
          <p:cNvPr id="19" name="Content Placeholder 2"/>
          <p:cNvSpPr txBox="1">
            <a:spLocks/>
          </p:cNvSpPr>
          <p:nvPr/>
        </p:nvSpPr>
        <p:spPr bwMode="auto">
          <a:xfrm>
            <a:off x="7604761" y="5238750"/>
            <a:ext cx="6276341" cy="1417320"/>
          </a:xfrm>
          <a:prstGeom prst="rect">
            <a:avLst/>
          </a:prstGeom>
          <a:noFill/>
          <a:ln w="9525">
            <a:noFill/>
            <a:miter lim="800000"/>
            <a:headEnd/>
            <a:tailEnd/>
          </a:ln>
        </p:spPr>
        <p:txBody>
          <a:bodyPr lIns="130608" tIns="65305" rIns="130608" bIns="65305"/>
          <a:lstStyle/>
          <a:p>
            <a:pPr marL="489781" indent="-489781">
              <a:lnSpc>
                <a:spcPct val="95000"/>
              </a:lnSpc>
              <a:spcBef>
                <a:spcPct val="55000"/>
              </a:spcBef>
              <a:buClr>
                <a:srgbClr val="CC0000"/>
              </a:buClr>
              <a:defRPr/>
            </a:pPr>
            <a:endParaRPr lang="en-US" sz="3300" b="1" kern="0" dirty="0">
              <a:solidFill>
                <a:srgbClr val="323232"/>
              </a:solidFill>
              <a:latin typeface="Arial"/>
            </a:endParaRPr>
          </a:p>
          <a:p>
            <a:pPr marL="489781" indent="-489781">
              <a:lnSpc>
                <a:spcPct val="95000"/>
              </a:lnSpc>
              <a:spcBef>
                <a:spcPct val="55000"/>
              </a:spcBef>
              <a:buClr>
                <a:srgbClr val="CC0000"/>
              </a:buClr>
              <a:buFont typeface="Webdings" pitchFamily="18" charset="2"/>
              <a:buChar char="4"/>
              <a:defRPr/>
            </a:pPr>
            <a:r>
              <a:rPr lang="en-US" sz="3200" b="1" kern="0" dirty="0">
                <a:solidFill>
                  <a:srgbClr val="FFFFFF"/>
                </a:solidFill>
                <a:latin typeface="Arial"/>
              </a:rPr>
              <a:t>Reduction in system operating expenses</a:t>
            </a:r>
          </a:p>
        </p:txBody>
      </p:sp>
      <p:sp>
        <p:nvSpPr>
          <p:cNvPr id="20" name="Content Placeholder 2"/>
          <p:cNvSpPr txBox="1">
            <a:spLocks/>
          </p:cNvSpPr>
          <p:nvPr/>
        </p:nvSpPr>
        <p:spPr bwMode="auto">
          <a:xfrm>
            <a:off x="7660640" y="2443006"/>
            <a:ext cx="5875021" cy="670560"/>
          </a:xfrm>
          <a:prstGeom prst="rect">
            <a:avLst/>
          </a:prstGeom>
          <a:noFill/>
          <a:ln w="9525">
            <a:noFill/>
            <a:miter lim="800000"/>
            <a:headEnd/>
            <a:tailEnd/>
          </a:ln>
        </p:spPr>
        <p:txBody>
          <a:bodyPr lIns="130608" tIns="65305" rIns="130608" bIns="65305"/>
          <a:lstStyle/>
          <a:p>
            <a:pPr marL="489781" indent="-489781">
              <a:lnSpc>
                <a:spcPct val="95000"/>
              </a:lnSpc>
              <a:spcBef>
                <a:spcPct val="55000"/>
              </a:spcBef>
              <a:buClr>
                <a:srgbClr val="CC0000"/>
              </a:buClr>
              <a:buFont typeface="Webdings" pitchFamily="18" charset="2"/>
              <a:buChar char="4"/>
              <a:defRPr/>
            </a:pPr>
            <a:r>
              <a:rPr lang="en-US" sz="3200" b="1" kern="0" dirty="0">
                <a:solidFill>
                  <a:srgbClr val="FFFFFF"/>
                </a:solidFill>
                <a:latin typeface="Arial"/>
              </a:rPr>
              <a:t>Reduced cost of installs and upgrades</a:t>
            </a:r>
          </a:p>
          <a:p>
            <a:pPr marL="489781" indent="-489781">
              <a:lnSpc>
                <a:spcPct val="95000"/>
              </a:lnSpc>
              <a:spcBef>
                <a:spcPct val="55000"/>
              </a:spcBef>
              <a:buClr>
                <a:srgbClr val="CC0000"/>
              </a:buClr>
              <a:defRPr/>
            </a:pPr>
            <a:endParaRPr lang="en-US" sz="3300" b="1" kern="0" dirty="0">
              <a:solidFill>
                <a:srgbClr val="323232"/>
              </a:solidFill>
              <a:latin typeface="Arial"/>
            </a:endParaRPr>
          </a:p>
        </p:txBody>
      </p:sp>
      <p:sp>
        <p:nvSpPr>
          <p:cNvPr id="21" name="Title 4"/>
          <p:cNvSpPr>
            <a:spLocks noGrp="1"/>
          </p:cNvSpPr>
          <p:nvPr>
            <p:ph type="title"/>
          </p:nvPr>
        </p:nvSpPr>
        <p:spPr>
          <a:xfrm>
            <a:off x="715478" y="505616"/>
            <a:ext cx="13167360" cy="1005840"/>
          </a:xfrm>
        </p:spPr>
        <p:txBody>
          <a:bodyPr/>
          <a:lstStyle/>
          <a:p>
            <a:r>
              <a:rPr lang="en-US" dirty="0">
                <a:solidFill>
                  <a:schemeClr val="bg1"/>
                </a:solidFill>
              </a:rPr>
              <a:t>Virtualization advantages</a:t>
            </a:r>
          </a:p>
        </p:txBody>
      </p:sp>
    </p:spTree>
    <p:extLst>
      <p:ext uri="{BB962C8B-B14F-4D97-AF65-F5344CB8AC3E}">
        <p14:creationId xmlns:p14="http://schemas.microsoft.com/office/powerpoint/2010/main" val="3024754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84216680"/>
              </p:ext>
            </p:extLst>
          </p:nvPr>
        </p:nvGraphicFramePr>
        <p:xfrm>
          <a:off x="876300" y="1701617"/>
          <a:ext cx="12885840" cy="3826212"/>
        </p:xfrm>
        <a:graphic>
          <a:graphicData uri="http://schemas.openxmlformats.org/drawingml/2006/table">
            <a:tbl>
              <a:tblPr>
                <a:tableStyleId>{21E4AEA4-8DFA-4A89-87EB-49C32662AFE0}</a:tableStyleId>
              </a:tblPr>
              <a:tblGrid>
                <a:gridCol w="2353314">
                  <a:extLst>
                    <a:ext uri="{9D8B030D-6E8A-4147-A177-3AD203B41FA5}">
                      <a16:colId xmlns:a16="http://schemas.microsoft.com/office/drawing/2014/main" xmlns="" val="20000"/>
                    </a:ext>
                  </a:extLst>
                </a:gridCol>
                <a:gridCol w="2101188">
                  <a:extLst>
                    <a:ext uri="{9D8B030D-6E8A-4147-A177-3AD203B41FA5}">
                      <a16:colId xmlns:a16="http://schemas.microsoft.com/office/drawing/2014/main" xmlns="" val="20002"/>
                    </a:ext>
                  </a:extLst>
                </a:gridCol>
                <a:gridCol w="2101188">
                  <a:extLst>
                    <a:ext uri="{9D8B030D-6E8A-4147-A177-3AD203B41FA5}">
                      <a16:colId xmlns:a16="http://schemas.microsoft.com/office/drawing/2014/main" xmlns="" val="20001"/>
                    </a:ext>
                  </a:extLst>
                </a:gridCol>
                <a:gridCol w="2101188">
                  <a:extLst>
                    <a:ext uri="{9D8B030D-6E8A-4147-A177-3AD203B41FA5}">
                      <a16:colId xmlns:a16="http://schemas.microsoft.com/office/drawing/2014/main" xmlns="" val="4022582750"/>
                    </a:ext>
                  </a:extLst>
                </a:gridCol>
                <a:gridCol w="2114481">
                  <a:extLst>
                    <a:ext uri="{9D8B030D-6E8A-4147-A177-3AD203B41FA5}">
                      <a16:colId xmlns:a16="http://schemas.microsoft.com/office/drawing/2014/main" xmlns="" val="20004"/>
                    </a:ext>
                  </a:extLst>
                </a:gridCol>
                <a:gridCol w="2114481">
                  <a:extLst>
                    <a:ext uri="{9D8B030D-6E8A-4147-A177-3AD203B41FA5}">
                      <a16:colId xmlns:a16="http://schemas.microsoft.com/office/drawing/2014/main" xmlns="" val="3657562486"/>
                    </a:ext>
                  </a:extLst>
                </a:gridCol>
              </a:tblGrid>
              <a:tr h="822960">
                <a:tc rowSpan="2">
                  <a:txBody>
                    <a:bodyPr/>
                    <a:lstStyle/>
                    <a:p>
                      <a:pPr marL="0" marR="0" lvl="0" indent="0" algn="r" defTabSz="1306220" rtl="0" eaLnBrk="1" fontAlgn="auto" latinLnBrk="0" hangingPunct="1">
                        <a:lnSpc>
                          <a:spcPct val="100000"/>
                        </a:lnSpc>
                        <a:spcBef>
                          <a:spcPts val="0"/>
                        </a:spcBef>
                        <a:spcAft>
                          <a:spcPts val="0"/>
                        </a:spcAft>
                        <a:buClrTx/>
                        <a:buSzTx/>
                        <a:buFontTx/>
                        <a:buNone/>
                        <a:tabLst/>
                        <a:defRPr/>
                      </a:pPr>
                      <a:r>
                        <a:rPr lang="en-US" sz="2000" b="1" kern="1200" dirty="0">
                          <a:solidFill>
                            <a:schemeClr val="tx1"/>
                          </a:solidFill>
                          <a:latin typeface="+mn-lt"/>
                          <a:ea typeface="+mn-ea"/>
                          <a:cs typeface="+mn-cs"/>
                        </a:rPr>
                        <a:t># Ports</a:t>
                      </a:r>
                    </a:p>
                    <a:p>
                      <a:endParaRPr lang="en-US" sz="2000" b="1" dirty="0">
                        <a:solidFill>
                          <a:schemeClr val="tx1"/>
                        </a:solidFill>
                      </a:endParaRPr>
                    </a:p>
                    <a:p>
                      <a:endParaRPr lang="en-US" sz="2000" b="1" dirty="0">
                        <a:solidFill>
                          <a:schemeClr val="tx1"/>
                        </a:solidFill>
                      </a:endParaRPr>
                    </a:p>
                    <a:p>
                      <a:endParaRPr lang="en-US" sz="2000" b="1" dirty="0">
                        <a:solidFill>
                          <a:schemeClr val="tx1"/>
                        </a:solidFill>
                      </a:endParaRPr>
                    </a:p>
                    <a:p>
                      <a:r>
                        <a:rPr lang="en-US" sz="2000" b="1" dirty="0">
                          <a:solidFill>
                            <a:schemeClr val="tx1"/>
                          </a:solidFill>
                        </a:rPr>
                        <a:t># Licenses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solidFill>
                      <a:schemeClr val="bg1">
                        <a:lumMod val="95000"/>
                      </a:schemeClr>
                    </a:solidFill>
                  </a:tcPr>
                </a:tc>
                <a:tc gridSpan="3">
                  <a:txBody>
                    <a:bodyPr/>
                    <a:lstStyle/>
                    <a:p>
                      <a:pPr marL="0" marR="0" indent="0" algn="ctr" defTabSz="1306220" rtl="0" eaLnBrk="1" fontAlgn="auto" latinLnBrk="0" hangingPunct="1">
                        <a:lnSpc>
                          <a:spcPct val="100000"/>
                        </a:lnSpc>
                        <a:spcBef>
                          <a:spcPts val="0"/>
                        </a:spcBef>
                        <a:spcAft>
                          <a:spcPts val="0"/>
                        </a:spcAft>
                        <a:buClrTx/>
                        <a:buSzTx/>
                        <a:buFontTx/>
                        <a:buNone/>
                        <a:tabLst/>
                        <a:defRPr/>
                      </a:pPr>
                      <a:r>
                        <a:rPr lang="en-US" sz="2400" b="1" kern="1200" dirty="0">
                          <a:solidFill>
                            <a:schemeClr val="lt1"/>
                          </a:solidFill>
                          <a:latin typeface="+mn-lt"/>
                          <a:ea typeface="+mn-ea"/>
                          <a:cs typeface="+mn-cs"/>
                        </a:rPr>
                        <a:t>Audio, Video, Web Collab,</a:t>
                      </a:r>
                      <a:r>
                        <a:rPr lang="en-US" sz="2400" b="1" kern="1200" baseline="0" dirty="0">
                          <a:solidFill>
                            <a:schemeClr val="lt1"/>
                          </a:solidFill>
                          <a:latin typeface="+mn-lt"/>
                          <a:ea typeface="+mn-ea"/>
                          <a:cs typeface="+mn-cs"/>
                        </a:rPr>
                        <a:t> WebRTC</a:t>
                      </a:r>
                      <a:endParaRPr lang="en-US" sz="2400" b="1" kern="120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marR="0" indent="0" algn="ctr" defTabSz="1306220" rtl="0" eaLnBrk="1" fontAlgn="auto" latinLnBrk="0" hangingPunct="1">
                        <a:lnSpc>
                          <a:spcPct val="100000"/>
                        </a:lnSpc>
                        <a:spcBef>
                          <a:spcPts val="0"/>
                        </a:spcBef>
                        <a:spcAft>
                          <a:spcPts val="0"/>
                        </a:spcAft>
                        <a:buClrTx/>
                        <a:buSzTx/>
                        <a:buFontTx/>
                        <a:buNone/>
                        <a:tabLst/>
                        <a:defRPr/>
                      </a:pPr>
                      <a:endParaRPr lang="en-US" sz="24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gridSpan="2">
                  <a:txBody>
                    <a:bodyPr/>
                    <a:lstStyle/>
                    <a:p>
                      <a:pPr marL="0" marR="0" indent="0" algn="ctr" defTabSz="1306220" rtl="0" eaLnBrk="1" fontAlgn="auto" latinLnBrk="0" hangingPunct="1">
                        <a:lnSpc>
                          <a:spcPct val="100000"/>
                        </a:lnSpc>
                        <a:spcBef>
                          <a:spcPts val="0"/>
                        </a:spcBef>
                        <a:spcAft>
                          <a:spcPts val="0"/>
                        </a:spcAft>
                        <a:buClrTx/>
                        <a:buSzTx/>
                        <a:buFontTx/>
                        <a:buNone/>
                        <a:tabLst/>
                        <a:defRPr/>
                      </a:pPr>
                      <a:r>
                        <a:rPr lang="en-US" sz="2400" b="1" kern="1200" dirty="0">
                          <a:solidFill>
                            <a:schemeClr val="lt1"/>
                          </a:solidFill>
                          <a:latin typeface="+mn-lt"/>
                          <a:ea typeface="+mn-ea"/>
                          <a:cs typeface="+mn-cs"/>
                        </a:rPr>
                        <a:t>High Capacity Audio + </a:t>
                      </a:r>
                    </a:p>
                    <a:p>
                      <a:pPr marL="0" marR="0" indent="0" algn="ctr" defTabSz="1306220" rtl="0" eaLnBrk="1" fontAlgn="auto" latinLnBrk="0" hangingPunct="1">
                        <a:lnSpc>
                          <a:spcPct val="100000"/>
                        </a:lnSpc>
                        <a:spcBef>
                          <a:spcPts val="0"/>
                        </a:spcBef>
                        <a:spcAft>
                          <a:spcPts val="0"/>
                        </a:spcAft>
                        <a:buClrTx/>
                        <a:buSzTx/>
                        <a:buFontTx/>
                        <a:buNone/>
                        <a:tabLst/>
                        <a:defRPr/>
                      </a:pPr>
                      <a:r>
                        <a:rPr lang="en-US" sz="2400" b="1" kern="1200" dirty="0">
                          <a:solidFill>
                            <a:schemeClr val="lt1"/>
                          </a:solidFill>
                          <a:latin typeface="+mn-lt"/>
                          <a:ea typeface="+mn-ea"/>
                          <a:cs typeface="+mn-cs"/>
                        </a:rPr>
                        <a:t>Web Collab</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5887"/>
                    </a:solidFill>
                  </a:tcPr>
                </a:tc>
                <a:tc hMerge="1">
                  <a:txBody>
                    <a:bodyPr/>
                    <a:lstStyle/>
                    <a:p>
                      <a:endParaRPr lang="en-US"/>
                    </a:p>
                  </a:txBody>
                  <a:tcPr/>
                </a:tc>
                <a:extLst>
                  <a:ext uri="{0D108BD9-81ED-4DB2-BD59-A6C34878D82A}">
                    <a16:rowId xmlns:a16="http://schemas.microsoft.com/office/drawing/2014/main" xmlns="" val="3016053566"/>
                  </a:ext>
                </a:extLst>
              </a:tr>
              <a:tr h="914400">
                <a:tc vMerge="1">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130622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latin typeface="+mn-lt"/>
                          <a:ea typeface="+mn-ea"/>
                          <a:cs typeface="+mn-cs"/>
                        </a:rPr>
                        <a:t>H.264</a:t>
                      </a:r>
                    </a:p>
                    <a:p>
                      <a:pPr marL="0" marR="0" indent="0" algn="ctr" defTabSz="130622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latin typeface="+mn-lt"/>
                          <a:ea typeface="+mn-ea"/>
                          <a:cs typeface="+mn-cs"/>
                        </a:rPr>
                        <a:t>1080p30 / VP8 720p30</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130622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latin typeface="+mn-lt"/>
                          <a:ea typeface="+mn-ea"/>
                          <a:cs typeface="+mn-cs"/>
                        </a:rPr>
                        <a:t>H.264</a:t>
                      </a:r>
                    </a:p>
                    <a:p>
                      <a:pPr marL="0" marR="0" indent="0" algn="ctr" defTabSz="130622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latin typeface="+mn-lt"/>
                          <a:ea typeface="+mn-ea"/>
                          <a:cs typeface="+mn-cs"/>
                        </a:rPr>
                        <a:t>720p30 / VP8 480p30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130622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latin typeface="+mn-lt"/>
                          <a:ea typeface="+mn-ea"/>
                          <a:cs typeface="+mn-cs"/>
                        </a:rPr>
                        <a:t>H.264 </a:t>
                      </a:r>
                    </a:p>
                    <a:p>
                      <a:pPr marL="0" marR="0" indent="0" algn="ctr" defTabSz="130622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latin typeface="+mn-lt"/>
                          <a:ea typeface="+mn-ea"/>
                          <a:cs typeface="+mn-cs"/>
                        </a:rPr>
                        <a:t>480p30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130622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latin typeface="+mn-lt"/>
                          <a:ea typeface="+mn-ea"/>
                          <a:cs typeface="+mn-cs"/>
                        </a:rPr>
                        <a:t>Audio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5887"/>
                    </a:solidFill>
                  </a:tcPr>
                </a:tc>
                <a:tc>
                  <a:txBody>
                    <a:bodyPr/>
                    <a:lstStyle/>
                    <a:p>
                      <a:pPr marL="0" marR="0" indent="0" algn="ctr" defTabSz="130622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latin typeface="+mn-lt"/>
                          <a:ea typeface="+mn-ea"/>
                          <a:cs typeface="+mn-cs"/>
                        </a:rPr>
                        <a:t>Web Collab</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5887"/>
                    </a:solidFill>
                  </a:tcPr>
                </a:tc>
                <a:extLst>
                  <a:ext uri="{0D108BD9-81ED-4DB2-BD59-A6C34878D82A}">
                    <a16:rowId xmlns:a16="http://schemas.microsoft.com/office/drawing/2014/main" xmlns="" val="10000"/>
                  </a:ext>
                </a:extLst>
              </a:tr>
              <a:tr h="522213">
                <a:tc>
                  <a:txBody>
                    <a:bodyPr/>
                    <a:lstStyle/>
                    <a:p>
                      <a:pPr marL="0" marR="0" indent="0" algn="ctr" defTabSz="1306220" rtl="0" eaLnBrk="1" fontAlgn="auto" latinLnBrk="0" hangingPunct="1">
                        <a:lnSpc>
                          <a:spcPct val="100000"/>
                        </a:lnSpc>
                        <a:spcBef>
                          <a:spcPts val="0"/>
                        </a:spcBef>
                        <a:spcAft>
                          <a:spcPts val="0"/>
                        </a:spcAft>
                        <a:buClrTx/>
                        <a:buSzTx/>
                        <a:buFontTx/>
                        <a:buNone/>
                        <a:tabLst/>
                        <a:defRPr/>
                      </a:pPr>
                      <a:r>
                        <a:rPr lang="en-US" sz="2000" b="1" kern="1200" dirty="0">
                          <a:solidFill>
                            <a:schemeClr val="tx1"/>
                          </a:solidFill>
                          <a:latin typeface="+mn-lt"/>
                          <a:ea typeface="+mn-ea"/>
                          <a:cs typeface="+mn-cs"/>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1306220" rtl="0" eaLnBrk="1" fontAlgn="ctr" latinLnBrk="0" hangingPunct="1"/>
                      <a:r>
                        <a:rPr lang="es-ES" sz="2000" b="0" kern="1200" dirty="0">
                          <a:solidFill>
                            <a:schemeClr val="tx1"/>
                          </a:solidFill>
                          <a:latin typeface="+mn-lt"/>
                          <a:ea typeface="+mn-ea"/>
                          <a:cs typeface="+mn-cs"/>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306220" rtl="0" eaLnBrk="1" fontAlgn="ctr" latinLnBrk="0" hangingPunct="1"/>
                      <a:r>
                        <a:rPr lang="en-US" sz="2000" b="0" kern="1200" dirty="0">
                          <a:solidFill>
                            <a:schemeClr val="tx1"/>
                          </a:solidFill>
                          <a:latin typeface="+mn-lt"/>
                          <a:ea typeface="+mn-ea"/>
                          <a:cs typeface="+mn-cs"/>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306220" rtl="0" eaLnBrk="1" fontAlgn="ctr" latinLnBrk="0" hangingPunct="1"/>
                      <a:r>
                        <a:rPr lang="en-US" sz="2000" b="0" kern="1200" dirty="0">
                          <a:solidFill>
                            <a:schemeClr val="tx1"/>
                          </a:solidFill>
                          <a:latin typeface="+mn-lt"/>
                          <a:ea typeface="+mn-ea"/>
                          <a:cs typeface="+mn-cs"/>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306220" rtl="0" eaLnBrk="1" fontAlgn="ctr" latinLnBrk="0" hangingPunct="1"/>
                      <a:r>
                        <a:rPr lang="en-US" sz="2000" b="0" kern="1200" dirty="0">
                          <a:solidFill>
                            <a:schemeClr val="tx1"/>
                          </a:solidFill>
                          <a:latin typeface="+mn-lt"/>
                          <a:ea typeface="+mn-ea"/>
                          <a:cs typeface="+mn-cs"/>
                        </a:rPr>
                        <a:t>2,000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306220" rtl="0" eaLnBrk="1" fontAlgn="ctr" latinLnBrk="0" hangingPunct="1"/>
                      <a:r>
                        <a:rPr lang="en-US" sz="2000" b="0" kern="1200" dirty="0">
                          <a:solidFill>
                            <a:schemeClr val="tx1"/>
                          </a:solidFill>
                          <a:latin typeface="+mn-lt"/>
                          <a:ea typeface="+mn-ea"/>
                          <a:cs typeface="+mn-cs"/>
                        </a:rPr>
                        <a:t>2,000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75966463"/>
                  </a:ext>
                </a:extLst>
              </a:tr>
              <a:tr h="522213">
                <a:tc>
                  <a:txBody>
                    <a:bodyPr/>
                    <a:lstStyle/>
                    <a:p>
                      <a:pPr marL="0" marR="0" indent="0" algn="ctr" defTabSz="1306220" rtl="0" eaLnBrk="1" fontAlgn="auto" latinLnBrk="0" hangingPunct="1">
                        <a:lnSpc>
                          <a:spcPct val="100000"/>
                        </a:lnSpc>
                        <a:spcBef>
                          <a:spcPts val="0"/>
                        </a:spcBef>
                        <a:spcAft>
                          <a:spcPts val="0"/>
                        </a:spcAft>
                        <a:buClrTx/>
                        <a:buSzTx/>
                        <a:buFontTx/>
                        <a:buNone/>
                        <a:tabLst/>
                        <a:defRPr/>
                      </a:pPr>
                      <a:r>
                        <a:rPr lang="en-US" sz="2000" b="1" kern="1200" dirty="0">
                          <a:solidFill>
                            <a:schemeClr val="tx1"/>
                          </a:solidFill>
                          <a:latin typeface="+mn-lt"/>
                          <a:ea typeface="+mn-ea"/>
                          <a:cs typeface="+mn-cs"/>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1306220" rtl="0" eaLnBrk="1" fontAlgn="ctr" latinLnBrk="0" hangingPunct="1"/>
                      <a:r>
                        <a:rPr lang="en-US" sz="2000" b="0" kern="1200" dirty="0">
                          <a:solidFill>
                            <a:schemeClr val="tx1"/>
                          </a:solidFill>
                          <a:latin typeface="+mn-lt"/>
                          <a:ea typeface="+mn-ea"/>
                          <a:cs typeface="+mn-cs"/>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306220" rtl="0" eaLnBrk="1" fontAlgn="ctr" latinLnBrk="0" hangingPunct="1"/>
                      <a:r>
                        <a:rPr lang="en-US" sz="2000" b="0" kern="1200" dirty="0">
                          <a:solidFill>
                            <a:schemeClr val="tx1"/>
                          </a:solidFill>
                          <a:latin typeface="+mn-lt"/>
                          <a:ea typeface="+mn-ea"/>
                          <a:cs typeface="+mn-cs"/>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306220" rtl="0" eaLnBrk="1" fontAlgn="ctr" latinLnBrk="0" hangingPunct="1"/>
                      <a:r>
                        <a:rPr lang="en-US" sz="2000" b="0" kern="1200" dirty="0">
                          <a:solidFill>
                            <a:schemeClr val="tx1"/>
                          </a:solidFill>
                          <a:latin typeface="+mn-lt"/>
                          <a:ea typeface="+mn-ea"/>
                          <a:cs typeface="+mn-cs"/>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306220" rtl="0" eaLnBrk="1" fontAlgn="ctr" latinLnBrk="0" hangingPunct="1"/>
                      <a:r>
                        <a:rPr lang="en-US" sz="2000" b="0" kern="1200" dirty="0">
                          <a:solidFill>
                            <a:schemeClr val="tx1"/>
                          </a:solidFill>
                          <a:latin typeface="+mn-lt"/>
                          <a:ea typeface="+mn-ea"/>
                          <a:cs typeface="+mn-cs"/>
                        </a:rPr>
                        <a:t>1,500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306220" rtl="0" eaLnBrk="1" fontAlgn="ctr" latinLnBrk="0" hangingPunct="1"/>
                      <a:r>
                        <a:rPr lang="en-US" sz="2000" b="0" kern="1200" dirty="0">
                          <a:solidFill>
                            <a:schemeClr val="tx1"/>
                          </a:solidFill>
                          <a:latin typeface="+mn-lt"/>
                          <a:ea typeface="+mn-ea"/>
                          <a:cs typeface="+mn-cs"/>
                        </a:rPr>
                        <a:t>1,500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522213">
                <a:tc>
                  <a:txBody>
                    <a:bodyPr/>
                    <a:lstStyle/>
                    <a:p>
                      <a:pPr marL="0" marR="0" indent="0" algn="ctr" defTabSz="1306220" rtl="0" eaLnBrk="1" fontAlgn="auto" latinLnBrk="0" hangingPunct="1">
                        <a:lnSpc>
                          <a:spcPct val="100000"/>
                        </a:lnSpc>
                        <a:spcBef>
                          <a:spcPts val="0"/>
                        </a:spcBef>
                        <a:spcAft>
                          <a:spcPts val="0"/>
                        </a:spcAft>
                        <a:buClrTx/>
                        <a:buSzTx/>
                        <a:buFontTx/>
                        <a:buNone/>
                        <a:tabLst/>
                        <a:defRPr/>
                      </a:pPr>
                      <a:r>
                        <a:rPr lang="en-US" sz="2000" b="1" kern="1200" dirty="0">
                          <a:solidFill>
                            <a:schemeClr val="tx1"/>
                          </a:solidFill>
                          <a:latin typeface="+mn-lt"/>
                          <a:ea typeface="+mn-ea"/>
                          <a:cs typeface="+mn-cs"/>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2000" b="0" kern="1200" dirty="0">
                          <a:solidFill>
                            <a:schemeClr val="tx1"/>
                          </a:solidFill>
                          <a:latin typeface="+mn-lt"/>
                          <a:ea typeface="+mn-ea"/>
                          <a:cs typeface="+mn-cs"/>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1306220"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mn-ea"/>
                          <a:cs typeface="+mn-cs"/>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306220"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mn-ea"/>
                          <a:cs typeface="+mn-cs"/>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1306220"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mn-ea"/>
                          <a:cs typeface="+mn-cs"/>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306220"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mn-ea"/>
                          <a:cs typeface="+mn-cs"/>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522213">
                <a:tc>
                  <a:txBody>
                    <a:bodyPr/>
                    <a:lstStyle/>
                    <a:p>
                      <a:pPr marL="0" marR="0" indent="0" algn="ctr" defTabSz="130622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kern="1200" dirty="0">
                          <a:solidFill>
                            <a:schemeClr val="tx1"/>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2000" b="0" kern="1200" dirty="0">
                          <a:solidFill>
                            <a:schemeClr val="tx1"/>
                          </a:solidFill>
                          <a:latin typeface="+mn-lt"/>
                          <a:ea typeface="+mn-ea"/>
                          <a:cs typeface="+mn-cs"/>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1306220"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mn-ea"/>
                          <a:cs typeface="+mn-cs"/>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306220"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mn-ea"/>
                          <a:cs typeface="+mn-cs"/>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1306220"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mn-ea"/>
                          <a:cs typeface="+mn-cs"/>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306220"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mn-ea"/>
                          <a:cs typeface="+mn-cs"/>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
        <p:nvSpPr>
          <p:cNvPr id="5" name="Content Placeholder 2"/>
          <p:cNvSpPr txBox="1">
            <a:spLocks/>
          </p:cNvSpPr>
          <p:nvPr/>
        </p:nvSpPr>
        <p:spPr>
          <a:xfrm>
            <a:off x="2148840" y="5848196"/>
            <a:ext cx="9875520" cy="1670777"/>
          </a:xfrm>
          <a:prstGeom prst="rect">
            <a:avLst/>
          </a:prstGeom>
        </p:spPr>
        <p:txBody>
          <a:bodyPr/>
          <a:lstStyle>
            <a:lvl1pPr marL="365125" indent="-365125" algn="l" rtl="0" eaLnBrk="1" fontAlgn="base" hangingPunct="1">
              <a:lnSpc>
                <a:spcPct val="90000"/>
              </a:lnSpc>
              <a:spcBef>
                <a:spcPts val="1200"/>
              </a:spcBef>
              <a:spcAft>
                <a:spcPct val="0"/>
              </a:spcAft>
              <a:buClr>
                <a:schemeClr val="accent1"/>
              </a:buClr>
              <a:buFont typeface="Webdings" pitchFamily="18" charset="2"/>
              <a:buChar char="4"/>
              <a:defRPr sz="2400" kern="1200">
                <a:solidFill>
                  <a:schemeClr val="tx1"/>
                </a:solidFill>
                <a:latin typeface="+mn-lt"/>
                <a:ea typeface="+mn-ea"/>
                <a:cs typeface="+mn-cs"/>
              </a:defRPr>
            </a:lvl1pPr>
            <a:lvl2pPr marL="685800" indent="-228600" algn="l" rtl="0" eaLnBrk="1" fontAlgn="base" hangingPunct="1">
              <a:lnSpc>
                <a:spcPct val="90000"/>
              </a:lnSpc>
              <a:spcBef>
                <a:spcPts val="800"/>
              </a:spcBef>
              <a:spcAft>
                <a:spcPct val="0"/>
              </a:spcAft>
              <a:buClr>
                <a:schemeClr val="accent2"/>
              </a:buClr>
              <a:buFont typeface="Arial" charset="0"/>
              <a:buChar char="–"/>
              <a:defRPr sz="2200" kern="1200">
                <a:solidFill>
                  <a:schemeClr val="tx1"/>
                </a:solidFill>
                <a:latin typeface="+mn-lt"/>
                <a:ea typeface="+mn-ea"/>
                <a:cs typeface="+mn-cs"/>
              </a:defRPr>
            </a:lvl2pPr>
            <a:lvl3pPr marL="1096963" indent="-228600" algn="l" rtl="0" eaLnBrk="1" fontAlgn="base" hangingPunct="1">
              <a:lnSpc>
                <a:spcPct val="90000"/>
              </a:lnSpc>
              <a:spcBef>
                <a:spcPts val="600"/>
              </a:spcBef>
              <a:spcAft>
                <a:spcPct val="0"/>
              </a:spcAft>
              <a:buClr>
                <a:schemeClr val="accent2"/>
              </a:buClr>
              <a:buFont typeface="Arial" charset="0"/>
              <a:buChar char="–"/>
              <a:defRPr kern="1200">
                <a:solidFill>
                  <a:schemeClr val="tx1"/>
                </a:solidFill>
                <a:latin typeface="+mn-lt"/>
                <a:ea typeface="+mn-ea"/>
                <a:cs typeface="+mn-cs"/>
              </a:defRPr>
            </a:lvl3pPr>
            <a:lvl4pPr marL="1462088" indent="-228600" algn="l" rtl="0" eaLnBrk="1" fontAlgn="base" hangingPunct="1">
              <a:lnSpc>
                <a:spcPct val="90000"/>
              </a:lnSpc>
              <a:spcBef>
                <a:spcPts val="600"/>
              </a:spcBef>
              <a:spcAft>
                <a:spcPct val="0"/>
              </a:spcAft>
              <a:buClr>
                <a:schemeClr val="accent2"/>
              </a:buClr>
              <a:buFont typeface="Arial" charset="0"/>
              <a:buChar char="–"/>
              <a:defRPr sz="1600" kern="1200">
                <a:solidFill>
                  <a:schemeClr val="tx1"/>
                </a:solidFill>
                <a:latin typeface="+mn-lt"/>
                <a:ea typeface="+mn-ea"/>
                <a:cs typeface="+mn-cs"/>
              </a:defRPr>
            </a:lvl4pPr>
            <a:lvl5pPr marL="1828800" indent="-228600" algn="l" rtl="0" eaLnBrk="1" fontAlgn="base" hangingPunct="1">
              <a:lnSpc>
                <a:spcPct val="90000"/>
              </a:lnSpc>
              <a:spcBef>
                <a:spcPts val="600"/>
              </a:spcBef>
              <a:spcAft>
                <a:spcPct val="0"/>
              </a:spcAft>
              <a:buClr>
                <a:schemeClr val="accent2"/>
              </a:buClr>
              <a:buFont typeface="Arial" charset="0"/>
              <a:buChar char="–"/>
              <a:defRPr sz="1600" kern="1200">
                <a:solidFill>
                  <a:schemeClr val="tx1"/>
                </a:solidFill>
                <a:latin typeface="+mn-lt"/>
                <a:ea typeface="+mn-ea"/>
                <a:cs typeface="+mn-cs"/>
              </a:defRPr>
            </a:lvl5pPr>
            <a:lvl6pPr marL="219456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6pPr>
            <a:lvl7pPr marL="256032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7pPr>
            <a:lvl8pPr marL="292608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8pPr>
            <a:lvl9pPr marL="329184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9pPr>
          </a:lstStyle>
          <a:p>
            <a:r>
              <a:rPr lang="it-IT" sz="2880" dirty="0">
                <a:solidFill>
                  <a:schemeClr val="tx2">
                    <a:lumMod val="65000"/>
                    <a:lumOff val="35000"/>
                  </a:schemeClr>
                </a:solidFill>
              </a:rPr>
              <a:t>Video ports can be mixed as usual </a:t>
            </a:r>
            <a:r>
              <a:rPr lang="it-IT" sz="1680" dirty="0">
                <a:solidFill>
                  <a:schemeClr val="tx2">
                    <a:lumMod val="65000"/>
                    <a:lumOff val="35000"/>
                  </a:schemeClr>
                </a:solidFill>
              </a:rPr>
              <a:t>(1080p30 = 2 x 720p30 = 4 x 480p)</a:t>
            </a:r>
            <a:endParaRPr lang="en-US" sz="1680" dirty="0">
              <a:solidFill>
                <a:schemeClr val="tx2">
                  <a:lumMod val="65000"/>
                  <a:lumOff val="35000"/>
                </a:schemeClr>
              </a:solidFill>
            </a:endParaRPr>
          </a:p>
          <a:p>
            <a:r>
              <a:rPr lang="en-US" sz="2880" dirty="0">
                <a:solidFill>
                  <a:schemeClr val="tx2">
                    <a:lumMod val="65000"/>
                    <a:lumOff val="35000"/>
                  </a:schemeClr>
                </a:solidFill>
              </a:rPr>
              <a:t>Audio separate resources </a:t>
            </a:r>
          </a:p>
          <a:p>
            <a:r>
              <a:rPr lang="it-IT" sz="2880" dirty="0">
                <a:solidFill>
                  <a:schemeClr val="tx2">
                    <a:lumMod val="65000"/>
                    <a:lumOff val="35000"/>
                  </a:schemeClr>
                </a:solidFill>
              </a:rPr>
              <a:t>WebCollab </a:t>
            </a:r>
            <a:r>
              <a:rPr lang="en-US" sz="2880" dirty="0">
                <a:solidFill>
                  <a:schemeClr val="tx2">
                    <a:lumMod val="65000"/>
                    <a:lumOff val="35000"/>
                  </a:schemeClr>
                </a:solidFill>
              </a:rPr>
              <a:t>separate resources </a:t>
            </a:r>
          </a:p>
          <a:p>
            <a:endParaRPr lang="en-US" sz="2880" dirty="0"/>
          </a:p>
        </p:txBody>
      </p:sp>
      <p:sp>
        <p:nvSpPr>
          <p:cNvPr id="6" name="Title 1"/>
          <p:cNvSpPr txBox="1">
            <a:spLocks/>
          </p:cNvSpPr>
          <p:nvPr/>
        </p:nvSpPr>
        <p:spPr>
          <a:xfrm>
            <a:off x="731520" y="535306"/>
            <a:ext cx="13167360" cy="1005840"/>
          </a:xfrm>
          <a:prstGeom prst="rect">
            <a:avLst/>
          </a:prstGeom>
        </p:spPr>
        <p:txBody>
          <a:bodyPr/>
          <a:lstStyle>
            <a:lvl1pPr algn="l" defTabSz="1306220" rtl="0" eaLnBrk="1" latinLnBrk="0" hangingPunct="1">
              <a:lnSpc>
                <a:spcPct val="90000"/>
              </a:lnSpc>
              <a:spcBef>
                <a:spcPct val="0"/>
              </a:spcBef>
              <a:buNone/>
              <a:defRPr sz="3200" kern="1200" cap="all">
                <a:solidFill>
                  <a:schemeClr val="tx2">
                    <a:lumMod val="65000"/>
                    <a:lumOff val="35000"/>
                  </a:schemeClr>
                </a:solidFill>
                <a:latin typeface="Arial Black"/>
                <a:ea typeface="+mj-ea"/>
                <a:cs typeface="Arial Black"/>
              </a:defRPr>
            </a:lvl1pPr>
          </a:lstStyle>
          <a:p>
            <a:r>
              <a:rPr lang="en-US" dirty="0"/>
              <a:t>Avaya equinox media server capacity</a:t>
            </a:r>
            <a:br>
              <a:rPr lang="en-US" dirty="0"/>
            </a:br>
            <a:r>
              <a:rPr lang="en-US" sz="2800" cap="none" dirty="0">
                <a:solidFill>
                  <a:schemeClr val="accent1"/>
                </a:solidFill>
                <a:latin typeface="+mn-lt"/>
              </a:rPr>
              <a:t>Two Working Modes</a:t>
            </a:r>
          </a:p>
        </p:txBody>
      </p:sp>
    </p:spTree>
    <p:extLst>
      <p:ext uri="{BB962C8B-B14F-4D97-AF65-F5344CB8AC3E}">
        <p14:creationId xmlns:p14="http://schemas.microsoft.com/office/powerpoint/2010/main" val="39373814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it-IT" b="1" dirty="0"/>
              <a:t>Deploy two Avaya Equinox Media Server machines</a:t>
            </a:r>
            <a:r>
              <a:rPr lang="it-IT" dirty="0"/>
              <a:t>:</a:t>
            </a:r>
          </a:p>
          <a:p>
            <a:pPr lvl="1"/>
            <a:r>
              <a:rPr lang="it-IT" dirty="0"/>
              <a:t>Full Audio, Video, Web Collab, WebRTC</a:t>
            </a:r>
          </a:p>
          <a:p>
            <a:pPr lvl="1"/>
            <a:r>
              <a:rPr lang="it-IT" dirty="0"/>
              <a:t>High Capacity Audio + Web Collab</a:t>
            </a:r>
            <a:endParaRPr lang="en-US" dirty="0"/>
          </a:p>
          <a:p>
            <a:pPr lvl="1"/>
            <a:endParaRPr lang="it-IT" dirty="0"/>
          </a:p>
          <a:p>
            <a:endParaRPr lang="it-IT" dirty="0"/>
          </a:p>
          <a:p>
            <a:pPr marL="0" indent="0">
              <a:buNone/>
            </a:pPr>
            <a:endParaRPr lang="en-US" dirty="0"/>
          </a:p>
        </p:txBody>
      </p:sp>
      <p:pic>
        <p:nvPicPr>
          <p:cNvPr id="5" name="Picture 4"/>
          <p:cNvPicPr>
            <a:picLocks noChangeAspect="1"/>
          </p:cNvPicPr>
          <p:nvPr/>
        </p:nvPicPr>
        <p:blipFill>
          <a:blip r:embed="rId3"/>
          <a:stretch>
            <a:fillRect/>
          </a:stretch>
        </p:blipFill>
        <p:spPr>
          <a:xfrm>
            <a:off x="5483548" y="3615278"/>
            <a:ext cx="3669841" cy="584127"/>
          </a:xfrm>
          <a:prstGeom prst="rect">
            <a:avLst/>
          </a:prstGeom>
          <a:ln>
            <a:noFill/>
          </a:ln>
          <a:effectLst>
            <a:outerShdw blurRad="190500" algn="tl" rotWithShape="0">
              <a:srgbClr val="000000">
                <a:alpha val="70000"/>
              </a:srgbClr>
            </a:outerShdw>
          </a:effectLst>
        </p:spPr>
      </p:pic>
      <p:sp>
        <p:nvSpPr>
          <p:cNvPr id="7" name="Right Arrow 6"/>
          <p:cNvSpPr/>
          <p:nvPr/>
        </p:nvSpPr>
        <p:spPr>
          <a:xfrm rot="8128307">
            <a:off x="5056266" y="4956712"/>
            <a:ext cx="712541" cy="305882"/>
          </a:xfrm>
          <a:prstGeom prst="rightArrow">
            <a:avLst>
              <a:gd name="adj1" fmla="val 63745"/>
              <a:gd name="adj2" fmla="val 50000"/>
            </a:avLst>
          </a:prstGeom>
          <a:gradFill flip="none" rotWithShape="1">
            <a:gsLst>
              <a:gs pos="0">
                <a:srgbClr val="325887">
                  <a:shade val="30000"/>
                  <a:satMod val="115000"/>
                </a:srgbClr>
              </a:gs>
              <a:gs pos="50000">
                <a:srgbClr val="325887">
                  <a:shade val="67500"/>
                  <a:satMod val="115000"/>
                </a:srgbClr>
              </a:gs>
              <a:gs pos="100000">
                <a:srgbClr val="325887">
                  <a:shade val="100000"/>
                  <a:satMod val="115000"/>
                </a:srgbClr>
              </a:gs>
            </a:gsLst>
            <a:lin ang="0" scaled="1"/>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marL="140970" algn="ctr">
              <a:lnSpc>
                <a:spcPct val="90000"/>
              </a:lnSpc>
              <a:defRPr/>
            </a:pPr>
            <a:endParaRPr lang="en-US" sz="1920" b="1" dirty="0"/>
          </a:p>
        </p:txBody>
      </p:sp>
      <p:sp>
        <p:nvSpPr>
          <p:cNvPr id="8" name="Right Arrow 7"/>
          <p:cNvSpPr/>
          <p:nvPr/>
        </p:nvSpPr>
        <p:spPr>
          <a:xfrm rot="2452435">
            <a:off x="8854334" y="4966796"/>
            <a:ext cx="712541" cy="305882"/>
          </a:xfrm>
          <a:prstGeom prst="rightArrow">
            <a:avLst>
              <a:gd name="adj1" fmla="val 63745"/>
              <a:gd name="adj2" fmla="val 50000"/>
            </a:avLst>
          </a:prstGeom>
          <a:gradFill flip="none" rotWithShape="1">
            <a:gsLst>
              <a:gs pos="0">
                <a:srgbClr val="325887">
                  <a:shade val="30000"/>
                  <a:satMod val="115000"/>
                </a:srgbClr>
              </a:gs>
              <a:gs pos="50000">
                <a:srgbClr val="325887">
                  <a:shade val="67500"/>
                  <a:satMod val="115000"/>
                </a:srgbClr>
              </a:gs>
              <a:gs pos="100000">
                <a:srgbClr val="325887">
                  <a:shade val="100000"/>
                  <a:satMod val="115000"/>
                </a:srgbClr>
              </a:gs>
            </a:gsLst>
            <a:lin ang="0" scaled="1"/>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marL="140970" algn="ctr">
              <a:lnSpc>
                <a:spcPct val="90000"/>
              </a:lnSpc>
              <a:defRPr/>
            </a:pPr>
            <a:endParaRPr lang="en-US" sz="1920" b="1" dirty="0"/>
          </a:p>
        </p:txBody>
      </p:sp>
      <p:sp>
        <p:nvSpPr>
          <p:cNvPr id="13" name="Title 1"/>
          <p:cNvSpPr txBox="1">
            <a:spLocks/>
          </p:cNvSpPr>
          <p:nvPr/>
        </p:nvSpPr>
        <p:spPr>
          <a:xfrm>
            <a:off x="731520" y="535306"/>
            <a:ext cx="13167360" cy="1005840"/>
          </a:xfrm>
          <a:prstGeom prst="rect">
            <a:avLst/>
          </a:prstGeom>
        </p:spPr>
        <p:txBody>
          <a:bodyPr/>
          <a:lstStyle>
            <a:lvl1pPr algn="l" defTabSz="1306220" rtl="0" eaLnBrk="1" latinLnBrk="0" hangingPunct="1">
              <a:lnSpc>
                <a:spcPct val="90000"/>
              </a:lnSpc>
              <a:spcBef>
                <a:spcPct val="0"/>
              </a:spcBef>
              <a:buNone/>
              <a:defRPr sz="3200" kern="1200" cap="all">
                <a:solidFill>
                  <a:schemeClr val="tx2">
                    <a:lumMod val="65000"/>
                    <a:lumOff val="35000"/>
                  </a:schemeClr>
                </a:solidFill>
                <a:latin typeface="Arial Black"/>
                <a:ea typeface="+mj-ea"/>
                <a:cs typeface="Arial Black"/>
              </a:defRPr>
            </a:lvl1pPr>
          </a:lstStyle>
          <a:p>
            <a:r>
              <a:rPr lang="en-US" dirty="0"/>
              <a:t>Avaya equinox media server</a:t>
            </a:r>
            <a:br>
              <a:rPr lang="en-US" dirty="0"/>
            </a:br>
            <a:r>
              <a:rPr lang="en-US" sz="2800" cap="none" dirty="0">
                <a:solidFill>
                  <a:schemeClr val="accent1"/>
                </a:solidFill>
                <a:latin typeface="+mn-lt"/>
              </a:rPr>
              <a:t>How to Have Both Working </a:t>
            </a:r>
            <a:r>
              <a:rPr lang="en-US" sz="2800" cap="none">
                <a:solidFill>
                  <a:schemeClr val="accent1"/>
                </a:solidFill>
                <a:latin typeface="+mn-lt"/>
              </a:rPr>
              <a:t>Modes Running</a:t>
            </a:r>
            <a:endParaRPr lang="en-US" sz="2800" cap="none" dirty="0">
              <a:solidFill>
                <a:schemeClr val="accent1"/>
              </a:solidFill>
              <a:latin typeface="+mn-lt"/>
            </a:endParaRPr>
          </a:p>
        </p:txBody>
      </p:sp>
      <p:pic>
        <p:nvPicPr>
          <p:cNvPr id="14" name="Picture 13"/>
          <p:cNvPicPr>
            <a:picLocks noChangeAspect="1"/>
          </p:cNvPicPr>
          <p:nvPr/>
        </p:nvPicPr>
        <p:blipFill>
          <a:blip r:embed="rId3"/>
          <a:stretch>
            <a:fillRect/>
          </a:stretch>
        </p:blipFill>
        <p:spPr>
          <a:xfrm>
            <a:off x="2606720" y="5649820"/>
            <a:ext cx="3669841" cy="584127"/>
          </a:xfrm>
          <a:prstGeom prst="rect">
            <a:avLst/>
          </a:prstGeom>
          <a:ln>
            <a:noFill/>
          </a:ln>
          <a:effectLst>
            <a:outerShdw blurRad="190500" algn="tl" rotWithShape="0">
              <a:srgbClr val="000000">
                <a:alpha val="70000"/>
              </a:srgbClr>
            </a:outerShdw>
          </a:effectLst>
        </p:spPr>
      </p:pic>
      <p:pic>
        <p:nvPicPr>
          <p:cNvPr id="15" name="Picture 14"/>
          <p:cNvPicPr>
            <a:picLocks noChangeAspect="1"/>
          </p:cNvPicPr>
          <p:nvPr/>
        </p:nvPicPr>
        <p:blipFill>
          <a:blip r:embed="rId3"/>
          <a:stretch>
            <a:fillRect/>
          </a:stretch>
        </p:blipFill>
        <p:spPr>
          <a:xfrm>
            <a:off x="8460789" y="5651780"/>
            <a:ext cx="3669841" cy="584127"/>
          </a:xfrm>
          <a:prstGeom prst="rect">
            <a:avLst/>
          </a:prstGeom>
          <a:ln>
            <a:noFill/>
          </a:ln>
          <a:effectLst>
            <a:outerShdw blurRad="190500" algn="tl" rotWithShape="0">
              <a:srgbClr val="000000">
                <a:alpha val="70000"/>
              </a:srgbClr>
            </a:outerShdw>
          </a:effectLst>
        </p:spPr>
      </p:pic>
      <p:sp>
        <p:nvSpPr>
          <p:cNvPr id="16" name="Title 1"/>
          <p:cNvSpPr txBox="1">
            <a:spLocks/>
          </p:cNvSpPr>
          <p:nvPr/>
        </p:nvSpPr>
        <p:spPr bwMode="auto">
          <a:xfrm>
            <a:off x="5510271" y="3965608"/>
            <a:ext cx="3588526" cy="1058461"/>
          </a:xfrm>
          <a:prstGeom prst="rect">
            <a:avLst/>
          </a:prstGeom>
          <a:noFill/>
          <a:ln w="9525">
            <a:noFill/>
            <a:miter lim="800000"/>
            <a:headEnd/>
            <a:tailEnd/>
          </a:ln>
        </p:spPr>
        <p:txBody>
          <a:bodyPr vert="horz" wrap="square" lIns="130622" tIns="65310" rIns="130622" bIns="65310" numCol="1" anchor="ctr" anchorCtr="0" compatLnSpc="1">
            <a:prstTxWarp prst="textNoShape">
              <a:avLst/>
            </a:prstTxWarp>
          </a:bodyPr>
          <a:lstStyle>
            <a:lvl1pPr algn="l" rtl="0" eaLnBrk="1" fontAlgn="base" hangingPunct="1">
              <a:lnSpc>
                <a:spcPct val="95000"/>
              </a:lnSpc>
              <a:spcBef>
                <a:spcPct val="0"/>
              </a:spcBef>
              <a:spcAft>
                <a:spcPct val="0"/>
              </a:spcAft>
              <a:defRPr sz="1800" b="1">
                <a:solidFill>
                  <a:schemeClr val="tx1"/>
                </a:solidFill>
                <a:latin typeface="+mj-lt"/>
                <a:ea typeface="+mj-ea"/>
                <a:cs typeface="+mj-cs"/>
              </a:defRPr>
            </a:lvl1pPr>
            <a:lvl2pPr algn="l" rtl="0" eaLnBrk="1" fontAlgn="base" hangingPunct="1">
              <a:lnSpc>
                <a:spcPct val="95000"/>
              </a:lnSpc>
              <a:spcBef>
                <a:spcPct val="0"/>
              </a:spcBef>
              <a:spcAft>
                <a:spcPct val="0"/>
              </a:spcAft>
              <a:defRPr sz="2400">
                <a:solidFill>
                  <a:schemeClr val="tx1"/>
                </a:solidFill>
                <a:latin typeface="Arial" pitchFamily="34" charset="0"/>
              </a:defRPr>
            </a:lvl2pPr>
            <a:lvl3pPr algn="l" rtl="0" eaLnBrk="1" fontAlgn="base" hangingPunct="1">
              <a:lnSpc>
                <a:spcPct val="95000"/>
              </a:lnSpc>
              <a:spcBef>
                <a:spcPct val="0"/>
              </a:spcBef>
              <a:spcAft>
                <a:spcPct val="0"/>
              </a:spcAft>
              <a:defRPr sz="2400">
                <a:solidFill>
                  <a:schemeClr val="tx1"/>
                </a:solidFill>
                <a:latin typeface="Arial" pitchFamily="34" charset="0"/>
              </a:defRPr>
            </a:lvl3pPr>
            <a:lvl4pPr algn="l" rtl="0" eaLnBrk="1" fontAlgn="base" hangingPunct="1">
              <a:lnSpc>
                <a:spcPct val="95000"/>
              </a:lnSpc>
              <a:spcBef>
                <a:spcPct val="0"/>
              </a:spcBef>
              <a:spcAft>
                <a:spcPct val="0"/>
              </a:spcAft>
              <a:defRPr sz="2400">
                <a:solidFill>
                  <a:schemeClr val="tx1"/>
                </a:solidFill>
                <a:latin typeface="Arial" pitchFamily="34" charset="0"/>
              </a:defRPr>
            </a:lvl4pPr>
            <a:lvl5pPr algn="l" rtl="0" eaLnBrk="1" fontAlgn="base" hangingPunct="1">
              <a:lnSpc>
                <a:spcPct val="95000"/>
              </a:lnSpc>
              <a:spcBef>
                <a:spcPct val="0"/>
              </a:spcBef>
              <a:spcAft>
                <a:spcPct val="0"/>
              </a:spcAft>
              <a:defRPr sz="2400">
                <a:solidFill>
                  <a:schemeClr val="tx1"/>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a:lstStyle>
          <a:p>
            <a:pPr algn="ctr" defTabSz="1306221"/>
            <a:r>
              <a:rPr lang="en-US" sz="2080" kern="0" dirty="0">
                <a:solidFill>
                  <a:srgbClr val="000000">
                    <a:lumMod val="65000"/>
                    <a:lumOff val="35000"/>
                  </a:srgbClr>
                </a:solidFill>
                <a:latin typeface="Arial"/>
              </a:rPr>
              <a:t>EQUINOX MANAGEMENT</a:t>
            </a:r>
          </a:p>
        </p:txBody>
      </p:sp>
      <p:sp>
        <p:nvSpPr>
          <p:cNvPr id="17" name="Title 1"/>
          <p:cNvSpPr txBox="1">
            <a:spLocks/>
          </p:cNvSpPr>
          <p:nvPr/>
        </p:nvSpPr>
        <p:spPr bwMode="auto">
          <a:xfrm>
            <a:off x="8544836" y="5909703"/>
            <a:ext cx="3575929" cy="2050594"/>
          </a:xfrm>
          <a:prstGeom prst="rect">
            <a:avLst/>
          </a:prstGeom>
          <a:noFill/>
          <a:ln w="9525">
            <a:noFill/>
            <a:miter lim="800000"/>
            <a:headEnd/>
            <a:tailEnd/>
          </a:ln>
        </p:spPr>
        <p:txBody>
          <a:bodyPr vert="horz" wrap="square" lIns="130622" tIns="65311" rIns="130622" bIns="65311" numCol="1" anchor="ctr" anchorCtr="0" compatLnSpc="1">
            <a:prstTxWarp prst="textNoShape">
              <a:avLst/>
            </a:prstTxWarp>
          </a:bodyPr>
          <a:lstStyle>
            <a:lvl1pPr algn="l" rtl="0" eaLnBrk="1" fontAlgn="base" hangingPunct="1">
              <a:lnSpc>
                <a:spcPct val="95000"/>
              </a:lnSpc>
              <a:spcBef>
                <a:spcPct val="0"/>
              </a:spcBef>
              <a:spcAft>
                <a:spcPct val="0"/>
              </a:spcAft>
              <a:defRPr sz="1800" b="1">
                <a:solidFill>
                  <a:schemeClr val="tx1"/>
                </a:solidFill>
                <a:latin typeface="+mj-lt"/>
                <a:ea typeface="+mj-ea"/>
                <a:cs typeface="+mj-cs"/>
              </a:defRPr>
            </a:lvl1pPr>
            <a:lvl2pPr algn="l" rtl="0" eaLnBrk="1" fontAlgn="base" hangingPunct="1">
              <a:lnSpc>
                <a:spcPct val="95000"/>
              </a:lnSpc>
              <a:spcBef>
                <a:spcPct val="0"/>
              </a:spcBef>
              <a:spcAft>
                <a:spcPct val="0"/>
              </a:spcAft>
              <a:defRPr sz="2400">
                <a:solidFill>
                  <a:schemeClr val="tx1"/>
                </a:solidFill>
                <a:latin typeface="Arial" pitchFamily="34" charset="0"/>
              </a:defRPr>
            </a:lvl2pPr>
            <a:lvl3pPr algn="l" rtl="0" eaLnBrk="1" fontAlgn="base" hangingPunct="1">
              <a:lnSpc>
                <a:spcPct val="95000"/>
              </a:lnSpc>
              <a:spcBef>
                <a:spcPct val="0"/>
              </a:spcBef>
              <a:spcAft>
                <a:spcPct val="0"/>
              </a:spcAft>
              <a:defRPr sz="2400">
                <a:solidFill>
                  <a:schemeClr val="tx1"/>
                </a:solidFill>
                <a:latin typeface="Arial" pitchFamily="34" charset="0"/>
              </a:defRPr>
            </a:lvl3pPr>
            <a:lvl4pPr algn="l" rtl="0" eaLnBrk="1" fontAlgn="base" hangingPunct="1">
              <a:lnSpc>
                <a:spcPct val="95000"/>
              </a:lnSpc>
              <a:spcBef>
                <a:spcPct val="0"/>
              </a:spcBef>
              <a:spcAft>
                <a:spcPct val="0"/>
              </a:spcAft>
              <a:defRPr sz="2400">
                <a:solidFill>
                  <a:schemeClr val="tx1"/>
                </a:solidFill>
                <a:latin typeface="Arial" pitchFamily="34" charset="0"/>
              </a:defRPr>
            </a:lvl4pPr>
            <a:lvl5pPr algn="l" rtl="0" eaLnBrk="1" fontAlgn="base" hangingPunct="1">
              <a:lnSpc>
                <a:spcPct val="95000"/>
              </a:lnSpc>
              <a:spcBef>
                <a:spcPct val="0"/>
              </a:spcBef>
              <a:spcAft>
                <a:spcPct val="0"/>
              </a:spcAft>
              <a:defRPr sz="2400">
                <a:solidFill>
                  <a:schemeClr val="tx1"/>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a:lstStyle>
          <a:p>
            <a:pPr algn="ctr"/>
            <a:r>
              <a:rPr lang="en-US" sz="2000" kern="0" dirty="0">
                <a:solidFill>
                  <a:schemeClr val="tx2">
                    <a:lumMod val="65000"/>
                    <a:lumOff val="35000"/>
                  </a:schemeClr>
                </a:solidFill>
              </a:rPr>
              <a:t>EQUINOX MEDIA SERVER</a:t>
            </a:r>
          </a:p>
          <a:p>
            <a:pPr algn="ctr"/>
            <a:r>
              <a:rPr lang="en-US" sz="2000" b="0" i="1" kern="0" dirty="0">
                <a:solidFill>
                  <a:srgbClr val="C00000"/>
                </a:solidFill>
              </a:rPr>
              <a:t>High Capacity Audio + </a:t>
            </a:r>
          </a:p>
          <a:p>
            <a:pPr algn="ctr"/>
            <a:r>
              <a:rPr lang="en-US" sz="2000" b="0" i="1" kern="0" dirty="0">
                <a:solidFill>
                  <a:srgbClr val="C00000"/>
                </a:solidFill>
              </a:rPr>
              <a:t>Web Collab</a:t>
            </a:r>
          </a:p>
        </p:txBody>
      </p:sp>
      <p:sp>
        <p:nvSpPr>
          <p:cNvPr id="18" name="Title 1"/>
          <p:cNvSpPr txBox="1">
            <a:spLocks/>
          </p:cNvSpPr>
          <p:nvPr/>
        </p:nvSpPr>
        <p:spPr bwMode="auto">
          <a:xfrm>
            <a:off x="2611640" y="5909703"/>
            <a:ext cx="3531580" cy="2050594"/>
          </a:xfrm>
          <a:prstGeom prst="rect">
            <a:avLst/>
          </a:prstGeom>
          <a:noFill/>
          <a:ln w="9525">
            <a:noFill/>
            <a:miter lim="800000"/>
            <a:headEnd/>
            <a:tailEnd/>
          </a:ln>
        </p:spPr>
        <p:txBody>
          <a:bodyPr vert="horz" wrap="square" lIns="130622" tIns="65311" rIns="130622" bIns="65311" numCol="1" anchor="ctr" anchorCtr="0" compatLnSpc="1">
            <a:prstTxWarp prst="textNoShape">
              <a:avLst/>
            </a:prstTxWarp>
          </a:bodyPr>
          <a:lstStyle>
            <a:lvl1pPr algn="l" rtl="0" eaLnBrk="1" fontAlgn="base" hangingPunct="1">
              <a:lnSpc>
                <a:spcPct val="95000"/>
              </a:lnSpc>
              <a:spcBef>
                <a:spcPct val="0"/>
              </a:spcBef>
              <a:spcAft>
                <a:spcPct val="0"/>
              </a:spcAft>
              <a:defRPr sz="1800" b="1">
                <a:solidFill>
                  <a:schemeClr val="tx1"/>
                </a:solidFill>
                <a:latin typeface="+mj-lt"/>
                <a:ea typeface="+mj-ea"/>
                <a:cs typeface="+mj-cs"/>
              </a:defRPr>
            </a:lvl1pPr>
            <a:lvl2pPr algn="l" rtl="0" eaLnBrk="1" fontAlgn="base" hangingPunct="1">
              <a:lnSpc>
                <a:spcPct val="95000"/>
              </a:lnSpc>
              <a:spcBef>
                <a:spcPct val="0"/>
              </a:spcBef>
              <a:spcAft>
                <a:spcPct val="0"/>
              </a:spcAft>
              <a:defRPr sz="2400">
                <a:solidFill>
                  <a:schemeClr val="tx1"/>
                </a:solidFill>
                <a:latin typeface="Arial" pitchFamily="34" charset="0"/>
              </a:defRPr>
            </a:lvl2pPr>
            <a:lvl3pPr algn="l" rtl="0" eaLnBrk="1" fontAlgn="base" hangingPunct="1">
              <a:lnSpc>
                <a:spcPct val="95000"/>
              </a:lnSpc>
              <a:spcBef>
                <a:spcPct val="0"/>
              </a:spcBef>
              <a:spcAft>
                <a:spcPct val="0"/>
              </a:spcAft>
              <a:defRPr sz="2400">
                <a:solidFill>
                  <a:schemeClr val="tx1"/>
                </a:solidFill>
                <a:latin typeface="Arial" pitchFamily="34" charset="0"/>
              </a:defRPr>
            </a:lvl3pPr>
            <a:lvl4pPr algn="l" rtl="0" eaLnBrk="1" fontAlgn="base" hangingPunct="1">
              <a:lnSpc>
                <a:spcPct val="95000"/>
              </a:lnSpc>
              <a:spcBef>
                <a:spcPct val="0"/>
              </a:spcBef>
              <a:spcAft>
                <a:spcPct val="0"/>
              </a:spcAft>
              <a:defRPr sz="2400">
                <a:solidFill>
                  <a:schemeClr val="tx1"/>
                </a:solidFill>
                <a:latin typeface="Arial" pitchFamily="34" charset="0"/>
              </a:defRPr>
            </a:lvl4pPr>
            <a:lvl5pPr algn="l" rtl="0" eaLnBrk="1" fontAlgn="base" hangingPunct="1">
              <a:lnSpc>
                <a:spcPct val="95000"/>
              </a:lnSpc>
              <a:spcBef>
                <a:spcPct val="0"/>
              </a:spcBef>
              <a:spcAft>
                <a:spcPct val="0"/>
              </a:spcAft>
              <a:defRPr sz="2400">
                <a:solidFill>
                  <a:schemeClr val="tx1"/>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a:lstStyle>
          <a:p>
            <a:pPr algn="ctr"/>
            <a:r>
              <a:rPr lang="en-US" sz="2000" kern="0" dirty="0">
                <a:solidFill>
                  <a:schemeClr val="tx2">
                    <a:lumMod val="65000"/>
                    <a:lumOff val="35000"/>
                  </a:schemeClr>
                </a:solidFill>
              </a:rPr>
              <a:t>EQUINOX MEDIA SERVER</a:t>
            </a:r>
          </a:p>
          <a:p>
            <a:pPr algn="ctr"/>
            <a:r>
              <a:rPr lang="en-US" sz="2000" b="0" i="1" kern="0" dirty="0">
                <a:solidFill>
                  <a:srgbClr val="C00000"/>
                </a:solidFill>
              </a:rPr>
              <a:t>Full Audio, Video, Web Collab, </a:t>
            </a:r>
            <a:r>
              <a:rPr lang="en-US" sz="2000" b="0" i="1" kern="0" dirty="0" err="1">
                <a:solidFill>
                  <a:srgbClr val="C00000"/>
                </a:solidFill>
              </a:rPr>
              <a:t>WebRTC</a:t>
            </a:r>
            <a:endParaRPr lang="en-US" sz="2000" b="0" i="1" kern="0" dirty="0">
              <a:solidFill>
                <a:srgbClr val="C00000"/>
              </a:solidFill>
            </a:endParaRPr>
          </a:p>
        </p:txBody>
      </p:sp>
    </p:spTree>
    <p:extLst>
      <p:ext uri="{BB962C8B-B14F-4D97-AF65-F5344CB8AC3E}">
        <p14:creationId xmlns:p14="http://schemas.microsoft.com/office/powerpoint/2010/main" val="3861782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4294967295"/>
            <p:extLst/>
          </p:nvPr>
        </p:nvGraphicFramePr>
        <p:xfrm>
          <a:off x="1145412" y="1800225"/>
          <a:ext cx="12214458" cy="4418908"/>
        </p:xfrm>
        <a:graphic>
          <a:graphicData uri="http://schemas.openxmlformats.org/drawingml/2006/table">
            <a:tbl>
              <a:tblPr firstRow="1" bandRow="1">
                <a:tableStyleId>{5C22544A-7EE6-4342-B048-85BDC9FD1C3A}</a:tableStyleId>
              </a:tblPr>
              <a:tblGrid>
                <a:gridCol w="3463858">
                  <a:extLst>
                    <a:ext uri="{9D8B030D-6E8A-4147-A177-3AD203B41FA5}">
                      <a16:colId xmlns:a16="http://schemas.microsoft.com/office/drawing/2014/main" xmlns="" val="20000"/>
                    </a:ext>
                  </a:extLst>
                </a:gridCol>
                <a:gridCol w="4717615">
                  <a:extLst>
                    <a:ext uri="{9D8B030D-6E8A-4147-A177-3AD203B41FA5}">
                      <a16:colId xmlns:a16="http://schemas.microsoft.com/office/drawing/2014/main" xmlns="" val="20001"/>
                    </a:ext>
                  </a:extLst>
                </a:gridCol>
                <a:gridCol w="4032985">
                  <a:extLst>
                    <a:ext uri="{9D8B030D-6E8A-4147-A177-3AD203B41FA5}">
                      <a16:colId xmlns:a16="http://schemas.microsoft.com/office/drawing/2014/main" xmlns="" val="20002"/>
                    </a:ext>
                  </a:extLst>
                </a:gridCol>
              </a:tblGrid>
              <a:tr h="812584">
                <a:tc>
                  <a:txBody>
                    <a:bodyPr/>
                    <a:lstStyle/>
                    <a:p>
                      <a:pPr algn="ctr"/>
                      <a:r>
                        <a:rPr lang="en-US" sz="2200" dirty="0"/>
                        <a:t>Offer</a:t>
                      </a:r>
                      <a:r>
                        <a:rPr lang="en-US" sz="2200" baseline="0" dirty="0"/>
                        <a:t> Element</a:t>
                      </a:r>
                      <a:endParaRPr lang="en-US" sz="2200" dirty="0"/>
                    </a:p>
                  </a:txBody>
                  <a:tcPr marL="109724" marR="109724" marT="54860" marB="54860"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en-US" sz="2200" dirty="0"/>
                        <a:t>Virtual Appliance</a:t>
                      </a:r>
                    </a:p>
                  </a:txBody>
                  <a:tcPr marL="109724" marR="109724" marT="54860" marB="548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en-US" sz="2200" dirty="0"/>
                        <a:t>Virtualized</a:t>
                      </a:r>
                      <a:br>
                        <a:rPr lang="en-US" sz="2200" dirty="0"/>
                      </a:br>
                      <a:r>
                        <a:rPr lang="en-US" sz="2200" dirty="0"/>
                        <a:t>Environment</a:t>
                      </a:r>
                    </a:p>
                  </a:txBody>
                  <a:tcPr marL="109724" marR="109724" marT="54860" marB="548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10000"/>
                  </a:ext>
                </a:extLst>
              </a:tr>
              <a:tr h="877817">
                <a:tc>
                  <a:txBody>
                    <a:bodyPr/>
                    <a:lstStyle/>
                    <a:p>
                      <a:pPr algn="l"/>
                      <a:r>
                        <a:rPr lang="en-US" sz="2000" b="1" dirty="0"/>
                        <a:t>Server Provided</a:t>
                      </a:r>
                      <a:r>
                        <a:rPr lang="en-US" sz="2000" b="1" baseline="0" dirty="0"/>
                        <a:t> By:</a:t>
                      </a:r>
                      <a:endParaRPr lang="en-US" sz="2000" b="1" dirty="0"/>
                    </a:p>
                  </a:txBody>
                  <a:tcPr marL="109724" marR="109724" marT="54860" marB="54860">
                    <a:lnL w="12700" cmpd="sng">
                      <a:noFill/>
                    </a:lnL>
                    <a:lnR w="12700" cap="flat" cmpd="sng" algn="ctr">
                      <a:solidFill>
                        <a:schemeClr val="bg1">
                          <a:lumMod val="65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Avaya  CSR3-6Y</a:t>
                      </a:r>
                      <a:r>
                        <a:rPr lang="en-US" sz="2000" baseline="0" dirty="0"/>
                        <a:t> –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effectLst/>
                          <a:latin typeface="Arial" panose="020B0604020202020204" pitchFamily="34" charset="0"/>
                          <a:ea typeface="+mn-ea"/>
                          <a:cs typeface="Arial" panose="020B0604020202020204" pitchFamily="34" charset="0"/>
                        </a:rPr>
                        <a:t>383564</a:t>
                      </a:r>
                      <a:r>
                        <a:rPr lang="en-US" sz="2000" kern="1200" baseline="0" dirty="0">
                          <a:solidFill>
                            <a:schemeClr val="dk1"/>
                          </a:solidFill>
                          <a:effectLst/>
                          <a:latin typeface="Arial" panose="020B0604020202020204" pitchFamily="34" charset="0"/>
                          <a:ea typeface="+mn-ea"/>
                          <a:cs typeface="Arial" panose="020B0604020202020204" pitchFamily="34" charset="0"/>
                        </a:rPr>
                        <a:t>  </a:t>
                      </a:r>
                      <a:r>
                        <a:rPr lang="en-US" sz="2000" dirty="0">
                          <a:effectLst/>
                          <a:latin typeface="Arial" panose="020B0604020202020204" pitchFamily="34" charset="0"/>
                          <a:cs typeface="Arial" panose="020B0604020202020204" pitchFamily="34" charset="0"/>
                        </a:rPr>
                        <a:t>R630 (Dell) </a:t>
                      </a:r>
                      <a:endParaRPr lang="en-US" sz="2000" dirty="0">
                        <a:solidFill>
                          <a:srgbClr val="000000"/>
                        </a:solidFill>
                        <a:effectLst/>
                        <a:latin typeface="Arial" panose="020B0604020202020204" pitchFamily="34" charset="0"/>
                        <a:ea typeface="Times New Roman"/>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effectLst/>
                          <a:latin typeface="Arial" panose="020B0604020202020204" pitchFamily="34" charset="0"/>
                          <a:cs typeface="Arial" panose="020B0604020202020204" pitchFamily="34" charset="0"/>
                        </a:rPr>
                        <a:t>383518</a:t>
                      </a:r>
                      <a:r>
                        <a:rPr lang="en-US" sz="2000" kern="1200" baseline="0" dirty="0">
                          <a:solidFill>
                            <a:schemeClr val="dk1"/>
                          </a:solidFill>
                          <a:effectLst/>
                          <a:latin typeface="Arial" panose="020B0604020202020204" pitchFamily="34" charset="0"/>
                          <a:ea typeface="+mn-ea"/>
                          <a:cs typeface="Arial" panose="020B0604020202020204" pitchFamily="34" charset="0"/>
                        </a:rPr>
                        <a:t>  </a:t>
                      </a:r>
                      <a:r>
                        <a:rPr lang="en-US" sz="2000" dirty="0">
                          <a:effectLst/>
                          <a:latin typeface="Arial" panose="020B0604020202020204" pitchFamily="34" charset="0"/>
                          <a:cs typeface="Arial" panose="020B0604020202020204" pitchFamily="34" charset="0"/>
                        </a:rPr>
                        <a:t>DL360PG9 (HP)</a:t>
                      </a:r>
                      <a:endParaRPr lang="en-US" sz="2000" dirty="0">
                        <a:solidFill>
                          <a:srgbClr val="000000"/>
                        </a:solidFill>
                        <a:effectLst/>
                        <a:latin typeface="Arial" panose="020B0604020202020204" pitchFamily="34" charset="0"/>
                        <a:ea typeface="Times New Roman"/>
                        <a:cs typeface="Arial" panose="020B0604020202020204" pitchFamily="34" charset="0"/>
                      </a:endParaRPr>
                    </a:p>
                  </a:txBody>
                  <a:tcPr marL="109724" marR="109724" marT="54860" marB="5486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l"/>
                      <a:r>
                        <a:rPr lang="en-US" sz="2000" dirty="0"/>
                        <a:t>Customer</a:t>
                      </a:r>
                    </a:p>
                  </a:txBody>
                  <a:tcPr marL="109724" marR="109724" marT="54860" marB="54860">
                    <a:lnL w="12700" cap="flat" cmpd="sng" algn="ctr">
                      <a:solidFill>
                        <a:schemeClr val="bg1">
                          <a:lumMod val="65000"/>
                        </a:schemeClr>
                      </a:solidFill>
                      <a:prstDash val="solid"/>
                      <a:round/>
                      <a:headEnd type="none" w="med" len="med"/>
                      <a:tailEnd type="none" w="med" len="med"/>
                    </a:lnL>
                    <a:lnR w="381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627063">
                <a:tc>
                  <a:txBody>
                    <a:bodyPr/>
                    <a:lstStyle/>
                    <a:p>
                      <a:pPr algn="l"/>
                      <a:r>
                        <a:rPr lang="en-US" sz="2000" b="1" dirty="0"/>
                        <a:t>Hypervisor </a:t>
                      </a:r>
                    </a:p>
                  </a:txBody>
                  <a:tcPr marL="109724" marR="109724" marT="54860" marB="54860">
                    <a:lnL w="12700" cmpd="sng">
                      <a:noFill/>
                    </a:lnL>
                    <a:lnR w="1270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l"/>
                      <a:r>
                        <a:rPr lang="en-US" sz="2000" dirty="0"/>
                        <a:t>Avaya Provided</a:t>
                      </a:r>
                      <a:br>
                        <a:rPr lang="en-US" sz="2000" dirty="0"/>
                      </a:br>
                      <a:r>
                        <a:rPr lang="en-US" sz="2000" dirty="0"/>
                        <a:t>Appliance Virtualization</a:t>
                      </a:r>
                      <a:r>
                        <a:rPr lang="en-US" sz="2000" baseline="0" dirty="0"/>
                        <a:t> Platform (AVP)</a:t>
                      </a:r>
                      <a:endParaRPr lang="en-US" sz="2000" dirty="0"/>
                    </a:p>
                  </a:txBody>
                  <a:tcPr marL="109724" marR="109724" marT="54860" marB="5486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l"/>
                      <a:r>
                        <a:rPr lang="en-US" sz="2000" dirty="0"/>
                        <a:t>Customer Provided VMware</a:t>
                      </a:r>
                    </a:p>
                  </a:txBody>
                  <a:tcPr marL="109724" marR="109724" marT="54860" marB="54860">
                    <a:lnL w="12700" cap="flat" cmpd="sng" algn="ctr">
                      <a:solidFill>
                        <a:schemeClr val="bg1">
                          <a:lumMod val="65000"/>
                        </a:schemeClr>
                      </a:solidFill>
                      <a:prstDash val="solid"/>
                      <a:round/>
                      <a:headEnd type="none" w="med" len="med"/>
                      <a:tailEnd type="none" w="med" len="med"/>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xmlns="" val="10002"/>
                  </a:ext>
                </a:extLst>
              </a:tr>
              <a:tr h="648888">
                <a:tc>
                  <a:txBody>
                    <a:bodyPr/>
                    <a:lstStyle/>
                    <a:p>
                      <a:pPr algn="l"/>
                      <a:r>
                        <a:rPr lang="en-US" sz="2000" b="1" dirty="0"/>
                        <a:t>VMware Licenses</a:t>
                      </a:r>
                    </a:p>
                  </a:txBody>
                  <a:tcPr marL="109724" marR="109724" marT="54860" marB="54860">
                    <a:lnL w="12700" cmpd="sng">
                      <a:noFill/>
                    </a:lnL>
                    <a:lnR w="1270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r>
                        <a:rPr lang="en-US" sz="2000" dirty="0"/>
                        <a:t>Included in Virtual</a:t>
                      </a:r>
                      <a:r>
                        <a:rPr lang="en-US" sz="2000" baseline="0" dirty="0"/>
                        <a:t> </a:t>
                      </a:r>
                      <a:r>
                        <a:rPr lang="en-US" sz="2000" dirty="0"/>
                        <a:t>Appliance offer</a:t>
                      </a:r>
                      <a:br>
                        <a:rPr lang="en-US" sz="2000" dirty="0"/>
                      </a:br>
                      <a:r>
                        <a:rPr lang="en-US" sz="2000" dirty="0"/>
                        <a:t>from Avaya</a:t>
                      </a:r>
                    </a:p>
                  </a:txBody>
                  <a:tcPr marL="109724" marR="109724" marT="54860" marB="5486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r>
                        <a:rPr lang="en-US" sz="2000" dirty="0"/>
                        <a:t>Customer Provided</a:t>
                      </a:r>
                    </a:p>
                  </a:txBody>
                  <a:tcPr marL="109724" marR="109724" marT="54860" marB="54860">
                    <a:lnL w="12700" cap="flat" cmpd="sng" algn="ctr">
                      <a:solidFill>
                        <a:schemeClr val="bg1">
                          <a:lumMod val="65000"/>
                        </a:schemeClr>
                      </a:solidFill>
                      <a:prstDash val="solid"/>
                      <a:round/>
                      <a:headEnd type="none" w="med" len="med"/>
                      <a:tailEnd type="none" w="med" len="med"/>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632212">
                <a:tc>
                  <a:txBody>
                    <a:bodyPr/>
                    <a:lstStyle/>
                    <a:p>
                      <a:pPr algn="l"/>
                      <a:r>
                        <a:rPr lang="en-US" sz="2000" b="1" dirty="0"/>
                        <a:t>Server</a:t>
                      </a:r>
                      <a:r>
                        <a:rPr lang="en-US" sz="2000" b="1" baseline="0" dirty="0"/>
                        <a:t> and Virtualization Management</a:t>
                      </a:r>
                      <a:endParaRPr lang="en-US" sz="2000" b="1" dirty="0"/>
                    </a:p>
                  </a:txBody>
                  <a:tcPr marL="109724" marR="109724" marT="54860" marB="54860">
                    <a:lnL w="12700" cmpd="sng">
                      <a:noFill/>
                    </a:lnL>
                    <a:lnR w="1270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l"/>
                      <a:r>
                        <a:rPr lang="en-US" sz="2000" dirty="0"/>
                        <a:t>Solution Deployment Manager</a:t>
                      </a:r>
                      <a:r>
                        <a:rPr lang="en-US" sz="2000" baseline="0" dirty="0"/>
                        <a:t>*</a:t>
                      </a:r>
                      <a:endParaRPr lang="en-US" sz="2000" dirty="0"/>
                    </a:p>
                  </a:txBody>
                  <a:tcPr marL="109724" marR="109724" marT="54860" marB="5486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l"/>
                      <a:r>
                        <a:rPr lang="en-US" sz="2000" dirty="0"/>
                        <a:t>VMware</a:t>
                      </a:r>
                      <a:r>
                        <a:rPr lang="en-US" sz="2000" baseline="0" dirty="0"/>
                        <a:t> vCenter and Solution Deployment Manager</a:t>
                      </a:r>
                      <a:endParaRPr lang="en-US" sz="2000" dirty="0"/>
                    </a:p>
                  </a:txBody>
                  <a:tcPr marL="109724" marR="109724" marT="54860" marB="54860">
                    <a:lnL w="12700" cap="flat" cmpd="sng" algn="ctr">
                      <a:solidFill>
                        <a:schemeClr val="bg1">
                          <a:lumMod val="65000"/>
                        </a:schemeClr>
                      </a:solidFill>
                      <a:prstDash val="solid"/>
                      <a:round/>
                      <a:headEnd type="none" w="med" len="med"/>
                      <a:tailEnd type="none" w="med" len="med"/>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xmlns="" val="10004"/>
                  </a:ext>
                </a:extLst>
              </a:tr>
              <a:tr h="424244">
                <a:tc>
                  <a:txBody>
                    <a:bodyPr/>
                    <a:lstStyle/>
                    <a:p>
                      <a:pPr algn="l"/>
                      <a:r>
                        <a:rPr lang="en-US" sz="2000" b="1" dirty="0"/>
                        <a:t>VMware Training required</a:t>
                      </a:r>
                    </a:p>
                  </a:txBody>
                  <a:tcPr marL="109724" marR="109724" marT="54860" marB="54860">
                    <a:lnL w="12700" cmpd="sng">
                      <a:noFill/>
                    </a:lnL>
                    <a:lnR w="12700" cap="flat" cmpd="sng" algn="ctr">
                      <a:solidFill>
                        <a:schemeClr val="bg1">
                          <a:lumMod val="65000"/>
                        </a:schemeClr>
                      </a:solidFill>
                      <a:prstDash val="solid"/>
                      <a:round/>
                      <a:headEnd type="none" w="med" len="med"/>
                      <a:tailEnd type="none" w="med" len="med"/>
                    </a:lnR>
                    <a:lnT w="12700" cmpd="sng">
                      <a:noFill/>
                    </a:lnT>
                    <a:lnB w="38100" cap="flat" cmpd="sng" algn="ctr">
                      <a:solidFill>
                        <a:srgbClr val="CC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dirty="0"/>
                        <a:t>none</a:t>
                      </a:r>
                    </a:p>
                  </a:txBody>
                  <a:tcPr marL="109724" marR="109724" marT="54860" marB="5486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mpd="sng">
                      <a:noFill/>
                    </a:lnT>
                    <a:lnB w="38100" cap="flat" cmpd="sng" algn="ctr">
                      <a:solidFill>
                        <a:srgbClr val="CC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dirty="0"/>
                        <a:t>VMware Certification</a:t>
                      </a:r>
                    </a:p>
                  </a:txBody>
                  <a:tcPr marL="109724" marR="109724" marT="54860" marB="54860">
                    <a:lnL w="12700" cap="flat" cmpd="sng" algn="ctr">
                      <a:solidFill>
                        <a:schemeClr val="bg1">
                          <a:lumMod val="65000"/>
                        </a:schemeClr>
                      </a:solidFill>
                      <a:prstDash val="solid"/>
                      <a:round/>
                      <a:headEnd type="none" w="med" len="med"/>
                      <a:tailEnd type="none" w="med" len="med"/>
                    </a:lnL>
                    <a:lnR w="38100" cap="flat" cmpd="sng" algn="ctr">
                      <a:noFill/>
                      <a:prstDash val="solid"/>
                      <a:round/>
                      <a:headEnd type="none" w="med" len="med"/>
                      <a:tailEnd type="none" w="med" len="med"/>
                    </a:lnR>
                    <a:lnT w="12700" cmpd="sng">
                      <a:noFill/>
                    </a:lnT>
                    <a:lnB w="38100" cap="flat" cmpd="sng" algn="ctr">
                      <a:solidFill>
                        <a:srgbClr val="CC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sp>
        <p:nvSpPr>
          <p:cNvPr id="4" name="Content Placeholder 2"/>
          <p:cNvSpPr txBox="1">
            <a:spLocks/>
          </p:cNvSpPr>
          <p:nvPr/>
        </p:nvSpPr>
        <p:spPr bwMode="auto">
          <a:xfrm>
            <a:off x="2126633" y="6991240"/>
            <a:ext cx="9875520" cy="647106"/>
          </a:xfrm>
          <a:prstGeom prst="rect">
            <a:avLst/>
          </a:prstGeom>
          <a:noFill/>
          <a:ln w="9525">
            <a:noFill/>
            <a:miter lim="800000"/>
            <a:headEnd/>
            <a:tailEnd/>
          </a:ln>
        </p:spPr>
        <p:txBody>
          <a:bodyPr vert="horz" wrap="square" lIns="109728" tIns="54864" rIns="109728" bIns="54864" numCol="1" anchor="t" anchorCtr="0" compatLnSpc="1">
            <a:prstTxWarp prst="textNoShape">
              <a:avLst/>
            </a:prstTxWarp>
            <a:normAutofit/>
          </a:bodyPr>
          <a:lstStyle>
            <a:lvl1pPr marL="365125" indent="-365125" algn="l" rtl="0" eaLnBrk="1" fontAlgn="base" hangingPunct="1">
              <a:lnSpc>
                <a:spcPct val="90000"/>
              </a:lnSpc>
              <a:spcBef>
                <a:spcPts val="1200"/>
              </a:spcBef>
              <a:spcAft>
                <a:spcPct val="0"/>
              </a:spcAft>
              <a:buClr>
                <a:schemeClr val="accent1"/>
              </a:buClr>
              <a:buFont typeface="Webdings" pitchFamily="18" charset="2"/>
              <a:buChar char="4"/>
              <a:defRPr sz="2400" kern="1200">
                <a:solidFill>
                  <a:schemeClr val="tx1"/>
                </a:solidFill>
                <a:latin typeface="+mn-lt"/>
                <a:ea typeface="+mn-ea"/>
                <a:cs typeface="+mn-cs"/>
              </a:defRPr>
            </a:lvl1pPr>
            <a:lvl2pPr marL="685800" indent="-228600" algn="l" rtl="0" eaLnBrk="1" fontAlgn="base" hangingPunct="1">
              <a:lnSpc>
                <a:spcPct val="90000"/>
              </a:lnSpc>
              <a:spcBef>
                <a:spcPts val="800"/>
              </a:spcBef>
              <a:spcAft>
                <a:spcPct val="0"/>
              </a:spcAft>
              <a:buClr>
                <a:schemeClr val="accent2"/>
              </a:buClr>
              <a:buFont typeface="Arial" charset="0"/>
              <a:buChar char="–"/>
              <a:defRPr sz="2000" kern="1200">
                <a:solidFill>
                  <a:schemeClr val="tx1"/>
                </a:solidFill>
                <a:latin typeface="+mn-lt"/>
                <a:ea typeface="+mn-ea"/>
                <a:cs typeface="+mn-cs"/>
              </a:defRPr>
            </a:lvl2pPr>
            <a:lvl3pPr marL="1096963" indent="-228600" algn="l" rtl="0" eaLnBrk="1" fontAlgn="base" hangingPunct="1">
              <a:lnSpc>
                <a:spcPct val="90000"/>
              </a:lnSpc>
              <a:spcBef>
                <a:spcPts val="600"/>
              </a:spcBef>
              <a:spcAft>
                <a:spcPct val="0"/>
              </a:spcAft>
              <a:buClr>
                <a:schemeClr val="accent2"/>
              </a:buClr>
              <a:buFont typeface="Arial" charset="0"/>
              <a:buChar char="–"/>
              <a:defRPr sz="1800" kern="1200">
                <a:solidFill>
                  <a:schemeClr val="tx1"/>
                </a:solidFill>
                <a:latin typeface="+mn-lt"/>
                <a:ea typeface="+mn-ea"/>
                <a:cs typeface="+mn-cs"/>
              </a:defRPr>
            </a:lvl3pPr>
            <a:lvl4pPr marL="1462088" indent="-228600" algn="l" rtl="0" eaLnBrk="1" fontAlgn="base" hangingPunct="1">
              <a:lnSpc>
                <a:spcPct val="90000"/>
              </a:lnSpc>
              <a:spcBef>
                <a:spcPts val="600"/>
              </a:spcBef>
              <a:spcAft>
                <a:spcPct val="0"/>
              </a:spcAft>
              <a:buClr>
                <a:schemeClr val="accent2"/>
              </a:buClr>
              <a:buFont typeface="Arial" charset="0"/>
              <a:buChar char="–"/>
              <a:defRPr sz="1600" kern="1200">
                <a:solidFill>
                  <a:schemeClr val="tx1"/>
                </a:solidFill>
                <a:latin typeface="+mn-lt"/>
                <a:ea typeface="+mn-ea"/>
                <a:cs typeface="+mn-cs"/>
              </a:defRPr>
            </a:lvl4pPr>
            <a:lvl5pPr marL="1828800" indent="-228600" algn="l" rtl="0" eaLnBrk="1" fontAlgn="base" hangingPunct="1">
              <a:lnSpc>
                <a:spcPct val="90000"/>
              </a:lnSpc>
              <a:spcBef>
                <a:spcPts val="600"/>
              </a:spcBef>
              <a:spcAft>
                <a:spcPct val="0"/>
              </a:spcAft>
              <a:buClr>
                <a:schemeClr val="accent2"/>
              </a:buClr>
              <a:buFont typeface="Arial" charset="0"/>
              <a:buChar char="–"/>
              <a:defRPr sz="1600" kern="1200">
                <a:solidFill>
                  <a:schemeClr val="tx1"/>
                </a:solidFill>
                <a:latin typeface="+mn-lt"/>
                <a:ea typeface="+mn-ea"/>
                <a:cs typeface="+mn-cs"/>
              </a:defRPr>
            </a:lvl5pPr>
            <a:lvl6pPr marL="2194560" indent="-228600" algn="l" defTabSz="914400" rtl="0" eaLnBrk="1" latinLnBrk="0" hangingPunct="1">
              <a:lnSpc>
                <a:spcPct val="90000"/>
              </a:lnSpc>
              <a:spcBef>
                <a:spcPts val="600"/>
              </a:spcBef>
              <a:buClr>
                <a:schemeClr val="accent2"/>
              </a:buClr>
              <a:buFont typeface="Arial" pitchFamily="34" charset="0"/>
              <a:buChar char="–"/>
              <a:defRPr sz="2000" kern="1200">
                <a:solidFill>
                  <a:schemeClr val="tx1"/>
                </a:solidFill>
                <a:latin typeface="+mn-lt"/>
                <a:ea typeface="+mn-ea"/>
                <a:cs typeface="+mn-cs"/>
              </a:defRPr>
            </a:lvl6pPr>
            <a:lvl7pPr marL="2560320" indent="-228600" algn="l" defTabSz="914400" rtl="0" eaLnBrk="1" latinLnBrk="0" hangingPunct="1">
              <a:lnSpc>
                <a:spcPct val="90000"/>
              </a:lnSpc>
              <a:spcBef>
                <a:spcPts val="600"/>
              </a:spcBef>
              <a:buClr>
                <a:schemeClr val="accent2"/>
              </a:buClr>
              <a:buFont typeface="Arial" pitchFamily="34" charset="0"/>
              <a:buChar char="–"/>
              <a:defRPr sz="2000" kern="1200">
                <a:solidFill>
                  <a:schemeClr val="tx1"/>
                </a:solidFill>
                <a:latin typeface="+mn-lt"/>
                <a:ea typeface="+mn-ea"/>
                <a:cs typeface="+mn-cs"/>
              </a:defRPr>
            </a:lvl7pPr>
            <a:lvl8pPr marL="2926080" indent="-228600" algn="l" defTabSz="914400" rtl="0" eaLnBrk="1" latinLnBrk="0" hangingPunct="1">
              <a:lnSpc>
                <a:spcPct val="90000"/>
              </a:lnSpc>
              <a:spcBef>
                <a:spcPts val="600"/>
              </a:spcBef>
              <a:buClr>
                <a:schemeClr val="accent2"/>
              </a:buClr>
              <a:buFont typeface="Arial" pitchFamily="34" charset="0"/>
              <a:buChar char="–"/>
              <a:defRPr sz="2000" kern="1200">
                <a:solidFill>
                  <a:schemeClr val="tx1"/>
                </a:solidFill>
                <a:latin typeface="+mn-lt"/>
                <a:ea typeface="+mn-ea"/>
                <a:cs typeface="+mn-cs"/>
              </a:defRPr>
            </a:lvl8pPr>
            <a:lvl9pPr marL="3291840" indent="-228600" algn="l" defTabSz="914400" rtl="0" eaLnBrk="1" latinLnBrk="0" hangingPunct="1">
              <a:lnSpc>
                <a:spcPct val="90000"/>
              </a:lnSpc>
              <a:spcBef>
                <a:spcPts val="600"/>
              </a:spcBef>
              <a:buClr>
                <a:schemeClr val="accent2"/>
              </a:buClr>
              <a:buFont typeface="Arial" pitchFamily="34" charset="0"/>
              <a:buChar char="–"/>
              <a:defRPr sz="2000" kern="1200">
                <a:solidFill>
                  <a:schemeClr val="tx1"/>
                </a:solidFill>
                <a:latin typeface="+mn-lt"/>
                <a:ea typeface="+mn-ea"/>
                <a:cs typeface="+mn-cs"/>
              </a:defRPr>
            </a:lvl9pPr>
          </a:lstStyle>
          <a:p>
            <a:pPr marL="0" indent="0">
              <a:buNone/>
            </a:pPr>
            <a:r>
              <a:rPr lang="it-IT" sz="2880" dirty="0"/>
              <a:t>* </a:t>
            </a:r>
            <a:r>
              <a:rPr lang="it-IT" sz="1440" dirty="0"/>
              <a:t>Solution Deployment </a:t>
            </a:r>
            <a:r>
              <a:rPr lang="it-IT" sz="1440"/>
              <a:t>Manager only </a:t>
            </a:r>
            <a:r>
              <a:rPr lang="it-IT" sz="1440" dirty="0"/>
              <a:t>for </a:t>
            </a:r>
            <a:r>
              <a:rPr lang="it-IT" sz="1440"/>
              <a:t>Aura </a:t>
            </a:r>
            <a:r>
              <a:rPr lang="it-IT" sz="1440" dirty="0"/>
              <a:t>Suites</a:t>
            </a:r>
            <a:r>
              <a:rPr lang="it-IT" sz="1440"/>
              <a:t> TE model</a:t>
            </a:r>
            <a:r>
              <a:rPr lang="it-IT" sz="1440" dirty="0"/>
              <a:t>;</a:t>
            </a:r>
            <a:r>
              <a:rPr lang="it-IT" sz="1440"/>
              <a:t> for OTT </a:t>
            </a:r>
            <a:r>
              <a:rPr lang="it-IT" sz="1440" dirty="0"/>
              <a:t>there will be an external APP</a:t>
            </a:r>
            <a:endParaRPr lang="en-US" sz="1440" dirty="0"/>
          </a:p>
        </p:txBody>
      </p:sp>
      <p:sp>
        <p:nvSpPr>
          <p:cNvPr id="6" name="Title 1"/>
          <p:cNvSpPr txBox="1">
            <a:spLocks/>
          </p:cNvSpPr>
          <p:nvPr/>
        </p:nvSpPr>
        <p:spPr>
          <a:xfrm>
            <a:off x="731520" y="535306"/>
            <a:ext cx="13167360" cy="1005840"/>
          </a:xfrm>
          <a:prstGeom prst="rect">
            <a:avLst/>
          </a:prstGeom>
        </p:spPr>
        <p:txBody>
          <a:bodyPr/>
          <a:lstStyle>
            <a:lvl1pPr algn="l" defTabSz="1306220" rtl="0" eaLnBrk="1" latinLnBrk="0" hangingPunct="1">
              <a:lnSpc>
                <a:spcPct val="90000"/>
              </a:lnSpc>
              <a:spcBef>
                <a:spcPct val="0"/>
              </a:spcBef>
              <a:buNone/>
              <a:defRPr sz="3200" kern="1200" cap="all">
                <a:solidFill>
                  <a:schemeClr val="tx2">
                    <a:lumMod val="65000"/>
                    <a:lumOff val="35000"/>
                  </a:schemeClr>
                </a:solidFill>
                <a:latin typeface="Arial Black"/>
                <a:ea typeface="+mj-ea"/>
                <a:cs typeface="Arial Black"/>
              </a:defRPr>
            </a:lvl1pPr>
          </a:lstStyle>
          <a:p>
            <a:r>
              <a:rPr lang="en-US" dirty="0"/>
              <a:t>Avaya equinox media server</a:t>
            </a:r>
            <a:br>
              <a:rPr lang="en-US" dirty="0"/>
            </a:br>
            <a:r>
              <a:rPr lang="en-US" sz="2800" cap="none">
                <a:solidFill>
                  <a:schemeClr val="accent1"/>
                </a:solidFill>
                <a:latin typeface="+mn-lt"/>
              </a:rPr>
              <a:t>Linux All-in-One </a:t>
            </a:r>
            <a:r>
              <a:rPr lang="en-US" sz="2800" cap="none" dirty="0">
                <a:solidFill>
                  <a:schemeClr val="accent1"/>
                </a:solidFill>
                <a:latin typeface="+mn-lt"/>
              </a:rPr>
              <a:t>Open Virtualized Appliance (OVA)</a:t>
            </a:r>
          </a:p>
        </p:txBody>
      </p:sp>
    </p:spTree>
    <p:extLst>
      <p:ext uri="{BB962C8B-B14F-4D97-AF65-F5344CB8AC3E}">
        <p14:creationId xmlns:p14="http://schemas.microsoft.com/office/powerpoint/2010/main" val="14018614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6891" y="2185036"/>
            <a:ext cx="14630400" cy="517398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lnSpc>
                <a:spcPct val="90000"/>
              </a:lnSpc>
              <a:defRPr/>
            </a:pPr>
            <a:endParaRPr lang="en-US" dirty="0">
              <a:solidFill>
                <a:srgbClr val="FFFFFF"/>
              </a:solidFill>
            </a:endParaRPr>
          </a:p>
        </p:txBody>
      </p:sp>
      <p:sp>
        <p:nvSpPr>
          <p:cNvPr id="54" name="Rectangle 53"/>
          <p:cNvSpPr/>
          <p:nvPr/>
        </p:nvSpPr>
        <p:spPr>
          <a:xfrm>
            <a:off x="4971652" y="6793278"/>
            <a:ext cx="2923177" cy="301175"/>
          </a:xfrm>
          <a:prstGeom prst="rect">
            <a:avLst/>
          </a:prstGeom>
        </p:spPr>
        <p:txBody>
          <a:bodyPr wrap="none" lIns="130622" tIns="65311" rIns="130622" bIns="65311">
            <a:spAutoFit/>
          </a:bodyPr>
          <a:lstStyle/>
          <a:p>
            <a:pPr algn="r"/>
            <a:r>
              <a:rPr lang="en-US" sz="1100" b="1" i="1" dirty="0">
                <a:solidFill>
                  <a:schemeClr val="bg1"/>
                </a:solidFill>
              </a:rPr>
              <a:t>Mary Meeker, Morgan Stanley, Mar 2012</a:t>
            </a:r>
          </a:p>
        </p:txBody>
      </p:sp>
      <p:sp>
        <p:nvSpPr>
          <p:cNvPr id="25" name="Content Placeholder 3"/>
          <p:cNvSpPr txBox="1">
            <a:spLocks/>
          </p:cNvSpPr>
          <p:nvPr/>
        </p:nvSpPr>
        <p:spPr>
          <a:xfrm>
            <a:off x="703534" y="1560786"/>
            <a:ext cx="7403236" cy="5798230"/>
          </a:xfrm>
          <a:prstGeom prst="rect">
            <a:avLst/>
          </a:prstGeom>
        </p:spPr>
        <p:txBody>
          <a:bodyPr lIns="130622" tIns="65311" rIns="130622" bIns="65311"/>
          <a:lstStyle>
            <a:lvl1pPr marL="365760" indent="-365760" algn="l" defTabSz="914400" rtl="0" eaLnBrk="1" latinLnBrk="0" hangingPunct="1">
              <a:lnSpc>
                <a:spcPct val="90000"/>
              </a:lnSpc>
              <a:spcBef>
                <a:spcPts val="1200"/>
              </a:spcBef>
              <a:buClr>
                <a:schemeClr val="accent1"/>
              </a:buClr>
              <a:buFont typeface="Webdings" pitchFamily="18" charset="2"/>
              <a:buChar char="4"/>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accent2"/>
              </a:buClr>
              <a:buFont typeface="Arial" pitchFamily="34" charset="0"/>
              <a:buChar char="–"/>
              <a:defRPr sz="2200" kern="1200">
                <a:solidFill>
                  <a:schemeClr val="tx1"/>
                </a:solidFill>
                <a:latin typeface="+mn-lt"/>
                <a:ea typeface="+mn-ea"/>
                <a:cs typeface="+mn-cs"/>
              </a:defRPr>
            </a:lvl2pPr>
            <a:lvl3pPr marL="1097280" indent="-228600" algn="l" defTabSz="914400" rtl="0" eaLnBrk="1" latinLnBrk="0" hangingPunct="1">
              <a:lnSpc>
                <a:spcPct val="90000"/>
              </a:lnSpc>
              <a:spcBef>
                <a:spcPts val="600"/>
              </a:spcBef>
              <a:buClr>
                <a:schemeClr val="accent2"/>
              </a:buClr>
              <a:buFont typeface="Arial" pitchFamily="34" charset="0"/>
              <a:buChar char="–"/>
              <a:defRPr sz="1800" kern="1200">
                <a:solidFill>
                  <a:schemeClr val="tx1"/>
                </a:solidFill>
                <a:latin typeface="+mn-lt"/>
                <a:ea typeface="+mn-ea"/>
                <a:cs typeface="+mn-cs"/>
              </a:defRPr>
            </a:lvl3pPr>
            <a:lvl4pPr marL="146304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4pPr>
            <a:lvl5pPr marL="182880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5pPr>
            <a:lvl6pPr marL="219456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6pPr>
            <a:lvl7pPr marL="256032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7pPr>
            <a:lvl8pPr marL="292608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8pPr>
            <a:lvl9pPr marL="329184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9pPr>
          </a:lstStyle>
          <a:p>
            <a:pPr marL="522488" indent="-522488" defTabSz="1306220">
              <a:spcBef>
                <a:spcPts val="1714"/>
              </a:spcBef>
              <a:defRPr/>
            </a:pPr>
            <a:r>
              <a:rPr lang="en-US" b="1" dirty="0">
                <a:solidFill>
                  <a:schemeClr val="tx2">
                    <a:lumMod val="65000"/>
                    <a:lumOff val="35000"/>
                  </a:schemeClr>
                </a:solidFill>
                <a:latin typeface="+mj-lt"/>
              </a:rPr>
              <a:t>Robust Streaming</a:t>
            </a:r>
            <a:endParaRPr lang="en-US" sz="2600" b="1" dirty="0">
              <a:solidFill>
                <a:schemeClr val="tx2">
                  <a:lumMod val="65000"/>
                  <a:lumOff val="35000"/>
                </a:schemeClr>
              </a:solidFill>
              <a:latin typeface="+mj-lt"/>
            </a:endParaRPr>
          </a:p>
          <a:p>
            <a:pPr marL="979665" lvl="1" indent="-326555" defTabSz="1306220">
              <a:spcBef>
                <a:spcPts val="1143"/>
              </a:spcBef>
              <a:defRPr/>
            </a:pPr>
            <a:r>
              <a:rPr lang="en-US" sz="2000" dirty="0">
                <a:solidFill>
                  <a:schemeClr val="tx2">
                    <a:lumMod val="65000"/>
                    <a:lumOff val="35000"/>
                  </a:schemeClr>
                </a:solidFill>
              </a:rPr>
              <a:t>100,000 live viewers</a:t>
            </a:r>
            <a:endParaRPr lang="en-US" dirty="0">
              <a:solidFill>
                <a:schemeClr val="tx2">
                  <a:lumMod val="65000"/>
                  <a:lumOff val="35000"/>
                </a:schemeClr>
              </a:solidFill>
            </a:endParaRPr>
          </a:p>
          <a:p>
            <a:pPr marL="979665" lvl="1" indent="-326555" defTabSz="1306220">
              <a:spcBef>
                <a:spcPts val="1143"/>
              </a:spcBef>
              <a:defRPr/>
            </a:pPr>
            <a:r>
              <a:rPr lang="en-US" sz="2000" dirty="0">
                <a:solidFill>
                  <a:schemeClr val="tx2">
                    <a:lumMod val="65000"/>
                    <a:lumOff val="35000"/>
                  </a:schemeClr>
                </a:solidFill>
              </a:rPr>
              <a:t>Event scheduling</a:t>
            </a:r>
            <a:endParaRPr lang="en-US" dirty="0">
              <a:solidFill>
                <a:schemeClr val="tx2">
                  <a:lumMod val="65000"/>
                  <a:lumOff val="35000"/>
                </a:schemeClr>
              </a:solidFill>
            </a:endParaRPr>
          </a:p>
          <a:p>
            <a:pPr marL="979665" lvl="1" indent="-326555" defTabSz="1306220">
              <a:spcBef>
                <a:spcPts val="1143"/>
              </a:spcBef>
              <a:defRPr/>
            </a:pPr>
            <a:r>
              <a:rPr lang="en-US" sz="2000" dirty="0">
                <a:solidFill>
                  <a:schemeClr val="tx2">
                    <a:lumMod val="65000"/>
                    <a:lumOff val="35000"/>
                  </a:schemeClr>
                </a:solidFill>
              </a:rPr>
              <a:t>Private</a:t>
            </a:r>
            <a:r>
              <a:rPr lang="en-US" sz="2000">
                <a:solidFill>
                  <a:schemeClr val="tx2">
                    <a:lumMod val="65000"/>
                    <a:lumOff val="35000"/>
                  </a:schemeClr>
                </a:solidFill>
              </a:rPr>
              <a:t> Q&amp;A chat with moderator(s)</a:t>
            </a:r>
            <a:endParaRPr lang="en-US" sz="2000" dirty="0">
              <a:solidFill>
                <a:schemeClr val="tx2">
                  <a:lumMod val="65000"/>
                  <a:lumOff val="35000"/>
                </a:schemeClr>
              </a:solidFill>
            </a:endParaRPr>
          </a:p>
          <a:p>
            <a:pPr marL="522488" indent="-522488" defTabSz="1306220">
              <a:spcBef>
                <a:spcPts val="1714"/>
              </a:spcBef>
              <a:defRPr/>
            </a:pPr>
            <a:r>
              <a:rPr lang="en-US" b="1">
                <a:solidFill>
                  <a:schemeClr val="tx2">
                    <a:lumMod val="65000"/>
                    <a:lumOff val="35000"/>
                  </a:schemeClr>
                </a:solidFill>
                <a:latin typeface="+mj-lt"/>
              </a:rPr>
              <a:t>Universal </a:t>
            </a:r>
            <a:r>
              <a:rPr lang="en-US" b="1" dirty="0">
                <a:solidFill>
                  <a:schemeClr val="tx2">
                    <a:lumMod val="65000"/>
                    <a:lumOff val="35000"/>
                  </a:schemeClr>
                </a:solidFill>
                <a:latin typeface="+mj-lt"/>
              </a:rPr>
              <a:t>Player</a:t>
            </a:r>
            <a:endParaRPr lang="en-US" sz="2600" b="1" dirty="0">
              <a:solidFill>
                <a:schemeClr val="tx2">
                  <a:lumMod val="65000"/>
                  <a:lumOff val="35000"/>
                </a:schemeClr>
              </a:solidFill>
              <a:latin typeface="+mj-lt"/>
            </a:endParaRPr>
          </a:p>
          <a:p>
            <a:pPr marL="979665" lvl="1" indent="-326555" defTabSz="1306220">
              <a:spcBef>
                <a:spcPts val="1143"/>
              </a:spcBef>
              <a:defRPr/>
            </a:pPr>
            <a:r>
              <a:rPr lang="en-US" sz="2000" dirty="0">
                <a:solidFill>
                  <a:schemeClr val="tx2">
                    <a:lumMod val="65000"/>
                    <a:lumOff val="35000"/>
                  </a:schemeClr>
                </a:solidFill>
              </a:rPr>
              <a:t>Zero download</a:t>
            </a:r>
            <a:endParaRPr lang="en-US" dirty="0">
              <a:solidFill>
                <a:schemeClr val="tx2">
                  <a:lumMod val="65000"/>
                  <a:lumOff val="35000"/>
                </a:schemeClr>
              </a:solidFill>
            </a:endParaRPr>
          </a:p>
          <a:p>
            <a:pPr marL="979665" lvl="1" indent="-326555" defTabSz="1306220">
              <a:spcBef>
                <a:spcPts val="1143"/>
              </a:spcBef>
              <a:defRPr/>
            </a:pPr>
            <a:r>
              <a:rPr lang="en-US" sz="2000" dirty="0">
                <a:solidFill>
                  <a:schemeClr val="tx2">
                    <a:lumMod val="65000"/>
                    <a:lumOff val="35000"/>
                  </a:schemeClr>
                </a:solidFill>
              </a:rPr>
              <a:t>Video &amp; presentation</a:t>
            </a:r>
            <a:endParaRPr lang="en-US" dirty="0">
              <a:solidFill>
                <a:schemeClr val="tx2">
                  <a:lumMod val="65000"/>
                  <a:lumOff val="35000"/>
                </a:schemeClr>
              </a:solidFill>
            </a:endParaRPr>
          </a:p>
          <a:p>
            <a:pPr marL="979665" lvl="1" indent="-326555" defTabSz="1306220">
              <a:spcBef>
                <a:spcPts val="1143"/>
              </a:spcBef>
              <a:defRPr/>
            </a:pPr>
            <a:r>
              <a:rPr lang="en-US" sz="2000" dirty="0">
                <a:solidFill>
                  <a:schemeClr val="tx2">
                    <a:lumMod val="65000"/>
                    <a:lumOff val="35000"/>
                  </a:schemeClr>
                </a:solidFill>
              </a:rPr>
              <a:t>iOS, Android, PC, Mac</a:t>
            </a:r>
            <a:endParaRPr lang="en-US" dirty="0">
              <a:solidFill>
                <a:schemeClr val="tx2">
                  <a:lumMod val="65000"/>
                  <a:lumOff val="35000"/>
                </a:schemeClr>
              </a:solidFill>
            </a:endParaRPr>
          </a:p>
          <a:p>
            <a:pPr marL="979665" lvl="1" indent="-326555" defTabSz="1306220">
              <a:spcBef>
                <a:spcPts val="1143"/>
              </a:spcBef>
              <a:defRPr/>
            </a:pPr>
            <a:r>
              <a:rPr lang="en-US" sz="2000" dirty="0">
                <a:solidFill>
                  <a:schemeClr val="tx2">
                    <a:lumMod val="65000"/>
                    <a:lumOff val="35000"/>
                  </a:schemeClr>
                </a:solidFill>
              </a:rPr>
              <a:t>Compatible with Flash for older OS or browsers, Silverlight, HTML5…</a:t>
            </a:r>
            <a:endParaRPr lang="en-US" dirty="0">
              <a:solidFill>
                <a:schemeClr val="tx2">
                  <a:lumMod val="65000"/>
                  <a:lumOff val="35000"/>
                </a:schemeClr>
              </a:solidFill>
            </a:endParaRPr>
          </a:p>
          <a:p>
            <a:pPr marL="522488" indent="-522488" defTabSz="1306220">
              <a:spcBef>
                <a:spcPts val="1714"/>
              </a:spcBef>
              <a:defRPr/>
            </a:pPr>
            <a:r>
              <a:rPr lang="en-US" altLang="en-US" b="1" dirty="0">
                <a:solidFill>
                  <a:schemeClr val="tx2">
                    <a:lumMod val="65000"/>
                    <a:lumOff val="35000"/>
                  </a:schemeClr>
                </a:solidFill>
                <a:latin typeface="+mj-lt"/>
              </a:rPr>
              <a:t>Record &amp; Playback </a:t>
            </a:r>
            <a:endParaRPr lang="en-US" altLang="en-US" sz="2600" b="1" dirty="0">
              <a:solidFill>
                <a:schemeClr val="tx2">
                  <a:lumMod val="65000"/>
                  <a:lumOff val="35000"/>
                </a:schemeClr>
              </a:solidFill>
              <a:latin typeface="+mj-lt"/>
            </a:endParaRPr>
          </a:p>
          <a:p>
            <a:pPr marL="979665" lvl="1" indent="-326555" defTabSz="1306220">
              <a:spcBef>
                <a:spcPts val="1143"/>
              </a:spcBef>
              <a:defRPr/>
            </a:pPr>
            <a:r>
              <a:rPr lang="en-US" sz="2000" dirty="0">
                <a:solidFill>
                  <a:schemeClr val="tx2">
                    <a:lumMod val="65000"/>
                    <a:lumOff val="35000"/>
                  </a:schemeClr>
                </a:solidFill>
              </a:rPr>
              <a:t>From any Equinox client or </a:t>
            </a:r>
            <a:r>
              <a:rPr lang="en-US" sz="2000" dirty="0" err="1">
                <a:solidFill>
                  <a:schemeClr val="tx2">
                    <a:lumMod val="65000"/>
                    <a:lumOff val="35000"/>
                  </a:schemeClr>
                </a:solidFill>
              </a:rPr>
              <a:t>Scopia</a:t>
            </a:r>
            <a:r>
              <a:rPr lang="en-US" sz="2000" dirty="0">
                <a:solidFill>
                  <a:schemeClr val="tx2">
                    <a:lumMod val="65000"/>
                    <a:lumOff val="35000"/>
                  </a:schemeClr>
                </a:solidFill>
              </a:rPr>
              <a:t> system</a:t>
            </a:r>
            <a:endParaRPr lang="en-US" dirty="0">
              <a:solidFill>
                <a:schemeClr val="tx2">
                  <a:lumMod val="65000"/>
                  <a:lumOff val="35000"/>
                </a:schemeClr>
              </a:solidFill>
            </a:endParaRPr>
          </a:p>
          <a:p>
            <a:pPr marL="979665" lvl="1" indent="-326555" defTabSz="1306220">
              <a:spcBef>
                <a:spcPts val="1143"/>
              </a:spcBef>
              <a:defRPr/>
            </a:pPr>
            <a:r>
              <a:rPr lang="en-US" sz="2000" dirty="0">
                <a:solidFill>
                  <a:schemeClr val="tx2">
                    <a:lumMod val="65000"/>
                    <a:lumOff val="35000"/>
                  </a:schemeClr>
                </a:solidFill>
              </a:rPr>
              <a:t>MP4 download for offline viewing</a:t>
            </a:r>
            <a:endParaRPr lang="en-US" dirty="0">
              <a:solidFill>
                <a:schemeClr val="tx2">
                  <a:lumMod val="65000"/>
                  <a:lumOff val="35000"/>
                </a:schemeClr>
              </a:solidFill>
            </a:endParaRPr>
          </a:p>
          <a:p>
            <a:pPr marL="979665" lvl="1" indent="-326555" defTabSz="1306220">
              <a:spcBef>
                <a:spcPts val="1143"/>
              </a:spcBef>
              <a:defRPr/>
            </a:pPr>
            <a:r>
              <a:rPr lang="en-US" sz="2000" dirty="0">
                <a:solidFill>
                  <a:schemeClr val="tx2">
                    <a:lumMod val="65000"/>
                    <a:lumOff val="35000"/>
                  </a:schemeClr>
                </a:solidFill>
              </a:rPr>
              <a:t>1080p @ 30fps</a:t>
            </a:r>
            <a:endParaRPr lang="en-US" dirty="0">
              <a:solidFill>
                <a:schemeClr val="tx2">
                  <a:lumMod val="65000"/>
                  <a:lumOff val="35000"/>
                </a:schemeClr>
              </a:solidFill>
            </a:endParaRPr>
          </a:p>
          <a:p>
            <a:pPr marL="979665" lvl="1" indent="-326555" defTabSz="1306220">
              <a:spcBef>
                <a:spcPts val="1143"/>
              </a:spcBef>
              <a:defRPr/>
            </a:pPr>
            <a:r>
              <a:rPr lang="en-US" sz="2000" dirty="0">
                <a:solidFill>
                  <a:schemeClr val="tx2">
                    <a:lumMod val="65000"/>
                    <a:lumOff val="35000"/>
                  </a:schemeClr>
                </a:solidFill>
              </a:rPr>
              <a:t>Gallery video layout</a:t>
            </a:r>
            <a:endParaRPr lang="en-US" dirty="0">
              <a:solidFill>
                <a:schemeClr val="tx2">
                  <a:lumMod val="65000"/>
                  <a:lumOff val="35000"/>
                </a:schemeClr>
              </a:solidFill>
            </a:endParaRPr>
          </a:p>
          <a:p>
            <a:pPr marL="521581" indent="-521581">
              <a:lnSpc>
                <a:spcPct val="100000"/>
              </a:lnSpc>
              <a:spcBef>
                <a:spcPts val="857"/>
              </a:spcBef>
            </a:pPr>
            <a:endParaRPr lang="en-US" sz="2600" b="1" dirty="0"/>
          </a:p>
          <a:p>
            <a:pPr>
              <a:buClr>
                <a:srgbClr val="CC0000"/>
              </a:buClr>
            </a:pPr>
            <a:endParaRPr lang="en-US" sz="2600" b="1" dirty="0">
              <a:solidFill>
                <a:srgbClr val="323232"/>
              </a:solidFill>
            </a:endParaRPr>
          </a:p>
        </p:txBody>
      </p:sp>
      <p:sp>
        <p:nvSpPr>
          <p:cNvPr id="10" name="Title 1"/>
          <p:cNvSpPr txBox="1">
            <a:spLocks/>
          </p:cNvSpPr>
          <p:nvPr/>
        </p:nvSpPr>
        <p:spPr>
          <a:xfrm>
            <a:off x="731520" y="521658"/>
            <a:ext cx="13167360" cy="1005840"/>
          </a:xfrm>
          <a:prstGeom prst="rect">
            <a:avLst/>
          </a:prstGeom>
        </p:spPr>
        <p:txBody>
          <a:bodyPr/>
          <a:lstStyle>
            <a:lvl1pPr algn="l" defTabSz="1306220" rtl="0" eaLnBrk="1" latinLnBrk="0" hangingPunct="1">
              <a:lnSpc>
                <a:spcPct val="90000"/>
              </a:lnSpc>
              <a:spcBef>
                <a:spcPct val="0"/>
              </a:spcBef>
              <a:buNone/>
              <a:defRPr sz="3200" kern="1200" cap="all">
                <a:solidFill>
                  <a:schemeClr val="tx2">
                    <a:lumMod val="65000"/>
                    <a:lumOff val="35000"/>
                  </a:schemeClr>
                </a:solidFill>
                <a:latin typeface="Arial Black"/>
                <a:ea typeface="+mj-ea"/>
                <a:cs typeface="Arial Black"/>
              </a:defRPr>
            </a:lvl1pPr>
          </a:lstStyle>
          <a:p>
            <a:r>
              <a:rPr lang="en-US" dirty="0"/>
              <a:t>Streaming &amp; recording made easy</a:t>
            </a:r>
            <a:br>
              <a:rPr lang="en-US" dirty="0"/>
            </a:br>
            <a:r>
              <a:rPr lang="en-US" sz="2800" cap="none" dirty="0">
                <a:solidFill>
                  <a:schemeClr val="accent1"/>
                </a:solidFill>
                <a:latin typeface="+mn-lt"/>
              </a:rPr>
              <a:t>Private, Enterprise “YouTube” Like Portal</a:t>
            </a:r>
          </a:p>
        </p:txBody>
      </p:sp>
      <p:pic>
        <p:nvPicPr>
          <p:cNvPr id="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1842" t="14262" r="22748" b="5217"/>
          <a:stretch/>
        </p:blipFill>
        <p:spPr bwMode="auto">
          <a:xfrm>
            <a:off x="7894829" y="1560786"/>
            <a:ext cx="6424533" cy="525154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01863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37817" y="222486"/>
            <a:ext cx="2789094" cy="1370970"/>
          </a:xfrm>
          <a:prstGeom prst="rect">
            <a:avLst/>
          </a:prstGeom>
        </p:spPr>
      </p:pic>
      <p:pic>
        <p:nvPicPr>
          <p:cNvPr id="3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57410" y="5345668"/>
            <a:ext cx="994908" cy="768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lide Number Placeholder 4"/>
          <p:cNvSpPr txBox="1">
            <a:spLocks/>
          </p:cNvSpPr>
          <p:nvPr/>
        </p:nvSpPr>
        <p:spPr>
          <a:xfrm>
            <a:off x="6886572" y="7901940"/>
            <a:ext cx="1371600" cy="327660"/>
          </a:xfrm>
          <a:prstGeom prst="rect">
            <a:avLst/>
          </a:prstGeom>
        </p:spPr>
        <p:txBody>
          <a:bodyPr/>
          <a:lstStyle/>
          <a:p>
            <a:pPr algn="ctr">
              <a:defRPr/>
            </a:pPr>
            <a:fld id="{DCA4C0F0-C94A-4057-A14E-8592F2A7F847}" type="slidenum">
              <a:rPr lang="en-US" sz="2571">
                <a:solidFill>
                  <a:schemeClr val="bg1"/>
                </a:solidFill>
              </a:rPr>
              <a:pPr algn="ctr">
                <a:defRPr/>
              </a:pPr>
              <a:t>35</a:t>
            </a:fld>
            <a:endParaRPr lang="en-US" sz="2571" dirty="0">
              <a:solidFill>
                <a:schemeClr val="bg1"/>
              </a:solidFill>
            </a:endParaRPr>
          </a:p>
        </p:txBody>
      </p:sp>
      <p:pic>
        <p:nvPicPr>
          <p:cNvPr id="3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00877" y="4617999"/>
            <a:ext cx="816415" cy="658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4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434529" y="4419148"/>
            <a:ext cx="949963" cy="852886"/>
          </a:xfrm>
          <a:prstGeom prst="rect">
            <a:avLst/>
          </a:prstGeom>
        </p:spPr>
      </p:pic>
      <p:pic>
        <p:nvPicPr>
          <p:cNvPr id="7" name="Picture 6"/>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342844" y="2844401"/>
            <a:ext cx="1251294" cy="1058780"/>
          </a:xfrm>
          <a:prstGeom prst="rect">
            <a:avLst/>
          </a:prstGeom>
        </p:spPr>
      </p:pic>
      <p:pic>
        <p:nvPicPr>
          <p:cNvPr id="10" name="Picture 9"/>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011247" y="1957261"/>
            <a:ext cx="1323545" cy="1141558"/>
          </a:xfrm>
          <a:prstGeom prst="rect">
            <a:avLst/>
          </a:prstGeom>
        </p:spPr>
      </p:pic>
      <p:pic>
        <p:nvPicPr>
          <p:cNvPr id="8" name="Picture 7"/>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0065251" y="1120759"/>
            <a:ext cx="1335679" cy="1239034"/>
          </a:xfrm>
          <a:prstGeom prst="rect">
            <a:avLst/>
          </a:prstGeom>
        </p:spPr>
      </p:pic>
      <p:sp>
        <p:nvSpPr>
          <p:cNvPr id="28" name="Explosion 1 27"/>
          <p:cNvSpPr/>
          <p:nvPr/>
        </p:nvSpPr>
        <p:spPr>
          <a:xfrm>
            <a:off x="135483" y="4398458"/>
            <a:ext cx="1314091" cy="1314091"/>
          </a:xfrm>
          <a:prstGeom prst="irregularSeal1">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714" b="1" dirty="0"/>
              <a:t>New</a:t>
            </a:r>
          </a:p>
        </p:txBody>
      </p:sp>
      <p:pic>
        <p:nvPicPr>
          <p:cNvPr id="5" name="Picture 4"/>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4943216" y="3715360"/>
            <a:ext cx="896525" cy="926712"/>
          </a:xfrm>
          <a:prstGeom prst="rect">
            <a:avLst/>
          </a:prstGeom>
        </p:spPr>
      </p:pic>
      <p:cxnSp>
        <p:nvCxnSpPr>
          <p:cNvPr id="3" name="Straight Arrow Connector 2"/>
          <p:cNvCxnSpPr/>
          <p:nvPr/>
        </p:nvCxnSpPr>
        <p:spPr>
          <a:xfrm flipV="1">
            <a:off x="631717" y="1699633"/>
            <a:ext cx="12000770" cy="5493429"/>
          </a:xfrm>
          <a:prstGeom prst="straightConnector1">
            <a:avLst/>
          </a:prstGeom>
          <a:ln w="254000">
            <a:solidFill>
              <a:schemeClr val="accent1"/>
            </a:solidFill>
            <a:tailEnd type="triangle" w="sm" len="sm"/>
          </a:ln>
        </p:spPr>
        <p:style>
          <a:lnRef idx="1">
            <a:schemeClr val="accent1"/>
          </a:lnRef>
          <a:fillRef idx="0">
            <a:schemeClr val="accent1"/>
          </a:fillRef>
          <a:effectRef idx="0">
            <a:schemeClr val="accent1"/>
          </a:effectRef>
          <a:fontRef idx="minor">
            <a:schemeClr val="tx1"/>
          </a:fontRef>
        </p:style>
      </p:cxnSp>
      <p:sp>
        <p:nvSpPr>
          <p:cNvPr id="31" name="Title 4"/>
          <p:cNvSpPr txBox="1">
            <a:spLocks/>
          </p:cNvSpPr>
          <p:nvPr/>
        </p:nvSpPr>
        <p:spPr>
          <a:xfrm>
            <a:off x="715477" y="505616"/>
            <a:ext cx="13433659" cy="1005840"/>
          </a:xfrm>
          <a:prstGeom prst="rect">
            <a:avLst/>
          </a:prstGeom>
        </p:spPr>
        <p:txBody>
          <a:bodyPr/>
          <a:lstStyle>
            <a:lvl1pPr algn="l" defTabSz="1306220" rtl="0" eaLnBrk="1" latinLnBrk="0" hangingPunct="1">
              <a:lnSpc>
                <a:spcPct val="90000"/>
              </a:lnSpc>
              <a:spcBef>
                <a:spcPct val="0"/>
              </a:spcBef>
              <a:buNone/>
              <a:defRPr sz="3200" kern="1200" cap="all">
                <a:solidFill>
                  <a:schemeClr val="tx2">
                    <a:lumMod val="65000"/>
                    <a:lumOff val="35000"/>
                  </a:schemeClr>
                </a:solidFill>
                <a:latin typeface="Arial Black"/>
                <a:ea typeface="+mj-ea"/>
                <a:cs typeface="Arial Black"/>
              </a:defRPr>
            </a:lvl1pPr>
          </a:lstStyle>
          <a:p>
            <a:r>
              <a:rPr lang="en-US" dirty="0"/>
              <a:t>Video enabled endpoint portFolio</a:t>
            </a:r>
          </a:p>
        </p:txBody>
      </p:sp>
      <p:sp>
        <p:nvSpPr>
          <p:cNvPr id="27" name="TextBox 26"/>
          <p:cNvSpPr txBox="1"/>
          <p:nvPr/>
        </p:nvSpPr>
        <p:spPr>
          <a:xfrm>
            <a:off x="4164395" y="5649802"/>
            <a:ext cx="6367191" cy="1077218"/>
          </a:xfrm>
          <a:prstGeom prst="rect">
            <a:avLst/>
          </a:prstGeom>
          <a:noFill/>
        </p:spPr>
        <p:txBody>
          <a:bodyPr wrap="square" rtlCol="0">
            <a:spAutoFit/>
          </a:bodyPr>
          <a:lstStyle/>
          <a:p>
            <a:r>
              <a:rPr lang="en-US" sz="2286" b="1" i="1" dirty="0">
                <a:solidFill>
                  <a:srgbClr val="C00000"/>
                </a:solidFill>
                <a:latin typeface="+mj-lt"/>
                <a:ea typeface="+mj-ea"/>
                <a:cs typeface="+mj-cs"/>
              </a:rPr>
              <a:t>H175 Video Collaboration Station</a:t>
            </a:r>
            <a:endParaRPr lang="it-IT" sz="2286" b="1" i="1" dirty="0">
              <a:solidFill>
                <a:srgbClr val="C00000"/>
              </a:solidFill>
              <a:latin typeface="+mj-lt"/>
              <a:ea typeface="+mj-ea"/>
              <a:cs typeface="+mj-cs"/>
            </a:endParaRPr>
          </a:p>
          <a:p>
            <a:pPr marL="242649" indent="-242649">
              <a:buFont typeface="Wingdings" panose="05000000000000000000" pitchFamily="2" charset="2"/>
              <a:buChar char="§"/>
            </a:pPr>
            <a:r>
              <a:rPr lang="en-US" sz="1200" b="1" i="1" dirty="0">
                <a:latin typeface="+mj-lt"/>
                <a:ea typeface="+mj-ea"/>
                <a:cs typeface="+mj-cs"/>
              </a:rPr>
              <a:t>Huddle / personal system w/HDMI I/O</a:t>
            </a:r>
          </a:p>
          <a:p>
            <a:pPr marL="242649" indent="-242649">
              <a:buFont typeface="Wingdings" panose="05000000000000000000" pitchFamily="2" charset="2"/>
              <a:buChar char="§"/>
            </a:pPr>
            <a:r>
              <a:rPr lang="en-US" sz="1200" b="1" i="1" dirty="0">
                <a:latin typeface="+mj-lt"/>
                <a:ea typeface="+mj-ea"/>
                <a:cs typeface="+mj-cs"/>
              </a:rPr>
              <a:t>1080p30 wide angle detachable camera, H.264 High Profile, SVC</a:t>
            </a:r>
          </a:p>
          <a:p>
            <a:pPr marL="242649" indent="-242649">
              <a:buFont typeface="Wingdings" panose="05000000000000000000" pitchFamily="2" charset="2"/>
              <a:buChar char="§"/>
            </a:pPr>
            <a:endParaRPr lang="it-IT" sz="1714" b="1" i="1" dirty="0">
              <a:latin typeface="+mj-lt"/>
              <a:ea typeface="+mj-ea"/>
              <a:cs typeface="+mj-cs"/>
            </a:endParaRPr>
          </a:p>
        </p:txBody>
      </p:sp>
      <p:sp>
        <p:nvSpPr>
          <p:cNvPr id="29" name="TextBox 28"/>
          <p:cNvSpPr txBox="1"/>
          <p:nvPr/>
        </p:nvSpPr>
        <p:spPr>
          <a:xfrm>
            <a:off x="1105691" y="7012494"/>
            <a:ext cx="4776155" cy="707886"/>
          </a:xfrm>
          <a:prstGeom prst="rect">
            <a:avLst/>
          </a:prstGeom>
          <a:noFill/>
        </p:spPr>
        <p:txBody>
          <a:bodyPr wrap="square" rtlCol="0">
            <a:spAutoFit/>
          </a:bodyPr>
          <a:lstStyle/>
          <a:p>
            <a:r>
              <a:rPr lang="en-US" sz="2286" b="1" i="1" dirty="0">
                <a:solidFill>
                  <a:srgbClr val="C00000"/>
                </a:solidFill>
                <a:latin typeface="+mj-lt"/>
                <a:ea typeface="+mj-ea"/>
                <a:cs typeface="+mj-cs"/>
              </a:rPr>
              <a:t>Equinox</a:t>
            </a:r>
            <a:r>
              <a:rPr lang="it-IT" sz="2286" b="1" i="1" dirty="0">
                <a:solidFill>
                  <a:srgbClr val="C00000"/>
                </a:solidFill>
                <a:latin typeface="+mj-lt"/>
                <a:ea typeface="+mj-ea"/>
                <a:cs typeface="+mj-cs"/>
              </a:rPr>
              <a:t> Soft Clients</a:t>
            </a:r>
          </a:p>
          <a:p>
            <a:pPr marL="242649" indent="-242649">
              <a:buFont typeface="Wingdings" panose="05000000000000000000" pitchFamily="2" charset="2"/>
              <a:buChar char="§"/>
            </a:pPr>
            <a:r>
              <a:rPr lang="it-IT" sz="1200" b="1" i="1" dirty="0">
                <a:latin typeface="+mj-lt"/>
                <a:ea typeface="+mj-ea"/>
                <a:cs typeface="+mj-cs"/>
              </a:rPr>
              <a:t>1080p30</a:t>
            </a:r>
            <a:r>
              <a:rPr lang="it-IT" sz="1714" b="1" i="1" dirty="0">
                <a:latin typeface="+mj-lt"/>
                <a:ea typeface="+mj-ea"/>
                <a:cs typeface="+mj-cs"/>
              </a:rPr>
              <a:t> </a:t>
            </a:r>
          </a:p>
        </p:txBody>
      </p:sp>
      <p:sp>
        <p:nvSpPr>
          <p:cNvPr id="30" name="TextBox 29"/>
          <p:cNvSpPr txBox="1"/>
          <p:nvPr/>
        </p:nvSpPr>
        <p:spPr>
          <a:xfrm>
            <a:off x="2578172" y="6420512"/>
            <a:ext cx="4776155" cy="644151"/>
          </a:xfrm>
          <a:prstGeom prst="rect">
            <a:avLst/>
          </a:prstGeom>
          <a:noFill/>
        </p:spPr>
        <p:txBody>
          <a:bodyPr wrap="square" rtlCol="0">
            <a:spAutoFit/>
          </a:bodyPr>
          <a:lstStyle/>
          <a:p>
            <a:r>
              <a:rPr lang="en-US" sz="2286" b="1" i="1" dirty="0">
                <a:solidFill>
                  <a:srgbClr val="C00000"/>
                </a:solidFill>
                <a:latin typeface="+mj-lt"/>
                <a:ea typeface="+mj-ea"/>
                <a:cs typeface="+mj-cs"/>
              </a:rPr>
              <a:t>E159/E169 Media Stations</a:t>
            </a:r>
            <a:endParaRPr lang="it-IT" sz="2286" b="1" i="1" dirty="0">
              <a:solidFill>
                <a:srgbClr val="C00000"/>
              </a:solidFill>
              <a:latin typeface="+mj-lt"/>
              <a:ea typeface="+mj-ea"/>
              <a:cs typeface="+mj-cs"/>
            </a:endParaRPr>
          </a:p>
          <a:p>
            <a:pPr marL="242649" indent="-242649">
              <a:buFont typeface="Wingdings" panose="05000000000000000000" pitchFamily="2" charset="2"/>
              <a:buChar char="§"/>
            </a:pPr>
            <a:r>
              <a:rPr lang="en-US" sz="1200" b="1" i="1" dirty="0">
                <a:latin typeface="+mj-lt"/>
                <a:ea typeface="+mj-ea"/>
                <a:cs typeface="+mj-cs"/>
              </a:rPr>
              <a:t>Docks for mobile devices</a:t>
            </a:r>
            <a:endParaRPr lang="it-IT" sz="1200" b="1" i="1" dirty="0">
              <a:latin typeface="+mj-lt"/>
              <a:ea typeface="+mj-ea"/>
              <a:cs typeface="+mj-cs"/>
            </a:endParaRPr>
          </a:p>
        </p:txBody>
      </p:sp>
      <p:sp>
        <p:nvSpPr>
          <p:cNvPr id="32" name="TextBox 31"/>
          <p:cNvSpPr txBox="1"/>
          <p:nvPr/>
        </p:nvSpPr>
        <p:spPr>
          <a:xfrm>
            <a:off x="10995569" y="2522703"/>
            <a:ext cx="3944461" cy="998094"/>
          </a:xfrm>
          <a:prstGeom prst="rect">
            <a:avLst/>
          </a:prstGeom>
          <a:noFill/>
        </p:spPr>
        <p:txBody>
          <a:bodyPr wrap="square" rtlCol="0">
            <a:spAutoFit/>
          </a:bodyPr>
          <a:lstStyle/>
          <a:p>
            <a:r>
              <a:rPr lang="it-IT" sz="2286" b="1" i="1" dirty="0">
                <a:solidFill>
                  <a:srgbClr val="C00000"/>
                </a:solidFill>
                <a:latin typeface="+mj-lt"/>
                <a:ea typeface="+mj-ea"/>
                <a:cs typeface="+mj-cs"/>
              </a:rPr>
              <a:t>Scopia XT7100</a:t>
            </a:r>
          </a:p>
          <a:p>
            <a:pPr marL="242649" indent="-242649">
              <a:buFont typeface="Wingdings" panose="05000000000000000000" pitchFamily="2" charset="2"/>
              <a:buChar char="§"/>
            </a:pPr>
            <a:r>
              <a:rPr lang="it-IT" sz="1200" b="1" i="1" dirty="0">
                <a:latin typeface="+mj-lt"/>
                <a:ea typeface="+mj-ea"/>
                <a:cs typeface="+mj-cs"/>
              </a:rPr>
              <a:t>HD1080p</a:t>
            </a:r>
            <a:r>
              <a:rPr lang="en-US" sz="1200" b="1" i="1" dirty="0">
                <a:latin typeface="+mj-lt"/>
                <a:ea typeface="+mj-ea"/>
                <a:cs typeface="+mj-cs"/>
              </a:rPr>
              <a:t>, H.265 HEVC, SVC, 10x Zoom</a:t>
            </a:r>
            <a:endParaRPr lang="it-IT" sz="1200" b="1" i="1" dirty="0">
              <a:latin typeface="+mj-lt"/>
              <a:ea typeface="+mj-ea"/>
              <a:cs typeface="+mj-cs"/>
            </a:endParaRPr>
          </a:p>
          <a:p>
            <a:pPr marL="242649" indent="-242649">
              <a:buFont typeface="Wingdings" panose="05000000000000000000" pitchFamily="2" charset="2"/>
              <a:buChar char="§"/>
            </a:pPr>
            <a:r>
              <a:rPr lang="it-IT" sz="1200" b="1" i="1" dirty="0">
                <a:latin typeface="+mj-lt"/>
                <a:ea typeface="+mj-ea"/>
                <a:cs typeface="+mj-cs"/>
              </a:rPr>
              <a:t>USB recording, iPad control standard</a:t>
            </a:r>
          </a:p>
          <a:p>
            <a:pPr marL="242649" indent="-242649">
              <a:buFont typeface="Wingdings" panose="05000000000000000000" pitchFamily="2" charset="2"/>
              <a:buChar char="§"/>
            </a:pPr>
            <a:r>
              <a:rPr lang="it-IT" sz="1200" b="1" i="1" dirty="0">
                <a:latin typeface="+mj-lt"/>
                <a:ea typeface="+mj-ea"/>
                <a:cs typeface="+mj-cs"/>
              </a:rPr>
              <a:t>4/9 port MCU </a:t>
            </a:r>
            <a:r>
              <a:rPr lang="it-IT" sz="1200" b="1" i="1" dirty="0" err="1">
                <a:latin typeface="+mj-lt"/>
                <a:ea typeface="+mj-ea"/>
                <a:cs typeface="+mj-cs"/>
              </a:rPr>
              <a:t>options</a:t>
            </a:r>
            <a:endParaRPr lang="it-IT" sz="1200" b="1" i="1" dirty="0">
              <a:latin typeface="+mj-lt"/>
              <a:ea typeface="+mj-ea"/>
              <a:cs typeface="+mj-cs"/>
            </a:endParaRPr>
          </a:p>
        </p:txBody>
      </p:sp>
      <p:sp>
        <p:nvSpPr>
          <p:cNvPr id="35" name="TextBox 34"/>
          <p:cNvSpPr txBox="1"/>
          <p:nvPr/>
        </p:nvSpPr>
        <p:spPr>
          <a:xfrm>
            <a:off x="12584425" y="1456098"/>
            <a:ext cx="2253580" cy="1332288"/>
          </a:xfrm>
          <a:prstGeom prst="rect">
            <a:avLst/>
          </a:prstGeom>
          <a:noFill/>
        </p:spPr>
        <p:txBody>
          <a:bodyPr wrap="square" rtlCol="0">
            <a:spAutoFit/>
          </a:bodyPr>
          <a:lstStyle/>
          <a:p>
            <a:r>
              <a:rPr lang="it-IT" sz="2286" b="1" i="1" dirty="0">
                <a:solidFill>
                  <a:srgbClr val="C00000"/>
                </a:solidFill>
                <a:latin typeface="+mj-lt"/>
                <a:ea typeface="+mj-ea"/>
                <a:cs typeface="+mj-cs"/>
              </a:rPr>
              <a:t>Scopia XT Telepresence</a:t>
            </a:r>
          </a:p>
          <a:p>
            <a:pPr marL="242649" indent="-242649">
              <a:buFont typeface="Wingdings" panose="05000000000000000000" pitchFamily="2" charset="2"/>
              <a:buChar char="§"/>
            </a:pPr>
            <a:r>
              <a:rPr lang="it-IT" sz="1200" b="1" i="1" dirty="0">
                <a:latin typeface="+mj-lt"/>
                <a:ea typeface="+mj-ea"/>
                <a:cs typeface="+mj-cs"/>
              </a:rPr>
              <a:t>H.265 Multi-stream</a:t>
            </a:r>
          </a:p>
          <a:p>
            <a:endParaRPr lang="it-IT" sz="2286" b="1" i="1" dirty="0">
              <a:solidFill>
                <a:srgbClr val="C00000"/>
              </a:solidFill>
              <a:latin typeface="+mj-lt"/>
              <a:ea typeface="+mj-ea"/>
              <a:cs typeface="+mj-cs"/>
            </a:endParaRPr>
          </a:p>
        </p:txBody>
      </p:sp>
      <p:sp>
        <p:nvSpPr>
          <p:cNvPr id="37" name="TextBox 36"/>
          <p:cNvSpPr txBox="1"/>
          <p:nvPr/>
        </p:nvSpPr>
        <p:spPr>
          <a:xfrm>
            <a:off x="7440581" y="4136506"/>
            <a:ext cx="4239159" cy="813428"/>
          </a:xfrm>
          <a:prstGeom prst="rect">
            <a:avLst/>
          </a:prstGeom>
          <a:noFill/>
        </p:spPr>
        <p:txBody>
          <a:bodyPr wrap="square" rtlCol="0">
            <a:spAutoFit/>
          </a:bodyPr>
          <a:lstStyle/>
          <a:p>
            <a:r>
              <a:rPr lang="it-IT" sz="2286" b="1" i="1" dirty="0">
                <a:solidFill>
                  <a:srgbClr val="C00000"/>
                </a:solidFill>
                <a:latin typeface="+mj-lt"/>
                <a:ea typeface="+mj-ea"/>
                <a:cs typeface="+mj-cs"/>
              </a:rPr>
              <a:t>Scopia XT4300</a:t>
            </a:r>
          </a:p>
          <a:p>
            <a:pPr marL="242649" indent="-242649">
              <a:buFont typeface="Wingdings" panose="05000000000000000000" pitchFamily="2" charset="2"/>
              <a:buChar char="§"/>
            </a:pPr>
            <a:r>
              <a:rPr lang="it-IT" sz="1200" b="1" i="1" dirty="0">
                <a:latin typeface="+mj-lt"/>
                <a:ea typeface="+mj-ea"/>
                <a:cs typeface="+mj-cs"/>
              </a:rPr>
              <a:t>1080p60, </a:t>
            </a:r>
            <a:r>
              <a:rPr lang="en-US" sz="1200" b="1" i="1" dirty="0">
                <a:latin typeface="+mj-lt"/>
                <a:ea typeface="+mj-ea"/>
                <a:cs typeface="+mj-cs"/>
              </a:rPr>
              <a:t>H.264 High Profile, SVC, 5x Zoom</a:t>
            </a:r>
            <a:endParaRPr lang="it-IT" sz="1200" b="1" i="1" dirty="0">
              <a:latin typeface="+mj-lt"/>
              <a:ea typeface="+mj-ea"/>
              <a:cs typeface="+mj-cs"/>
            </a:endParaRPr>
          </a:p>
          <a:p>
            <a:pPr marL="242649" indent="-242649">
              <a:buFont typeface="Wingdings" panose="05000000000000000000" pitchFamily="2" charset="2"/>
              <a:buChar char="§"/>
            </a:pPr>
            <a:r>
              <a:rPr lang="it-IT" sz="1200" b="1" i="1" dirty="0">
                <a:latin typeface="+mj-lt"/>
                <a:ea typeface="+mj-ea"/>
                <a:cs typeface="+mj-cs"/>
              </a:rPr>
              <a:t>USB recording, iPad control, 4 port MCU </a:t>
            </a:r>
            <a:r>
              <a:rPr lang="it-IT" sz="1200" b="1" i="1" dirty="0" err="1">
                <a:latin typeface="+mj-lt"/>
                <a:ea typeface="+mj-ea"/>
                <a:cs typeface="+mj-cs"/>
              </a:rPr>
              <a:t>options</a:t>
            </a:r>
            <a:endParaRPr lang="it-IT" sz="1200" b="1" i="1" dirty="0">
              <a:solidFill>
                <a:srgbClr val="C00000"/>
              </a:solidFill>
              <a:latin typeface="+mj-lt"/>
              <a:ea typeface="+mj-ea"/>
              <a:cs typeface="+mj-cs"/>
            </a:endParaRPr>
          </a:p>
        </p:txBody>
      </p:sp>
      <p:sp>
        <p:nvSpPr>
          <p:cNvPr id="38" name="TextBox 37"/>
          <p:cNvSpPr txBox="1"/>
          <p:nvPr/>
        </p:nvSpPr>
        <p:spPr>
          <a:xfrm>
            <a:off x="5848345" y="4931976"/>
            <a:ext cx="6367191" cy="1077218"/>
          </a:xfrm>
          <a:prstGeom prst="rect">
            <a:avLst/>
          </a:prstGeom>
          <a:noFill/>
        </p:spPr>
        <p:txBody>
          <a:bodyPr wrap="square" rtlCol="0">
            <a:spAutoFit/>
          </a:bodyPr>
          <a:lstStyle/>
          <a:p>
            <a:r>
              <a:rPr lang="en-US" sz="2286" b="1" i="1" dirty="0">
                <a:solidFill>
                  <a:srgbClr val="C00000"/>
                </a:solidFill>
                <a:latin typeface="+mj-lt"/>
                <a:ea typeface="+mj-ea"/>
                <a:cs typeface="+mj-cs"/>
              </a:rPr>
              <a:t>Scopia XT Executive 240</a:t>
            </a:r>
          </a:p>
          <a:p>
            <a:pPr marL="242649" indent="-242649">
              <a:buFont typeface="Wingdings" panose="05000000000000000000" pitchFamily="2" charset="2"/>
              <a:buChar char="§"/>
            </a:pPr>
            <a:r>
              <a:rPr lang="en-US" sz="1200" b="1" i="1" dirty="0">
                <a:latin typeface="+mj-lt"/>
                <a:ea typeface="+mj-ea"/>
                <a:cs typeface="+mj-cs"/>
              </a:rPr>
              <a:t>1080p30, H.264 High Profile, SVC</a:t>
            </a:r>
          </a:p>
          <a:p>
            <a:pPr marL="242649" indent="-242649">
              <a:buFont typeface="Wingdings" panose="05000000000000000000" pitchFamily="2" charset="2"/>
              <a:buChar char="§"/>
            </a:pPr>
            <a:r>
              <a:rPr lang="en-US" sz="1200" b="1" i="1" dirty="0">
                <a:latin typeface="+mj-lt"/>
                <a:ea typeface="+mj-ea"/>
                <a:cs typeface="+mj-cs"/>
              </a:rPr>
              <a:t>USB recording, iPad control, 4 port MCU options</a:t>
            </a:r>
          </a:p>
          <a:p>
            <a:pPr marL="242649" indent="-242649">
              <a:buFont typeface="Wingdings" panose="05000000000000000000" pitchFamily="2" charset="2"/>
              <a:buChar char="§"/>
            </a:pPr>
            <a:endParaRPr lang="it-IT" sz="1714" b="1" i="1" dirty="0">
              <a:latin typeface="+mj-lt"/>
              <a:ea typeface="+mj-ea"/>
              <a:cs typeface="+mj-cs"/>
            </a:endParaRPr>
          </a:p>
        </p:txBody>
      </p:sp>
      <p:sp>
        <p:nvSpPr>
          <p:cNvPr id="40" name="TextBox 39"/>
          <p:cNvSpPr txBox="1"/>
          <p:nvPr/>
        </p:nvSpPr>
        <p:spPr>
          <a:xfrm>
            <a:off x="8994232" y="3417614"/>
            <a:ext cx="6009098" cy="813428"/>
          </a:xfrm>
          <a:prstGeom prst="rect">
            <a:avLst/>
          </a:prstGeom>
          <a:noFill/>
        </p:spPr>
        <p:txBody>
          <a:bodyPr wrap="square" rtlCol="0">
            <a:spAutoFit/>
          </a:bodyPr>
          <a:lstStyle/>
          <a:p>
            <a:r>
              <a:rPr lang="it-IT" sz="2286" b="1" i="1" dirty="0" err="1">
                <a:solidFill>
                  <a:srgbClr val="C00000"/>
                </a:solidFill>
                <a:latin typeface="+mj-lt"/>
                <a:ea typeface="+mj-ea"/>
                <a:cs typeface="+mj-cs"/>
              </a:rPr>
              <a:t>Scopia</a:t>
            </a:r>
            <a:r>
              <a:rPr lang="it-IT" sz="2286" b="1" i="1" dirty="0">
                <a:solidFill>
                  <a:srgbClr val="C00000"/>
                </a:solidFill>
                <a:latin typeface="+mj-lt"/>
                <a:ea typeface="+mj-ea"/>
                <a:cs typeface="+mj-cs"/>
              </a:rPr>
              <a:t> X</a:t>
            </a:r>
            <a:r>
              <a:rPr lang="en-US" sz="2286" b="1" i="1" dirty="0">
                <a:solidFill>
                  <a:srgbClr val="C00000"/>
                </a:solidFill>
                <a:latin typeface="+mj-lt"/>
                <a:ea typeface="+mj-ea"/>
                <a:cs typeface="+mj-cs"/>
              </a:rPr>
              <a:t>T5000</a:t>
            </a:r>
            <a:endParaRPr lang="it-IT" sz="2286" b="1" i="1" dirty="0">
              <a:solidFill>
                <a:srgbClr val="C00000"/>
              </a:solidFill>
              <a:latin typeface="+mj-lt"/>
              <a:ea typeface="+mj-ea"/>
              <a:cs typeface="+mj-cs"/>
            </a:endParaRPr>
          </a:p>
          <a:p>
            <a:pPr marL="242649" indent="-242649">
              <a:buFont typeface="Wingdings" panose="05000000000000000000" pitchFamily="2" charset="2"/>
              <a:buChar char="§"/>
            </a:pPr>
            <a:r>
              <a:rPr lang="it-IT" sz="1200" b="1" i="1" dirty="0">
                <a:latin typeface="+mj-lt"/>
                <a:ea typeface="+mj-ea"/>
                <a:cs typeface="+mj-cs"/>
              </a:rPr>
              <a:t>1080p60</a:t>
            </a:r>
            <a:r>
              <a:rPr lang="en-US" sz="1200" b="1" i="1" dirty="0">
                <a:latin typeface="+mj-lt"/>
                <a:ea typeface="+mj-ea"/>
                <a:cs typeface="+mj-cs"/>
              </a:rPr>
              <a:t>, H.264 High Profile, SVC, 10x Zoom</a:t>
            </a:r>
            <a:endParaRPr lang="it-IT" sz="1200" b="1" i="1" dirty="0">
              <a:latin typeface="+mj-lt"/>
              <a:ea typeface="+mj-ea"/>
              <a:cs typeface="+mj-cs"/>
            </a:endParaRPr>
          </a:p>
          <a:p>
            <a:pPr marL="242649" indent="-242649">
              <a:buFont typeface="Wingdings" panose="05000000000000000000" pitchFamily="2" charset="2"/>
              <a:buChar char="§"/>
            </a:pPr>
            <a:r>
              <a:rPr lang="it-IT" sz="1200" b="1" i="1" dirty="0">
                <a:latin typeface="+mj-lt"/>
                <a:ea typeface="+mj-ea"/>
                <a:cs typeface="+mj-cs"/>
              </a:rPr>
              <a:t>USB recording, iPad control standard, 4/9 port MCU options</a:t>
            </a:r>
          </a:p>
        </p:txBody>
      </p:sp>
      <p:pic>
        <p:nvPicPr>
          <p:cNvPr id="23" name="Picture 2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11659" y="5716309"/>
            <a:ext cx="1298944" cy="757408"/>
          </a:xfrm>
          <a:prstGeom prst="rect">
            <a:avLst/>
          </a:prstGeom>
        </p:spPr>
      </p:pic>
      <p:pic>
        <p:nvPicPr>
          <p:cNvPr id="24" name="Picture 23"/>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33460" y="5960640"/>
            <a:ext cx="426154" cy="755082"/>
          </a:xfrm>
          <a:prstGeom prst="rect">
            <a:avLst/>
          </a:prstGeom>
        </p:spPr>
      </p:pic>
    </p:spTree>
    <p:extLst>
      <p:ext uri="{BB962C8B-B14F-4D97-AF65-F5344CB8AC3E}">
        <p14:creationId xmlns:p14="http://schemas.microsoft.com/office/powerpoint/2010/main" val="15366965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4726496" y="5364488"/>
            <a:ext cx="2954655" cy="268215"/>
          </a:xfrm>
          <a:prstGeom prst="rect">
            <a:avLst/>
          </a:prstGeom>
        </p:spPr>
        <p:txBody>
          <a:bodyPr wrap="none">
            <a:spAutoFit/>
          </a:bodyPr>
          <a:lstStyle/>
          <a:p>
            <a:pPr algn="r"/>
            <a:r>
              <a:rPr lang="en-US" sz="1143" b="1" i="1" dirty="0">
                <a:solidFill>
                  <a:schemeClr val="bg1"/>
                </a:solidFill>
              </a:rPr>
              <a:t>Mary Meeker, Morgan Stanley, Mar 2012</a:t>
            </a:r>
          </a:p>
        </p:txBody>
      </p:sp>
      <p:sp>
        <p:nvSpPr>
          <p:cNvPr id="28" name="Rectangle 27"/>
          <p:cNvSpPr/>
          <p:nvPr/>
        </p:nvSpPr>
        <p:spPr>
          <a:xfrm>
            <a:off x="4795267" y="6793279"/>
            <a:ext cx="2954655" cy="268215"/>
          </a:xfrm>
          <a:prstGeom prst="rect">
            <a:avLst/>
          </a:prstGeom>
        </p:spPr>
        <p:txBody>
          <a:bodyPr wrap="none">
            <a:spAutoFit/>
          </a:bodyPr>
          <a:lstStyle/>
          <a:p>
            <a:pPr algn="r"/>
            <a:r>
              <a:rPr lang="en-US" sz="1143" b="1" i="1" dirty="0">
                <a:solidFill>
                  <a:schemeClr val="bg1"/>
                </a:solidFill>
              </a:rPr>
              <a:t>Mary Meeker, Morgan Stanley, Mar 2012</a:t>
            </a:r>
          </a:p>
        </p:txBody>
      </p:sp>
      <p:pic>
        <p:nvPicPr>
          <p:cNvPr id="45" name="Picture 44"/>
          <p:cNvPicPr>
            <a:picLocks noChangeAspect="1"/>
          </p:cNvPicPr>
          <p:nvPr/>
        </p:nvPicPr>
        <p:blipFill rotWithShape="1">
          <a:blip r:embed="rId3" cstate="email">
            <a:extLst>
              <a:ext uri="{28A0092B-C50C-407E-A947-70E740481C1C}">
                <a14:useLocalDpi xmlns:a14="http://schemas.microsoft.com/office/drawing/2010/main"/>
              </a:ext>
            </a:extLst>
          </a:blip>
          <a:srcRect l="2437" t="4620" r="2147" b="4166"/>
          <a:stretch/>
        </p:blipFill>
        <p:spPr>
          <a:xfrm>
            <a:off x="0" y="0"/>
            <a:ext cx="14637665" cy="8229600"/>
          </a:xfrm>
          <a:prstGeom prst="rect">
            <a:avLst/>
          </a:prstGeom>
        </p:spPr>
      </p:pic>
      <p:sp>
        <p:nvSpPr>
          <p:cNvPr id="6" name="Title 1"/>
          <p:cNvSpPr txBox="1">
            <a:spLocks/>
          </p:cNvSpPr>
          <p:nvPr/>
        </p:nvSpPr>
        <p:spPr>
          <a:xfrm>
            <a:off x="731520" y="521658"/>
            <a:ext cx="13167360" cy="1005840"/>
          </a:xfrm>
          <a:prstGeom prst="rect">
            <a:avLst/>
          </a:prstGeom>
        </p:spPr>
        <p:txBody>
          <a:bodyPr/>
          <a:lstStyle>
            <a:lvl1pPr algn="l" defTabSz="1306220" rtl="0" eaLnBrk="1" latinLnBrk="0" hangingPunct="1">
              <a:lnSpc>
                <a:spcPct val="90000"/>
              </a:lnSpc>
              <a:spcBef>
                <a:spcPct val="0"/>
              </a:spcBef>
              <a:buNone/>
              <a:defRPr sz="3200" kern="1200" cap="all">
                <a:solidFill>
                  <a:schemeClr val="tx2">
                    <a:lumMod val="65000"/>
                    <a:lumOff val="35000"/>
                  </a:schemeClr>
                </a:solidFill>
                <a:latin typeface="Arial Black"/>
                <a:ea typeface="+mj-ea"/>
                <a:cs typeface="Arial Black"/>
              </a:defRPr>
            </a:lvl1pPr>
          </a:lstStyle>
          <a:p>
            <a:r>
              <a:rPr lang="en-US" dirty="0">
                <a:solidFill>
                  <a:schemeClr val="bg1"/>
                </a:solidFill>
              </a:rPr>
              <a:t>Meeting continuity – Mobile to room system</a:t>
            </a:r>
            <a:endParaRPr lang="en-US" dirty="0"/>
          </a:p>
          <a:p>
            <a:r>
              <a:rPr lang="en-US" sz="2800" cap="none" dirty="0">
                <a:solidFill>
                  <a:schemeClr val="bg1"/>
                </a:solidFill>
                <a:latin typeface="+mn-lt"/>
              </a:rPr>
              <a:t>Avaya Mobile Link</a:t>
            </a:r>
          </a:p>
        </p:txBody>
      </p:sp>
    </p:spTree>
    <p:extLst>
      <p:ext uri="{BB962C8B-B14F-4D97-AF65-F5344CB8AC3E}">
        <p14:creationId xmlns:p14="http://schemas.microsoft.com/office/powerpoint/2010/main" val="18942336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4726496" y="5364488"/>
            <a:ext cx="2954655" cy="268215"/>
          </a:xfrm>
          <a:prstGeom prst="rect">
            <a:avLst/>
          </a:prstGeom>
        </p:spPr>
        <p:txBody>
          <a:bodyPr wrap="none">
            <a:spAutoFit/>
          </a:bodyPr>
          <a:lstStyle/>
          <a:p>
            <a:pPr algn="r"/>
            <a:r>
              <a:rPr lang="en-US" sz="1143" b="1" i="1" dirty="0">
                <a:solidFill>
                  <a:schemeClr val="bg1"/>
                </a:solidFill>
              </a:rPr>
              <a:t>Mary Meeker, Morgan Stanley, Mar 2012</a:t>
            </a:r>
          </a:p>
        </p:txBody>
      </p:sp>
      <p:sp>
        <p:nvSpPr>
          <p:cNvPr id="28" name="Rectangle 27"/>
          <p:cNvSpPr/>
          <p:nvPr/>
        </p:nvSpPr>
        <p:spPr>
          <a:xfrm>
            <a:off x="4795267" y="6793279"/>
            <a:ext cx="2954655" cy="268215"/>
          </a:xfrm>
          <a:prstGeom prst="rect">
            <a:avLst/>
          </a:prstGeom>
        </p:spPr>
        <p:txBody>
          <a:bodyPr wrap="none">
            <a:spAutoFit/>
          </a:bodyPr>
          <a:lstStyle/>
          <a:p>
            <a:pPr algn="r"/>
            <a:r>
              <a:rPr lang="en-US" sz="1143" b="1" i="1" dirty="0">
                <a:solidFill>
                  <a:schemeClr val="bg1"/>
                </a:solidFill>
              </a:rPr>
              <a:t>Mary Meeker, Morgan Stanley, Mar 2012</a:t>
            </a:r>
          </a:p>
        </p:txBody>
      </p:sp>
      <p:pic>
        <p:nvPicPr>
          <p:cNvPr id="44" name="Picture 4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4630400" cy="8229600"/>
          </a:xfrm>
          <a:prstGeom prst="rect">
            <a:avLst/>
          </a:prstGeom>
          <a:ln>
            <a:noFill/>
          </a:ln>
          <a:effectLst>
            <a:outerShdw blurRad="190500" algn="tl" rotWithShape="0">
              <a:srgbClr val="000000">
                <a:alpha val="70000"/>
              </a:srgbClr>
            </a:outerShdw>
          </a:effectLst>
        </p:spPr>
      </p:pic>
      <p:sp>
        <p:nvSpPr>
          <p:cNvPr id="6" name="Title 1"/>
          <p:cNvSpPr txBox="1">
            <a:spLocks/>
          </p:cNvSpPr>
          <p:nvPr/>
        </p:nvSpPr>
        <p:spPr>
          <a:xfrm>
            <a:off x="731520" y="521658"/>
            <a:ext cx="13167360" cy="1005840"/>
          </a:xfrm>
          <a:prstGeom prst="rect">
            <a:avLst/>
          </a:prstGeom>
        </p:spPr>
        <p:txBody>
          <a:bodyPr/>
          <a:lstStyle>
            <a:lvl1pPr algn="l" defTabSz="1306220" rtl="0" eaLnBrk="1" latinLnBrk="0" hangingPunct="1">
              <a:lnSpc>
                <a:spcPct val="90000"/>
              </a:lnSpc>
              <a:spcBef>
                <a:spcPct val="0"/>
              </a:spcBef>
              <a:buNone/>
              <a:defRPr sz="3200" kern="1200" cap="all">
                <a:solidFill>
                  <a:schemeClr val="tx2">
                    <a:lumMod val="65000"/>
                    <a:lumOff val="35000"/>
                  </a:schemeClr>
                </a:solidFill>
                <a:latin typeface="Arial Black"/>
                <a:ea typeface="+mj-ea"/>
                <a:cs typeface="Arial Black"/>
              </a:defRPr>
            </a:lvl1pPr>
          </a:lstStyle>
          <a:p>
            <a:r>
              <a:rPr lang="en-US" dirty="0">
                <a:solidFill>
                  <a:schemeClr val="bg1"/>
                </a:solidFill>
              </a:rPr>
              <a:t>present wirelessly via Scopia</a:t>
            </a:r>
            <a:r>
              <a:rPr lang="en-US" dirty="0"/>
              <a:t/>
            </a:r>
            <a:br>
              <a:rPr lang="en-US" dirty="0"/>
            </a:br>
            <a:r>
              <a:rPr lang="en-US" sz="2800" cap="none" dirty="0">
                <a:solidFill>
                  <a:schemeClr val="bg1"/>
                </a:solidFill>
                <a:latin typeface="+mn-lt"/>
              </a:rPr>
              <a:t>Avaya Screen Link</a:t>
            </a:r>
          </a:p>
        </p:txBody>
      </p:sp>
    </p:spTree>
    <p:extLst>
      <p:ext uri="{BB962C8B-B14F-4D97-AF65-F5344CB8AC3E}">
        <p14:creationId xmlns:p14="http://schemas.microsoft.com/office/powerpoint/2010/main" val="2559529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4"/>
          </p:nvPr>
        </p:nvSpPr>
        <p:spPr>
          <a:xfrm>
            <a:off x="883536" y="1731272"/>
            <a:ext cx="13916133" cy="1386968"/>
          </a:xfrm>
        </p:spPr>
        <p:txBody>
          <a:bodyPr/>
          <a:lstStyle/>
          <a:p>
            <a:r>
              <a:rPr lang="en-US" sz="3200" dirty="0"/>
              <a:t>Improved quality and experience</a:t>
            </a:r>
          </a:p>
          <a:p>
            <a:r>
              <a:rPr lang="en-US" sz="3200" dirty="0"/>
              <a:t>Less bandwidth required </a:t>
            </a:r>
            <a:r>
              <a:rPr lang="en-US" dirty="0"/>
              <a:t/>
            </a:r>
            <a:br>
              <a:rPr lang="en-US" dirty="0"/>
            </a:br>
            <a:endParaRPr lang="en-US" dirty="0"/>
          </a:p>
        </p:txBody>
      </p:sp>
      <p:pic>
        <p:nvPicPr>
          <p:cNvPr id="32" name="Picture 31" descr="scopiadesktop.png"/>
          <p:cNvPicPr>
            <a:picLocks noChangeAspect="1"/>
          </p:cNvPicPr>
          <p:nvPr/>
        </p:nvPicPr>
        <p:blipFill>
          <a:blip r:embed="rId3" cstate="print"/>
          <a:stretch>
            <a:fillRect/>
          </a:stretch>
        </p:blipFill>
        <p:spPr>
          <a:xfrm>
            <a:off x="637894" y="3421402"/>
            <a:ext cx="4833902" cy="4274798"/>
          </a:xfrm>
          <a:prstGeom prst="rect">
            <a:avLst/>
          </a:prstGeom>
        </p:spPr>
      </p:pic>
      <p:grpSp>
        <p:nvGrpSpPr>
          <p:cNvPr id="3" name="Group 2"/>
          <p:cNvGrpSpPr/>
          <p:nvPr/>
        </p:nvGrpSpPr>
        <p:grpSpPr>
          <a:xfrm>
            <a:off x="7909843" y="1545036"/>
            <a:ext cx="5989037" cy="4291808"/>
            <a:chOff x="4995947" y="3546948"/>
            <a:chExt cx="2743137" cy="2144569"/>
          </a:xfrm>
        </p:grpSpPr>
        <p:pic>
          <p:nvPicPr>
            <p:cNvPr id="22"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95947" y="3546948"/>
              <a:ext cx="2743137" cy="2144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11149" y="3660072"/>
              <a:ext cx="2519167" cy="1355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77009" y="3741361"/>
              <a:ext cx="1106710" cy="526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8"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214650" y="3513222"/>
            <a:ext cx="3649211" cy="1959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977180" y="4728983"/>
            <a:ext cx="1008964" cy="572338"/>
          </a:xfrm>
          <a:prstGeom prst="ellipse">
            <a:avLst/>
          </a:prstGeom>
          <a:noFill/>
          <a:ln w="508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lnSpc>
                <a:spcPct val="90000"/>
              </a:lnSpc>
            </a:pPr>
            <a:endParaRPr lang="en-US" dirty="0"/>
          </a:p>
        </p:txBody>
      </p:sp>
      <p:cxnSp>
        <p:nvCxnSpPr>
          <p:cNvPr id="9" name="Straight Arrow Connector 8"/>
          <p:cNvCxnSpPr/>
          <p:nvPr/>
        </p:nvCxnSpPr>
        <p:spPr>
          <a:xfrm flipH="1" flipV="1">
            <a:off x="1859098" y="5352134"/>
            <a:ext cx="919186" cy="344900"/>
          </a:xfrm>
          <a:prstGeom prst="straightConnector1">
            <a:avLst/>
          </a:prstGeom>
          <a:ln w="63500">
            <a:solidFill>
              <a:srgbClr val="FF0000"/>
            </a:solidFill>
            <a:prstDash val="solid"/>
            <a:miter lim="800000"/>
            <a:tailEnd type="arrow"/>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7209021" y="3489628"/>
            <a:ext cx="3447350" cy="1390319"/>
            <a:chOff x="4505638" y="3112743"/>
            <a:chExt cx="1512168" cy="892321"/>
          </a:xfrm>
        </p:grpSpPr>
        <p:sp>
          <p:nvSpPr>
            <p:cNvPr id="30" name="Oval 29"/>
            <p:cNvSpPr/>
            <p:nvPr/>
          </p:nvSpPr>
          <p:spPr>
            <a:xfrm>
              <a:off x="4505638" y="3112743"/>
              <a:ext cx="937677" cy="604904"/>
            </a:xfrm>
            <a:prstGeom prst="ellipse">
              <a:avLst/>
            </a:prstGeom>
            <a:noFill/>
            <a:ln w="508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cxnSp>
          <p:nvCxnSpPr>
            <p:cNvPr id="38" name="Straight Arrow Connector 37"/>
            <p:cNvCxnSpPr/>
            <p:nvPr/>
          </p:nvCxnSpPr>
          <p:spPr>
            <a:xfrm flipH="1" flipV="1">
              <a:off x="5443315" y="3717647"/>
              <a:ext cx="574491" cy="287417"/>
            </a:xfrm>
            <a:prstGeom prst="straightConnector1">
              <a:avLst/>
            </a:prstGeom>
            <a:ln w="63500">
              <a:solidFill>
                <a:srgbClr val="FF0000"/>
              </a:solidFill>
              <a:prstDash val="solid"/>
              <a:miter lim="800000"/>
              <a:tailEnd type="arrow"/>
            </a:ln>
          </p:spPr>
          <p:style>
            <a:lnRef idx="1">
              <a:schemeClr val="accent1"/>
            </a:lnRef>
            <a:fillRef idx="0">
              <a:schemeClr val="accent1"/>
            </a:fillRef>
            <a:effectRef idx="0">
              <a:schemeClr val="accent1"/>
            </a:effectRef>
            <a:fontRef idx="minor">
              <a:schemeClr val="tx1"/>
            </a:fontRef>
          </p:style>
        </p:cxnSp>
      </p:grpSp>
      <p:sp>
        <p:nvSpPr>
          <p:cNvPr id="18" name="Title 1"/>
          <p:cNvSpPr txBox="1">
            <a:spLocks/>
          </p:cNvSpPr>
          <p:nvPr/>
        </p:nvSpPr>
        <p:spPr>
          <a:xfrm>
            <a:off x="731520" y="518650"/>
            <a:ext cx="13167360" cy="1005840"/>
          </a:xfrm>
          <a:prstGeom prst="rect">
            <a:avLst/>
          </a:prstGeom>
        </p:spPr>
        <p:txBody>
          <a:bodyPr/>
          <a:lstStyle>
            <a:lvl1pPr algn="l" defTabSz="1306220" rtl="0" eaLnBrk="1" latinLnBrk="0" hangingPunct="1">
              <a:lnSpc>
                <a:spcPct val="90000"/>
              </a:lnSpc>
              <a:spcBef>
                <a:spcPct val="0"/>
              </a:spcBef>
              <a:buNone/>
              <a:defRPr sz="3200" kern="1200" cap="all">
                <a:solidFill>
                  <a:schemeClr val="tx2">
                    <a:lumMod val="65000"/>
                    <a:lumOff val="35000"/>
                  </a:schemeClr>
                </a:solidFill>
                <a:latin typeface="Arial Black"/>
                <a:ea typeface="+mj-ea"/>
                <a:cs typeface="Arial Black"/>
              </a:defRPr>
            </a:lvl1pPr>
          </a:lstStyle>
          <a:p>
            <a:r>
              <a:rPr lang="en-US" dirty="0"/>
              <a:t>SCOPIA XT ENDPOINT EQUINOX enhancements</a:t>
            </a:r>
            <a:br>
              <a:rPr lang="en-US" dirty="0"/>
            </a:br>
            <a:r>
              <a:rPr lang="en-US" sz="2800" cap="none" dirty="0">
                <a:solidFill>
                  <a:schemeClr val="accent1"/>
                </a:solidFill>
                <a:latin typeface="+mn-lt"/>
              </a:rPr>
              <a:t>Native Web Collaboration Content Support</a:t>
            </a:r>
            <a:endParaRPr lang="en-US" sz="2800" dirty="0">
              <a:latin typeface="+mn-lt"/>
            </a:endParaRPr>
          </a:p>
        </p:txBody>
      </p:sp>
      <p:pic>
        <p:nvPicPr>
          <p:cNvPr id="2" name="Picture 1"/>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139853" y="4656036"/>
            <a:ext cx="5847824" cy="3155300"/>
          </a:xfrm>
          <a:prstGeom prst="rect">
            <a:avLst/>
          </a:prstGeom>
        </p:spPr>
      </p:pic>
    </p:spTree>
    <p:extLst>
      <p:ext uri="{BB962C8B-B14F-4D97-AF65-F5344CB8AC3E}">
        <p14:creationId xmlns:p14="http://schemas.microsoft.com/office/powerpoint/2010/main" val="1506798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4294967295"/>
          </p:nvPr>
        </p:nvSpPr>
        <p:spPr>
          <a:xfrm>
            <a:off x="963536" y="1795205"/>
            <a:ext cx="6310048" cy="5711309"/>
          </a:xfrm>
        </p:spPr>
        <p:txBody>
          <a:bodyPr/>
          <a:lstStyle/>
          <a:p>
            <a:r>
              <a:rPr lang="en-US" dirty="0"/>
              <a:t>Automatic detection of Scopia XT system using sonic proximity</a:t>
            </a:r>
          </a:p>
          <a:p>
            <a:r>
              <a:rPr lang="en-US" dirty="0"/>
              <a:t>New look and feel with display rotation support</a:t>
            </a:r>
          </a:p>
          <a:p>
            <a:r>
              <a:rPr lang="en-US" dirty="0"/>
              <a:t>Support for iPads and </a:t>
            </a:r>
            <a:r>
              <a:rPr lang="en-US" dirty="0">
                <a:solidFill>
                  <a:schemeClr val="accent1"/>
                </a:solidFill>
              </a:rPr>
              <a:t>iPhones</a:t>
            </a:r>
            <a:r>
              <a:rPr lang="en-US" dirty="0">
                <a:solidFill>
                  <a:srgbClr val="FF0000"/>
                </a:solidFill>
              </a:rPr>
              <a:t> </a:t>
            </a:r>
            <a:r>
              <a:rPr lang="en-US" dirty="0"/>
              <a:t>(iPhone 5 or higher)</a:t>
            </a:r>
          </a:p>
          <a:p>
            <a:pPr marL="0" indent="0">
              <a:buNone/>
            </a:pPr>
            <a:endParaRPr lang="en-US" dirty="0"/>
          </a:p>
          <a:p>
            <a:endParaRPr lang="en-US" dirty="0"/>
          </a:p>
        </p:txBody>
      </p:sp>
      <p:sp>
        <p:nvSpPr>
          <p:cNvPr id="6" name="Title 1"/>
          <p:cNvSpPr txBox="1">
            <a:spLocks/>
          </p:cNvSpPr>
          <p:nvPr/>
        </p:nvSpPr>
        <p:spPr>
          <a:xfrm>
            <a:off x="731520" y="521658"/>
            <a:ext cx="13167360" cy="1005840"/>
          </a:xfrm>
          <a:prstGeom prst="rect">
            <a:avLst/>
          </a:prstGeom>
        </p:spPr>
        <p:txBody>
          <a:bodyPr/>
          <a:lstStyle>
            <a:lvl1pPr algn="l" defTabSz="1306220" rtl="0" eaLnBrk="1" latinLnBrk="0" hangingPunct="1">
              <a:lnSpc>
                <a:spcPct val="90000"/>
              </a:lnSpc>
              <a:spcBef>
                <a:spcPct val="0"/>
              </a:spcBef>
              <a:buNone/>
              <a:defRPr sz="3200" kern="1200" cap="all">
                <a:solidFill>
                  <a:schemeClr val="tx2">
                    <a:lumMod val="65000"/>
                    <a:lumOff val="35000"/>
                  </a:schemeClr>
                </a:solidFill>
                <a:latin typeface="Arial Black"/>
                <a:ea typeface="+mj-ea"/>
                <a:cs typeface="Arial Black"/>
              </a:defRPr>
            </a:lvl1pPr>
          </a:lstStyle>
          <a:p>
            <a:r>
              <a:rPr lang="en-US" dirty="0"/>
              <a:t>Scopia XT endpoint Equinox enhancements</a:t>
            </a:r>
            <a:br>
              <a:rPr lang="en-US" dirty="0"/>
            </a:br>
            <a:r>
              <a:rPr lang="en-US" sz="2800" cap="none" dirty="0">
                <a:solidFill>
                  <a:schemeClr val="accent1"/>
                </a:solidFill>
                <a:latin typeface="+mn-lt"/>
              </a:rPr>
              <a:t>Scopia Control Mobile App Improvements</a:t>
            </a:r>
          </a:p>
        </p:txBody>
      </p:sp>
      <p:pic>
        <p:nvPicPr>
          <p:cNvPr id="2"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70503" y="2186555"/>
            <a:ext cx="5543720" cy="416108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9019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Avaya for SMART Communications</a:t>
            </a:r>
          </a:p>
        </p:txBody>
      </p:sp>
      <p:pic>
        <p:nvPicPr>
          <p:cNvPr id="6" name="Picture 5" descr="Video-Scopia-red-circl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33846" y="1616199"/>
            <a:ext cx="1095678" cy="1095678"/>
          </a:xfrm>
          <a:prstGeom prst="rect">
            <a:avLst/>
          </a:prstGeom>
        </p:spPr>
      </p:pic>
      <p:pic>
        <p:nvPicPr>
          <p:cNvPr id="7" name="Picture 6" descr="Security-red-circl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65757" y="1616199"/>
            <a:ext cx="1095678" cy="1095678"/>
          </a:xfrm>
          <a:prstGeom prst="rect">
            <a:avLst/>
          </a:prstGeom>
        </p:spPr>
      </p:pic>
      <p:pic>
        <p:nvPicPr>
          <p:cNvPr id="8" name="Picture 7" descr="SMS-red-circle.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01935" y="1616199"/>
            <a:ext cx="1095678" cy="1095678"/>
          </a:xfrm>
          <a:prstGeom prst="rect">
            <a:avLst/>
          </a:prstGeom>
        </p:spPr>
      </p:pic>
      <p:pic>
        <p:nvPicPr>
          <p:cNvPr id="9" name="Picture 8" descr="Truck-red-circle.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97668" y="1622763"/>
            <a:ext cx="1082550" cy="1082550"/>
          </a:xfrm>
          <a:prstGeom prst="rect">
            <a:avLst/>
          </a:prstGeom>
        </p:spPr>
      </p:pic>
      <p:pic>
        <p:nvPicPr>
          <p:cNvPr id="11" name="Picture 10" descr="User-red-circle.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1649" y="1607012"/>
            <a:ext cx="1114053" cy="1114053"/>
          </a:xfrm>
          <a:prstGeom prst="rect">
            <a:avLst/>
          </a:prstGeom>
        </p:spPr>
      </p:pic>
      <p:pic>
        <p:nvPicPr>
          <p:cNvPr id="12" name="Picture 11" descr="Website-red-circle.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416451" y="1624367"/>
            <a:ext cx="1079343" cy="1079343"/>
          </a:xfrm>
          <a:prstGeom prst="rect">
            <a:avLst/>
          </a:prstGeom>
        </p:spPr>
      </p:pic>
      <p:pic>
        <p:nvPicPr>
          <p:cNvPr id="13" name="Picture 12" descr="Orders-red-circle.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1132027" y="1650866"/>
            <a:ext cx="1026344" cy="1026344"/>
          </a:xfrm>
          <a:prstGeom prst="rect">
            <a:avLst/>
          </a:prstGeom>
        </p:spPr>
      </p:pic>
      <p:pic>
        <p:nvPicPr>
          <p:cNvPr id="15" name="Picture 14" descr="Cart-red-circle.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2794601" y="1621963"/>
            <a:ext cx="1084150" cy="1084150"/>
          </a:xfrm>
          <a:prstGeom prst="rect">
            <a:avLst/>
          </a:prstGeom>
        </p:spPr>
      </p:pic>
      <p:sp>
        <p:nvSpPr>
          <p:cNvPr id="4" name="TextBox 3"/>
          <p:cNvSpPr txBox="1"/>
          <p:nvPr/>
        </p:nvSpPr>
        <p:spPr>
          <a:xfrm>
            <a:off x="0" y="6349042"/>
            <a:ext cx="14630400" cy="1092888"/>
          </a:xfrm>
          <a:prstGeom prst="rect">
            <a:avLst/>
          </a:prstGeom>
          <a:solidFill>
            <a:schemeClr val="accent1"/>
          </a:solidFill>
        </p:spPr>
        <p:txBody>
          <a:bodyPr wrap="square" rtlCol="0" anchor="ctr">
            <a:noAutofit/>
          </a:bodyPr>
          <a:lstStyle/>
          <a:p>
            <a:pPr algn="ctr">
              <a:lnSpc>
                <a:spcPct val="90000"/>
              </a:lnSpc>
            </a:pPr>
            <a:r>
              <a:rPr lang="en-US" dirty="0">
                <a:solidFill>
                  <a:schemeClr val="bg1"/>
                </a:solidFill>
              </a:rPr>
              <a:t>Avaya is uniquely positioned to transform your customer experience,</a:t>
            </a:r>
            <a:br>
              <a:rPr lang="en-US" dirty="0">
                <a:solidFill>
                  <a:schemeClr val="bg1"/>
                </a:solidFill>
              </a:rPr>
            </a:br>
            <a:r>
              <a:rPr lang="en-US" dirty="0">
                <a:solidFill>
                  <a:schemeClr val="bg1"/>
                </a:solidFill>
              </a:rPr>
              <a:t>enhance the productivity of your employees and to transform your business processes</a:t>
            </a:r>
          </a:p>
        </p:txBody>
      </p:sp>
      <p:sp>
        <p:nvSpPr>
          <p:cNvPr id="5" name="Rectangle 4"/>
          <p:cNvSpPr/>
          <p:nvPr/>
        </p:nvSpPr>
        <p:spPr>
          <a:xfrm>
            <a:off x="579120" y="4521680"/>
            <a:ext cx="6802729" cy="741123"/>
          </a:xfrm>
          <a:prstGeom prst="rect">
            <a:avLst/>
          </a:prstGeom>
          <a:solidFill>
            <a:schemeClr val="tx2">
              <a:lumMod val="65000"/>
              <a:lumOff val="3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800" dirty="0">
                <a:solidFill>
                  <a:schemeClr val="bg1"/>
                </a:solidFill>
              </a:rPr>
              <a:t>ANYWHERE, ANYTIME COMMUNICATIONS</a:t>
            </a:r>
          </a:p>
        </p:txBody>
      </p:sp>
      <p:sp>
        <p:nvSpPr>
          <p:cNvPr id="17" name="Rectangle 16"/>
          <p:cNvSpPr/>
          <p:nvPr/>
        </p:nvSpPr>
        <p:spPr>
          <a:xfrm>
            <a:off x="579120" y="3655567"/>
            <a:ext cx="13472161" cy="741123"/>
          </a:xfrm>
          <a:prstGeom prst="rect">
            <a:avLst/>
          </a:prstGeom>
          <a:solidFill>
            <a:schemeClr val="tx2">
              <a:lumMod val="65000"/>
              <a:lumOff val="3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800" dirty="0">
                <a:solidFill>
                  <a:schemeClr val="bg1"/>
                </a:solidFill>
              </a:rPr>
              <a:t>AVAYA BREEZE APPLICATIONS PLATFORM &amp; CLIENT SDK</a:t>
            </a:r>
          </a:p>
        </p:txBody>
      </p:sp>
      <p:sp>
        <p:nvSpPr>
          <p:cNvPr id="18" name="Rectangle 17"/>
          <p:cNvSpPr/>
          <p:nvPr/>
        </p:nvSpPr>
        <p:spPr>
          <a:xfrm>
            <a:off x="579119" y="2789455"/>
            <a:ext cx="3285894" cy="741123"/>
          </a:xfrm>
          <a:prstGeom prst="rect">
            <a:avLst/>
          </a:prstGeom>
          <a:solidFill>
            <a:schemeClr val="tx2">
              <a:lumMod val="65000"/>
              <a:lumOff val="3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sz="1800" dirty="0">
                <a:solidFill>
                  <a:schemeClr val="bg1"/>
                </a:solidFill>
              </a:rPr>
              <a:t>CUSTOMER ENGAGEMENT</a:t>
            </a:r>
          </a:p>
          <a:p>
            <a:pPr algn="ctr">
              <a:lnSpc>
                <a:spcPct val="90000"/>
              </a:lnSpc>
            </a:pPr>
            <a:r>
              <a:rPr lang="en-US" sz="1400" dirty="0">
                <a:solidFill>
                  <a:schemeClr val="bg1"/>
                </a:solidFill>
              </a:rPr>
              <a:t>(Multi-touch Customer Experience)</a:t>
            </a:r>
          </a:p>
        </p:txBody>
      </p:sp>
      <p:sp>
        <p:nvSpPr>
          <p:cNvPr id="19" name="Rectangle 18"/>
          <p:cNvSpPr/>
          <p:nvPr/>
        </p:nvSpPr>
        <p:spPr>
          <a:xfrm>
            <a:off x="3993061" y="2789455"/>
            <a:ext cx="3039451" cy="741123"/>
          </a:xfrm>
          <a:prstGeom prst="rect">
            <a:avLst/>
          </a:prstGeom>
          <a:solidFill>
            <a:schemeClr val="tx2">
              <a:lumMod val="65000"/>
              <a:lumOff val="3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sz="1800" dirty="0">
                <a:solidFill>
                  <a:schemeClr val="bg1"/>
                </a:solidFill>
              </a:rPr>
              <a:t>TEAM ENGAGEMENT</a:t>
            </a:r>
          </a:p>
          <a:p>
            <a:pPr algn="ctr">
              <a:lnSpc>
                <a:spcPct val="90000"/>
              </a:lnSpc>
            </a:pPr>
            <a:r>
              <a:rPr lang="en-US" sz="1400" dirty="0">
                <a:solidFill>
                  <a:schemeClr val="bg1"/>
                </a:solidFill>
              </a:rPr>
              <a:t>(Rich Collaboration Tools)</a:t>
            </a:r>
          </a:p>
        </p:txBody>
      </p:sp>
      <p:sp>
        <p:nvSpPr>
          <p:cNvPr id="20" name="Rectangle 19"/>
          <p:cNvSpPr/>
          <p:nvPr/>
        </p:nvSpPr>
        <p:spPr>
          <a:xfrm>
            <a:off x="7160561" y="2789455"/>
            <a:ext cx="3649999" cy="741123"/>
          </a:xfrm>
          <a:prstGeom prst="rect">
            <a:avLst/>
          </a:prstGeom>
          <a:solidFill>
            <a:schemeClr val="tx2">
              <a:lumMod val="65000"/>
              <a:lumOff val="3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sz="1800" dirty="0">
                <a:solidFill>
                  <a:schemeClr val="bg1"/>
                </a:solidFill>
              </a:rPr>
              <a:t>USE CASE DRIVEN</a:t>
            </a:r>
          </a:p>
          <a:p>
            <a:pPr algn="ctr">
              <a:lnSpc>
                <a:spcPct val="90000"/>
              </a:lnSpc>
            </a:pPr>
            <a:r>
              <a:rPr lang="en-US" sz="1400" dirty="0">
                <a:solidFill>
                  <a:schemeClr val="bg1"/>
                </a:solidFill>
              </a:rPr>
              <a:t>(People, Process / Dynamic, Things) </a:t>
            </a:r>
          </a:p>
        </p:txBody>
      </p:sp>
      <p:sp>
        <p:nvSpPr>
          <p:cNvPr id="24" name="Rectangle 23"/>
          <p:cNvSpPr/>
          <p:nvPr/>
        </p:nvSpPr>
        <p:spPr>
          <a:xfrm>
            <a:off x="10938609" y="2789455"/>
            <a:ext cx="3112672" cy="741123"/>
          </a:xfrm>
          <a:prstGeom prst="rect">
            <a:avLst/>
          </a:prstGeom>
          <a:solidFill>
            <a:schemeClr val="tx2">
              <a:lumMod val="65000"/>
              <a:lumOff val="3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sz="1800" dirty="0">
                <a:solidFill>
                  <a:schemeClr val="bg1"/>
                </a:solidFill>
              </a:rPr>
              <a:t>ECO-SYSTEM</a:t>
            </a:r>
          </a:p>
          <a:p>
            <a:pPr algn="ctr">
              <a:lnSpc>
                <a:spcPct val="90000"/>
              </a:lnSpc>
            </a:pPr>
            <a:r>
              <a:rPr lang="en-US" sz="1400" dirty="0">
                <a:solidFill>
                  <a:schemeClr val="bg1"/>
                </a:solidFill>
              </a:rPr>
              <a:t>(Take your business further)</a:t>
            </a:r>
          </a:p>
        </p:txBody>
      </p:sp>
      <p:grpSp>
        <p:nvGrpSpPr>
          <p:cNvPr id="16" name="Group 15"/>
          <p:cNvGrpSpPr/>
          <p:nvPr/>
        </p:nvGrpSpPr>
        <p:grpSpPr>
          <a:xfrm>
            <a:off x="293298" y="1389474"/>
            <a:ext cx="14043804" cy="4856001"/>
            <a:chOff x="293298" y="1389474"/>
            <a:chExt cx="14043804" cy="4856001"/>
          </a:xfrm>
        </p:grpSpPr>
        <p:sp>
          <p:nvSpPr>
            <p:cNvPr id="14" name="Rounded Rectangle 13"/>
            <p:cNvSpPr/>
            <p:nvPr/>
          </p:nvSpPr>
          <p:spPr>
            <a:xfrm>
              <a:off x="293298" y="1389474"/>
              <a:ext cx="14043804" cy="4441981"/>
            </a:xfrm>
            <a:prstGeom prst="roundRect">
              <a:avLst>
                <a:gd name="adj" fmla="val 6568"/>
              </a:avLst>
            </a:prstGeom>
            <a:noFill/>
            <a:ln w="571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sp>
          <p:nvSpPr>
            <p:cNvPr id="10" name="Rectangle 9"/>
            <p:cNvSpPr/>
            <p:nvPr/>
          </p:nvSpPr>
          <p:spPr>
            <a:xfrm>
              <a:off x="5897880" y="5676109"/>
              <a:ext cx="2834640" cy="383853"/>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pic>
          <p:nvPicPr>
            <p:cNvPr id="3" name="Picture 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130923" y="5572591"/>
              <a:ext cx="2368554" cy="672884"/>
            </a:xfrm>
            <a:prstGeom prst="rect">
              <a:avLst/>
            </a:prstGeom>
          </p:spPr>
        </p:pic>
      </p:grpSp>
    </p:spTree>
    <p:extLst>
      <p:ext uri="{BB962C8B-B14F-4D97-AF65-F5344CB8AC3E}">
        <p14:creationId xmlns:p14="http://schemas.microsoft.com/office/powerpoint/2010/main" val="34511585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4630400" cy="8229600"/>
          </a:xfrm>
          <a:prstGeom prst="rect">
            <a:avLst/>
          </a:prstGeom>
        </p:spPr>
      </p:pic>
      <p:sp>
        <p:nvSpPr>
          <p:cNvPr id="3" name="Content Placeholder 2"/>
          <p:cNvSpPr>
            <a:spLocks noGrp="1"/>
          </p:cNvSpPr>
          <p:nvPr>
            <p:ph idx="1"/>
          </p:nvPr>
        </p:nvSpPr>
        <p:spPr>
          <a:xfrm>
            <a:off x="876740" y="1616276"/>
            <a:ext cx="12414209" cy="2354405"/>
          </a:xfrm>
        </p:spPr>
        <p:txBody>
          <a:bodyPr>
            <a:normAutofit/>
          </a:bodyPr>
          <a:lstStyle/>
          <a:p>
            <a:r>
              <a:rPr lang="en-US" sz="3200" dirty="0"/>
              <a:t>Easy setup</a:t>
            </a:r>
          </a:p>
          <a:p>
            <a:pPr lvl="1"/>
            <a:r>
              <a:rPr lang="it-IT" sz="2800" dirty="0"/>
              <a:t>Enter your provisioning code and get full setup</a:t>
            </a:r>
          </a:p>
          <a:p>
            <a:pPr lvl="1"/>
            <a:r>
              <a:rPr lang="it-IT" sz="2800" dirty="0"/>
              <a:t>Wherever is your endpoint</a:t>
            </a:r>
            <a:endParaRPr lang="en-US" sz="2800" dirty="0"/>
          </a:p>
          <a:p>
            <a:pPr lvl="1"/>
            <a:r>
              <a:rPr lang="en-US" sz="2800" dirty="0"/>
              <a:t>Just two clicks to configure</a:t>
            </a:r>
          </a:p>
        </p:txBody>
      </p:sp>
      <p:sp>
        <p:nvSpPr>
          <p:cNvPr id="5" name="Content Placeholder 2"/>
          <p:cNvSpPr txBox="1">
            <a:spLocks/>
          </p:cNvSpPr>
          <p:nvPr/>
        </p:nvSpPr>
        <p:spPr>
          <a:xfrm>
            <a:off x="298090" y="2276628"/>
            <a:ext cx="11653408" cy="4556108"/>
          </a:xfrm>
          <a:prstGeom prst="rect">
            <a:avLst/>
          </a:prstGeom>
        </p:spPr>
        <p:txBody>
          <a:bodyPr lIns="130622" tIns="65311" rIns="130622" bIns="65311"/>
          <a:lstStyle>
            <a:lvl1pPr marL="365760" indent="-365760" algn="l" defTabSz="914400" rtl="0" eaLnBrk="1" latinLnBrk="0" hangingPunct="1">
              <a:lnSpc>
                <a:spcPct val="90000"/>
              </a:lnSpc>
              <a:spcBef>
                <a:spcPts val="1200"/>
              </a:spcBef>
              <a:buClr>
                <a:schemeClr val="accent1"/>
              </a:buClr>
              <a:buFont typeface="Webdings" pitchFamily="18" charset="2"/>
              <a:buChar char="4"/>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accent2"/>
              </a:buClr>
              <a:buFont typeface="Arial" pitchFamily="34" charset="0"/>
              <a:buChar char="–"/>
              <a:defRPr sz="2200" kern="1200">
                <a:solidFill>
                  <a:schemeClr val="tx1"/>
                </a:solidFill>
                <a:latin typeface="+mn-lt"/>
                <a:ea typeface="+mn-ea"/>
                <a:cs typeface="+mn-cs"/>
              </a:defRPr>
            </a:lvl2pPr>
            <a:lvl3pPr marL="1097280" indent="-228600" algn="l" defTabSz="914400" rtl="0" eaLnBrk="1" latinLnBrk="0" hangingPunct="1">
              <a:lnSpc>
                <a:spcPct val="90000"/>
              </a:lnSpc>
              <a:spcBef>
                <a:spcPts val="600"/>
              </a:spcBef>
              <a:buClr>
                <a:schemeClr val="accent2"/>
              </a:buClr>
              <a:buFont typeface="Arial" pitchFamily="34" charset="0"/>
              <a:buChar char="–"/>
              <a:defRPr sz="1800" kern="1200">
                <a:solidFill>
                  <a:schemeClr val="tx1"/>
                </a:solidFill>
                <a:latin typeface="+mn-lt"/>
                <a:ea typeface="+mn-ea"/>
                <a:cs typeface="+mn-cs"/>
              </a:defRPr>
            </a:lvl3pPr>
            <a:lvl4pPr marL="146304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4pPr>
            <a:lvl5pPr marL="182880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5pPr>
            <a:lvl6pPr marL="219456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6pPr>
            <a:lvl7pPr marL="256032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7pPr>
            <a:lvl8pPr marL="292608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8pPr>
            <a:lvl9pPr marL="329184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9pPr>
          </a:lstStyle>
          <a:p>
            <a:endParaRPr lang="en-US" dirty="0"/>
          </a:p>
        </p:txBody>
      </p:sp>
      <p:pic>
        <p:nvPicPr>
          <p:cNvPr id="11"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91348" y="3801118"/>
            <a:ext cx="10066891" cy="416178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itle 1"/>
          <p:cNvSpPr txBox="1">
            <a:spLocks/>
          </p:cNvSpPr>
          <p:nvPr/>
        </p:nvSpPr>
        <p:spPr>
          <a:xfrm>
            <a:off x="731520" y="518650"/>
            <a:ext cx="13167360" cy="1005840"/>
          </a:xfrm>
          <a:prstGeom prst="rect">
            <a:avLst/>
          </a:prstGeom>
        </p:spPr>
        <p:txBody>
          <a:bodyPr/>
          <a:lstStyle>
            <a:lvl1pPr algn="l" defTabSz="1306220" rtl="0" eaLnBrk="1" latinLnBrk="0" hangingPunct="1">
              <a:lnSpc>
                <a:spcPct val="90000"/>
              </a:lnSpc>
              <a:spcBef>
                <a:spcPct val="0"/>
              </a:spcBef>
              <a:buNone/>
              <a:defRPr sz="3200" kern="1200" cap="all">
                <a:solidFill>
                  <a:schemeClr val="tx2">
                    <a:lumMod val="65000"/>
                    <a:lumOff val="35000"/>
                  </a:schemeClr>
                </a:solidFill>
                <a:latin typeface="Arial Black"/>
                <a:ea typeface="+mj-ea"/>
                <a:cs typeface="Arial Black"/>
              </a:defRPr>
            </a:lvl1pPr>
          </a:lstStyle>
          <a:p>
            <a:r>
              <a:rPr lang="en-US" dirty="0"/>
              <a:t>SCOPIA XT ENDPOINT </a:t>
            </a:r>
            <a:r>
              <a:rPr lang="en-US"/>
              <a:t>EQUINOX enhancements</a:t>
            </a:r>
            <a:br>
              <a:rPr lang="en-US"/>
            </a:br>
            <a:r>
              <a:rPr lang="en-US" sz="2800" cap="none">
                <a:solidFill>
                  <a:schemeClr val="accent1"/>
                </a:solidFill>
                <a:latin typeface="+mn-lt"/>
              </a:rPr>
              <a:t>Auto-provisioning</a:t>
            </a:r>
            <a:endParaRPr lang="en-US" sz="2800" dirty="0">
              <a:latin typeface="+mn-lt"/>
            </a:endParaRPr>
          </a:p>
        </p:txBody>
      </p:sp>
    </p:spTree>
    <p:extLst>
      <p:ext uri="{BB962C8B-B14F-4D97-AF65-F5344CB8AC3E}">
        <p14:creationId xmlns:p14="http://schemas.microsoft.com/office/powerpoint/2010/main" val="28086818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84038" y="4379736"/>
            <a:ext cx="4157562" cy="2793824"/>
            <a:chOff x="5778776" y="1340768"/>
            <a:chExt cx="3041696" cy="1954009"/>
          </a:xfrm>
        </p:grpSpPr>
        <p:pic>
          <p:nvPicPr>
            <p:cNvPr id="6" name="Picture 5"/>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6471" y="1340768"/>
              <a:ext cx="3024000" cy="233045"/>
            </a:xfrm>
            <a:prstGeom prst="rect">
              <a:avLst/>
            </a:prstGeom>
            <a:ln>
              <a:noFill/>
            </a:ln>
            <a:effectLst>
              <a:outerShdw blurRad="190500" algn="tl" rotWithShape="0">
                <a:srgbClr val="000000">
                  <a:alpha val="70000"/>
                </a:srgbClr>
              </a:outerShdw>
            </a:effectLst>
          </p:spPr>
        </p:pic>
        <p:pic>
          <p:nvPicPr>
            <p:cNvPr id="7" name="Picture 6"/>
            <p:cNvPicPr/>
            <p:nvPr/>
          </p:nvPicPr>
          <p:blipFill>
            <a:blip r:embed="rId4" cstate="email">
              <a:extLst>
                <a:ext uri="{28A0092B-C50C-407E-A947-70E740481C1C}">
                  <a14:useLocalDpi xmlns:a14="http://schemas.microsoft.com/office/drawing/2010/main"/>
                </a:ext>
              </a:extLst>
            </a:blip>
            <a:srcRect/>
            <a:stretch>
              <a:fillRect/>
            </a:stretch>
          </p:blipFill>
          <p:spPr bwMode="auto">
            <a:xfrm>
              <a:off x="5778776" y="1640349"/>
              <a:ext cx="3024000" cy="797560"/>
            </a:xfrm>
            <a:prstGeom prst="rect">
              <a:avLst/>
            </a:prstGeom>
            <a:ln>
              <a:noFill/>
            </a:ln>
            <a:effectLst>
              <a:outerShdw blurRad="190500" algn="tl" rotWithShape="0">
                <a:srgbClr val="000000">
                  <a:alpha val="70000"/>
                </a:srgbClr>
              </a:outerShdw>
            </a:effectLst>
          </p:spPr>
        </p:pic>
        <p:pic>
          <p:nvPicPr>
            <p:cNvPr id="8" name="Picture 7"/>
            <p:cNvPicPr/>
            <p:nvPr/>
          </p:nvPicPr>
          <p:blipFill>
            <a:blip r:embed="rId5">
              <a:extLst>
                <a:ext uri="{28A0092B-C50C-407E-A947-70E740481C1C}">
                  <a14:useLocalDpi xmlns:a14="http://schemas.microsoft.com/office/drawing/2010/main"/>
                </a:ext>
              </a:extLst>
            </a:blip>
            <a:srcRect/>
            <a:stretch>
              <a:fillRect/>
            </a:stretch>
          </p:blipFill>
          <p:spPr bwMode="auto">
            <a:xfrm>
              <a:off x="5796472" y="2509917"/>
              <a:ext cx="3024000" cy="784860"/>
            </a:xfrm>
            <a:prstGeom prst="rect">
              <a:avLst/>
            </a:prstGeom>
            <a:ln>
              <a:noFill/>
            </a:ln>
            <a:effectLst>
              <a:outerShdw blurRad="190500" algn="tl" rotWithShape="0">
                <a:srgbClr val="000000">
                  <a:alpha val="70000"/>
                </a:srgbClr>
              </a:outerShdw>
            </a:effectLst>
          </p:spPr>
        </p:pic>
      </p:grpSp>
      <p:pic>
        <p:nvPicPr>
          <p:cNvPr id="9" name="Picture 8"/>
          <p:cNvPicPr/>
          <p:nvPr/>
        </p:nvPicPr>
        <p:blipFill rotWithShape="1">
          <a:blip r:embed="rId6" cstate="email">
            <a:extLst>
              <a:ext uri="{28A0092B-C50C-407E-A947-70E740481C1C}">
                <a14:useLocalDpi xmlns:a14="http://schemas.microsoft.com/office/drawing/2010/main"/>
              </a:ext>
            </a:extLst>
          </a:blip>
          <a:srcRect l="4965" r="6927"/>
          <a:stretch/>
        </p:blipFill>
        <p:spPr bwMode="auto">
          <a:xfrm>
            <a:off x="9055814" y="1296775"/>
            <a:ext cx="4843066" cy="3628128"/>
          </a:xfrm>
          <a:prstGeom prst="rect">
            <a:avLst/>
          </a:prstGeom>
          <a:ln>
            <a:noFill/>
          </a:ln>
          <a:effectLst>
            <a:outerShdw blurRad="190500" algn="tl" rotWithShape="0">
              <a:srgbClr val="000000">
                <a:alpha val="70000"/>
              </a:srgbClr>
            </a:outerShdw>
          </a:effectLst>
        </p:spPr>
      </p:pic>
      <p:pic>
        <p:nvPicPr>
          <p:cNvPr id="11" name="Picture 10"/>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160061" y="1452221"/>
            <a:ext cx="5224886" cy="2806338"/>
          </a:xfrm>
          <a:prstGeom prst="rect">
            <a:avLst/>
          </a:prstGeom>
        </p:spPr>
      </p:pic>
      <p:sp>
        <p:nvSpPr>
          <p:cNvPr id="12" name="Title 1"/>
          <p:cNvSpPr txBox="1">
            <a:spLocks/>
          </p:cNvSpPr>
          <p:nvPr/>
        </p:nvSpPr>
        <p:spPr>
          <a:xfrm>
            <a:off x="731520" y="521658"/>
            <a:ext cx="13167360" cy="1005840"/>
          </a:xfrm>
          <a:prstGeom prst="rect">
            <a:avLst/>
          </a:prstGeom>
        </p:spPr>
        <p:txBody>
          <a:bodyPr/>
          <a:lstStyle>
            <a:lvl1pPr algn="l" defTabSz="1306220" rtl="0" eaLnBrk="1" latinLnBrk="0" hangingPunct="1">
              <a:lnSpc>
                <a:spcPct val="90000"/>
              </a:lnSpc>
              <a:spcBef>
                <a:spcPct val="0"/>
              </a:spcBef>
              <a:buNone/>
              <a:defRPr sz="3200" kern="1200" cap="all">
                <a:solidFill>
                  <a:schemeClr val="tx2">
                    <a:lumMod val="65000"/>
                    <a:lumOff val="35000"/>
                  </a:schemeClr>
                </a:solidFill>
                <a:latin typeface="Arial Black"/>
                <a:ea typeface="+mj-ea"/>
                <a:cs typeface="Arial Black"/>
              </a:defRPr>
            </a:lvl1pPr>
          </a:lstStyle>
          <a:p>
            <a:r>
              <a:rPr lang="en-US" dirty="0"/>
              <a:t>Scopia XT endpoint Equinox enhancements</a:t>
            </a:r>
            <a:br>
              <a:rPr lang="en-US" dirty="0"/>
            </a:br>
            <a:r>
              <a:rPr lang="en-US" sz="2800" cap="none" dirty="0">
                <a:solidFill>
                  <a:schemeClr val="accent1"/>
                </a:solidFill>
                <a:latin typeface="+mn-lt"/>
              </a:rPr>
              <a:t>Presence with Avaya Aura and Avaya IP Office</a:t>
            </a:r>
          </a:p>
        </p:txBody>
      </p:sp>
      <p:pic>
        <p:nvPicPr>
          <p:cNvPr id="4" name="Picture 9"/>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384947" y="4361515"/>
            <a:ext cx="5778524" cy="318665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4971652" y="6793278"/>
            <a:ext cx="2923177" cy="301175"/>
          </a:xfrm>
          <a:prstGeom prst="rect">
            <a:avLst/>
          </a:prstGeom>
        </p:spPr>
        <p:txBody>
          <a:bodyPr wrap="none" lIns="130622" tIns="65311" rIns="130622" bIns="65311">
            <a:spAutoFit/>
          </a:bodyPr>
          <a:lstStyle/>
          <a:p>
            <a:pPr algn="r"/>
            <a:r>
              <a:rPr lang="en-US" sz="1100" b="1" i="1" dirty="0">
                <a:solidFill>
                  <a:schemeClr val="bg1"/>
                </a:solidFill>
              </a:rPr>
              <a:t>Mary Meeker, Morgan Stanley, Mar 2012</a:t>
            </a:r>
          </a:p>
        </p:txBody>
      </p:sp>
      <p:sp>
        <p:nvSpPr>
          <p:cNvPr id="25" name="Content Placeholder 3"/>
          <p:cNvSpPr txBox="1">
            <a:spLocks/>
          </p:cNvSpPr>
          <p:nvPr/>
        </p:nvSpPr>
        <p:spPr>
          <a:xfrm>
            <a:off x="962845" y="1560786"/>
            <a:ext cx="9060608" cy="5798230"/>
          </a:xfrm>
          <a:prstGeom prst="rect">
            <a:avLst/>
          </a:prstGeom>
        </p:spPr>
        <p:txBody>
          <a:bodyPr lIns="130622" tIns="65311" rIns="130622" bIns="65311"/>
          <a:lstStyle>
            <a:lvl1pPr marL="365760" indent="-365760" algn="l" defTabSz="914400" rtl="0" eaLnBrk="1" latinLnBrk="0" hangingPunct="1">
              <a:lnSpc>
                <a:spcPct val="90000"/>
              </a:lnSpc>
              <a:spcBef>
                <a:spcPts val="1200"/>
              </a:spcBef>
              <a:buClr>
                <a:schemeClr val="accent1"/>
              </a:buClr>
              <a:buFont typeface="Webdings" pitchFamily="18" charset="2"/>
              <a:buChar char="4"/>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accent2"/>
              </a:buClr>
              <a:buFont typeface="Arial" pitchFamily="34" charset="0"/>
              <a:buChar char="–"/>
              <a:defRPr sz="2200" kern="1200">
                <a:solidFill>
                  <a:schemeClr val="tx1"/>
                </a:solidFill>
                <a:latin typeface="+mn-lt"/>
                <a:ea typeface="+mn-ea"/>
                <a:cs typeface="+mn-cs"/>
              </a:defRPr>
            </a:lvl2pPr>
            <a:lvl3pPr marL="1097280" indent="-228600" algn="l" defTabSz="914400" rtl="0" eaLnBrk="1" latinLnBrk="0" hangingPunct="1">
              <a:lnSpc>
                <a:spcPct val="90000"/>
              </a:lnSpc>
              <a:spcBef>
                <a:spcPts val="600"/>
              </a:spcBef>
              <a:buClr>
                <a:schemeClr val="accent2"/>
              </a:buClr>
              <a:buFont typeface="Arial" pitchFamily="34" charset="0"/>
              <a:buChar char="–"/>
              <a:defRPr sz="1800" kern="1200">
                <a:solidFill>
                  <a:schemeClr val="tx1"/>
                </a:solidFill>
                <a:latin typeface="+mn-lt"/>
                <a:ea typeface="+mn-ea"/>
                <a:cs typeface="+mn-cs"/>
              </a:defRPr>
            </a:lvl3pPr>
            <a:lvl4pPr marL="146304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4pPr>
            <a:lvl5pPr marL="182880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5pPr>
            <a:lvl6pPr marL="219456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6pPr>
            <a:lvl7pPr marL="256032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7pPr>
            <a:lvl8pPr marL="292608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8pPr>
            <a:lvl9pPr marL="329184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9pPr>
          </a:lstStyle>
          <a:p>
            <a:pPr marL="522488" indent="-522488" defTabSz="1306220">
              <a:spcBef>
                <a:spcPts val="1714"/>
              </a:spcBef>
              <a:defRPr/>
            </a:pPr>
            <a:r>
              <a:rPr lang="en-US" sz="2600" dirty="0">
                <a:solidFill>
                  <a:schemeClr val="tx2">
                    <a:lumMod val="65000"/>
                    <a:lumOff val="35000"/>
                  </a:schemeClr>
                </a:solidFill>
                <a:latin typeface="+mj-lt"/>
              </a:rPr>
              <a:t>Protocol selection by GLAN</a:t>
            </a:r>
            <a:endParaRPr lang="en-US" sz="2600" b="1" dirty="0">
              <a:solidFill>
                <a:schemeClr val="tx2">
                  <a:lumMod val="65000"/>
                  <a:lumOff val="35000"/>
                </a:schemeClr>
              </a:solidFill>
              <a:latin typeface="+mj-lt"/>
            </a:endParaRPr>
          </a:p>
          <a:p>
            <a:pPr marL="522488" indent="-522488" defTabSz="1306220">
              <a:spcBef>
                <a:spcPts val="1714"/>
              </a:spcBef>
              <a:defRPr/>
            </a:pPr>
            <a:r>
              <a:rPr lang="en-US" sz="2600" dirty="0">
                <a:solidFill>
                  <a:schemeClr val="tx2">
                    <a:lumMod val="65000"/>
                    <a:lumOff val="35000"/>
                  </a:schemeClr>
                </a:solidFill>
                <a:latin typeface="+mj-lt"/>
              </a:rPr>
              <a:t>Hide call history</a:t>
            </a:r>
            <a:endParaRPr lang="en-US" sz="2600" b="1" dirty="0">
              <a:solidFill>
                <a:schemeClr val="tx2">
                  <a:lumMod val="65000"/>
                  <a:lumOff val="35000"/>
                </a:schemeClr>
              </a:solidFill>
              <a:latin typeface="+mj-lt"/>
            </a:endParaRPr>
          </a:p>
          <a:p>
            <a:pPr marL="522488" indent="-522488" defTabSz="1306220">
              <a:spcBef>
                <a:spcPts val="1714"/>
              </a:spcBef>
              <a:defRPr/>
            </a:pPr>
            <a:r>
              <a:rPr lang="en-US" sz="2600" dirty="0">
                <a:solidFill>
                  <a:schemeClr val="tx2">
                    <a:lumMod val="65000"/>
                    <a:lumOff val="35000"/>
                  </a:schemeClr>
                </a:solidFill>
                <a:latin typeface="+mj-lt"/>
              </a:rPr>
              <a:t>AES256 for media</a:t>
            </a:r>
            <a:endParaRPr lang="en-US" sz="2600" b="1" dirty="0">
              <a:solidFill>
                <a:schemeClr val="tx2">
                  <a:lumMod val="65000"/>
                  <a:lumOff val="35000"/>
                </a:schemeClr>
              </a:solidFill>
              <a:latin typeface="+mj-lt"/>
            </a:endParaRPr>
          </a:p>
          <a:p>
            <a:pPr marL="522488" indent="-522488" defTabSz="1306220">
              <a:spcBef>
                <a:spcPts val="1714"/>
              </a:spcBef>
              <a:defRPr/>
            </a:pPr>
            <a:r>
              <a:rPr lang="en-US" sz="2600" dirty="0">
                <a:solidFill>
                  <a:schemeClr val="tx2">
                    <a:lumMod val="65000"/>
                    <a:lumOff val="35000"/>
                  </a:schemeClr>
                </a:solidFill>
                <a:latin typeface="+mj-lt"/>
              </a:rPr>
              <a:t>TLS 1.2 for SIP</a:t>
            </a:r>
            <a:endParaRPr lang="en-US" sz="2600" b="1" dirty="0">
              <a:solidFill>
                <a:schemeClr val="tx2">
                  <a:lumMod val="65000"/>
                  <a:lumOff val="35000"/>
                </a:schemeClr>
              </a:solidFill>
              <a:latin typeface="+mj-lt"/>
            </a:endParaRPr>
          </a:p>
          <a:p>
            <a:pPr marL="522488" indent="-522488" defTabSz="1306220">
              <a:spcBef>
                <a:spcPts val="1714"/>
              </a:spcBef>
              <a:defRPr/>
            </a:pPr>
            <a:r>
              <a:rPr lang="en-US" sz="2600" dirty="0">
                <a:solidFill>
                  <a:schemeClr val="tx2">
                    <a:lumMod val="65000"/>
                    <a:lumOff val="35000"/>
                  </a:schemeClr>
                </a:solidFill>
                <a:latin typeface="+mj-lt"/>
              </a:rPr>
              <a:t>DH2048 for key exchange</a:t>
            </a:r>
            <a:endParaRPr lang="en-US" sz="2600" b="1" dirty="0">
              <a:solidFill>
                <a:schemeClr val="tx2">
                  <a:lumMod val="65000"/>
                  <a:lumOff val="35000"/>
                </a:schemeClr>
              </a:solidFill>
              <a:latin typeface="+mj-lt"/>
            </a:endParaRPr>
          </a:p>
          <a:p>
            <a:pPr marL="522488" indent="-522488" defTabSz="1306220">
              <a:spcBef>
                <a:spcPts val="1714"/>
              </a:spcBef>
              <a:defRPr/>
            </a:pPr>
            <a:r>
              <a:rPr lang="en-US" sz="2600" dirty="0">
                <a:solidFill>
                  <a:schemeClr val="tx2">
                    <a:lumMod val="65000"/>
                    <a:lumOff val="35000"/>
                  </a:schemeClr>
                </a:solidFill>
                <a:latin typeface="+mj-lt"/>
              </a:rPr>
              <a:t>Certificate validation (expiration, mandatory fields,…)</a:t>
            </a:r>
            <a:endParaRPr lang="en-US" sz="2600" b="1" dirty="0">
              <a:solidFill>
                <a:schemeClr val="tx2">
                  <a:lumMod val="65000"/>
                  <a:lumOff val="35000"/>
                </a:schemeClr>
              </a:solidFill>
              <a:latin typeface="+mj-lt"/>
            </a:endParaRPr>
          </a:p>
          <a:p>
            <a:pPr marL="522488" indent="-522488" defTabSz="1306220">
              <a:spcBef>
                <a:spcPts val="1714"/>
              </a:spcBef>
              <a:defRPr/>
            </a:pPr>
            <a:r>
              <a:rPr lang="it-IT" sz="2600" dirty="0" err="1">
                <a:solidFill>
                  <a:schemeClr val="tx2">
                    <a:lumMod val="65000"/>
                    <a:lumOff val="35000"/>
                  </a:schemeClr>
                </a:solidFill>
                <a:latin typeface="+mj-lt"/>
              </a:rPr>
              <a:t>Whitelist</a:t>
            </a:r>
            <a:endParaRPr lang="en-US" dirty="0">
              <a:solidFill>
                <a:schemeClr val="tx2">
                  <a:lumMod val="65000"/>
                  <a:lumOff val="35000"/>
                </a:schemeClr>
              </a:solidFill>
            </a:endParaRPr>
          </a:p>
          <a:p>
            <a:pPr marL="521581" indent="-521581">
              <a:lnSpc>
                <a:spcPct val="100000"/>
              </a:lnSpc>
              <a:spcBef>
                <a:spcPts val="857"/>
              </a:spcBef>
            </a:pPr>
            <a:endParaRPr lang="en-US" sz="2600" b="1" dirty="0"/>
          </a:p>
          <a:p>
            <a:pPr>
              <a:buClr>
                <a:srgbClr val="CC0000"/>
              </a:buClr>
            </a:pPr>
            <a:endParaRPr lang="en-US" sz="2600" b="1" dirty="0">
              <a:solidFill>
                <a:srgbClr val="323232"/>
              </a:solidFill>
            </a:endParaRPr>
          </a:p>
        </p:txBody>
      </p:sp>
      <p:sp>
        <p:nvSpPr>
          <p:cNvPr id="10" name="Title 1"/>
          <p:cNvSpPr txBox="1">
            <a:spLocks/>
          </p:cNvSpPr>
          <p:nvPr/>
        </p:nvSpPr>
        <p:spPr>
          <a:xfrm>
            <a:off x="731520" y="521658"/>
            <a:ext cx="13167360" cy="1005840"/>
          </a:xfrm>
          <a:prstGeom prst="rect">
            <a:avLst/>
          </a:prstGeom>
        </p:spPr>
        <p:txBody>
          <a:bodyPr/>
          <a:lstStyle>
            <a:lvl1pPr algn="l" defTabSz="1306220" rtl="0" eaLnBrk="1" latinLnBrk="0" hangingPunct="1">
              <a:lnSpc>
                <a:spcPct val="90000"/>
              </a:lnSpc>
              <a:spcBef>
                <a:spcPct val="0"/>
              </a:spcBef>
              <a:buNone/>
              <a:defRPr sz="3200" kern="1200" cap="all">
                <a:solidFill>
                  <a:schemeClr val="tx2">
                    <a:lumMod val="65000"/>
                    <a:lumOff val="35000"/>
                  </a:schemeClr>
                </a:solidFill>
                <a:latin typeface="Arial Black"/>
                <a:ea typeface="+mj-ea"/>
                <a:cs typeface="Arial Black"/>
              </a:defRPr>
            </a:lvl1pPr>
          </a:lstStyle>
          <a:p>
            <a:r>
              <a:rPr lang="en-US" dirty="0" err="1"/>
              <a:t>Scopia</a:t>
            </a:r>
            <a:r>
              <a:rPr lang="en-US" dirty="0"/>
              <a:t> XT endpoint Equinox enhancements</a:t>
            </a:r>
            <a:br>
              <a:rPr lang="en-US" dirty="0"/>
            </a:br>
            <a:r>
              <a:rPr lang="en-US" sz="2800" cap="none" dirty="0">
                <a:solidFill>
                  <a:schemeClr val="accent1"/>
                </a:solidFill>
                <a:latin typeface="+mn-lt"/>
              </a:rPr>
              <a:t>Improved Security</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8676959" y="1788509"/>
            <a:ext cx="4589770" cy="2810262"/>
          </a:xfrm>
          <a:prstGeom prst="rect">
            <a:avLst/>
          </a:prstGeom>
        </p:spPr>
      </p:pic>
    </p:spTree>
    <p:extLst>
      <p:ext uri="{BB962C8B-B14F-4D97-AF65-F5344CB8AC3E}">
        <p14:creationId xmlns:p14="http://schemas.microsoft.com/office/powerpoint/2010/main" val="1489244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95545" y="4761934"/>
            <a:ext cx="3033626" cy="1481280"/>
          </a:xfrm>
          <a:prstGeom prst="rect">
            <a:avLst/>
          </a:prstGeom>
        </p:spPr>
      </p:pic>
      <p:grpSp>
        <p:nvGrpSpPr>
          <p:cNvPr id="7" name="Group 6"/>
          <p:cNvGrpSpPr/>
          <p:nvPr/>
        </p:nvGrpSpPr>
        <p:grpSpPr>
          <a:xfrm>
            <a:off x="3000622" y="3391737"/>
            <a:ext cx="1716388" cy="1533460"/>
            <a:chOff x="3635896" y="1772816"/>
            <a:chExt cx="1430323" cy="1277883"/>
          </a:xfrm>
        </p:grpSpPr>
        <p:pic>
          <p:nvPicPr>
            <p:cNvPr id="26"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35896" y="1772816"/>
              <a:ext cx="1430323" cy="1277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descr="http://www.joenickell.com/images/Lecturer/lecturer_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07904" y="1827891"/>
              <a:ext cx="1277466" cy="78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5068551" y="4158468"/>
            <a:ext cx="3637403" cy="2573483"/>
            <a:chOff x="971600" y="3012623"/>
            <a:chExt cx="3031169" cy="2144569"/>
          </a:xfrm>
        </p:grpSpPr>
        <p:pic>
          <p:nvPicPr>
            <p:cNvPr id="22" name="Picture 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71600" y="3012623"/>
              <a:ext cx="3031169" cy="2144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89999" y="3125216"/>
              <a:ext cx="2794369" cy="1328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Content Placeholder 3"/>
          <p:cNvSpPr>
            <a:spLocks noGrp="1"/>
          </p:cNvSpPr>
          <p:nvPr>
            <p:ph type="body" sz="quarter" idx="14"/>
          </p:nvPr>
        </p:nvSpPr>
        <p:spPr>
          <a:xfrm>
            <a:off x="971669" y="1602569"/>
            <a:ext cx="11843576" cy="3441835"/>
          </a:xfrm>
        </p:spPr>
        <p:txBody>
          <a:bodyPr/>
          <a:lstStyle/>
          <a:p>
            <a:r>
              <a:rPr lang="it-IT" dirty="0"/>
              <a:t>Built-in MCU with H.265 support on XT7100 (unique!)</a:t>
            </a:r>
            <a:endParaRPr lang="en-US" b="1" dirty="0"/>
          </a:p>
          <a:p>
            <a:r>
              <a:rPr lang="en-US" dirty="0"/>
              <a:t>Lecturer mode in built-in MCU when XT is host</a:t>
            </a:r>
            <a:br>
              <a:rPr lang="en-US" dirty="0"/>
            </a:br>
            <a:r>
              <a:rPr lang="en-US" dirty="0"/>
              <a:t>on </a:t>
            </a:r>
            <a:r>
              <a:rPr lang="en-US"/>
              <a:t>all </a:t>
            </a:r>
            <a:r>
              <a:rPr lang="en-US" dirty="0" err="1"/>
              <a:t>Scopia</a:t>
            </a:r>
            <a:r>
              <a:rPr lang="en-US"/>
              <a:t> XT </a:t>
            </a:r>
            <a:r>
              <a:rPr lang="en-US" dirty="0"/>
              <a:t>Series</a:t>
            </a:r>
          </a:p>
        </p:txBody>
      </p:sp>
      <p:grpSp>
        <p:nvGrpSpPr>
          <p:cNvPr id="10" name="Group 9"/>
          <p:cNvGrpSpPr/>
          <p:nvPr/>
        </p:nvGrpSpPr>
        <p:grpSpPr>
          <a:xfrm>
            <a:off x="10032756" y="3228474"/>
            <a:ext cx="1716388" cy="1533460"/>
            <a:chOff x="161167" y="1449408"/>
            <a:chExt cx="6992874" cy="5070264"/>
          </a:xfrm>
        </p:grpSpPr>
        <p:pic>
          <p:nvPicPr>
            <p:cNvPr id="12"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1167" y="1449408"/>
              <a:ext cx="6992874" cy="5070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descr="http://www.joenickell.com/images/Lecturer/lecturer_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2326" y="1779245"/>
              <a:ext cx="6245554" cy="3101312"/>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 descr="http://www.joenickell.com/images/Lecturer/lecturer_s.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064604" y="6048873"/>
            <a:ext cx="2633521" cy="1825878"/>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p:cNvGrpSpPr/>
          <p:nvPr/>
        </p:nvGrpSpPr>
        <p:grpSpPr>
          <a:xfrm>
            <a:off x="5915907" y="2872611"/>
            <a:ext cx="1326884" cy="1285855"/>
            <a:chOff x="2818191" y="2422318"/>
            <a:chExt cx="1105737" cy="1071546"/>
          </a:xfrm>
        </p:grpSpPr>
        <p:pic>
          <p:nvPicPr>
            <p:cNvPr id="32" name="Picture 31" descr="scopiadesktop.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818191" y="2422318"/>
              <a:ext cx="1105737" cy="1071546"/>
            </a:xfrm>
            <a:prstGeom prst="rect">
              <a:avLst/>
            </a:prstGeom>
          </p:spPr>
        </p:pic>
        <p:pic>
          <p:nvPicPr>
            <p:cNvPr id="33" name="Picture 2" descr="http://www.joenickell.com/images/Lecturer/lecturer_s.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951577" y="2447874"/>
              <a:ext cx="836892" cy="491726"/>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34" descr="scopiadesktop.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900430" y="2751383"/>
            <a:ext cx="1326884" cy="1285855"/>
          </a:xfrm>
          <a:prstGeom prst="rect">
            <a:avLst/>
          </a:prstGeom>
        </p:spPr>
      </p:pic>
      <p:sp>
        <p:nvSpPr>
          <p:cNvPr id="29" name="Title 1"/>
          <p:cNvSpPr txBox="1">
            <a:spLocks/>
          </p:cNvSpPr>
          <p:nvPr/>
        </p:nvSpPr>
        <p:spPr>
          <a:xfrm>
            <a:off x="731520" y="521658"/>
            <a:ext cx="13167360" cy="1005840"/>
          </a:xfrm>
          <a:prstGeom prst="rect">
            <a:avLst/>
          </a:prstGeom>
        </p:spPr>
        <p:txBody>
          <a:bodyPr/>
          <a:lstStyle>
            <a:lvl1pPr algn="l" defTabSz="1306220" rtl="0" eaLnBrk="1" latinLnBrk="0" hangingPunct="1">
              <a:lnSpc>
                <a:spcPct val="90000"/>
              </a:lnSpc>
              <a:spcBef>
                <a:spcPct val="0"/>
              </a:spcBef>
              <a:buNone/>
              <a:defRPr sz="3200" kern="1200" cap="all">
                <a:solidFill>
                  <a:schemeClr val="tx2">
                    <a:lumMod val="65000"/>
                    <a:lumOff val="35000"/>
                  </a:schemeClr>
                </a:solidFill>
                <a:latin typeface="Arial Black"/>
                <a:ea typeface="+mj-ea"/>
                <a:cs typeface="Arial Black"/>
              </a:defRPr>
            </a:lvl1pPr>
          </a:lstStyle>
          <a:p>
            <a:r>
              <a:rPr lang="en-US" dirty="0" err="1"/>
              <a:t>Scopia</a:t>
            </a:r>
            <a:r>
              <a:rPr lang="en-US" dirty="0"/>
              <a:t> XT endpoint Equinox enhancements</a:t>
            </a:r>
            <a:br>
              <a:rPr lang="en-US" dirty="0"/>
            </a:br>
            <a:r>
              <a:rPr lang="en-US" sz="2800" cap="none" dirty="0">
                <a:solidFill>
                  <a:schemeClr val="accent1"/>
                </a:solidFill>
                <a:latin typeface="+mn-lt"/>
              </a:rPr>
              <a:t>New Embedded MCU Features</a:t>
            </a:r>
          </a:p>
        </p:txBody>
      </p:sp>
      <p:pic>
        <p:nvPicPr>
          <p:cNvPr id="30" name="Picture 29"/>
          <p:cNvPicPr>
            <a:picLocks noChangeAspect="1"/>
          </p:cNvPicPr>
          <p:nvPr/>
        </p:nvPicPr>
        <p:blipFill>
          <a:blip r:embed="rId11"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619992" y="6292220"/>
            <a:ext cx="2384914" cy="1286824"/>
          </a:xfrm>
          <a:prstGeom prst="rect">
            <a:avLst/>
          </a:prstGeom>
        </p:spPr>
      </p:pic>
      <p:pic>
        <p:nvPicPr>
          <p:cNvPr id="38" name="Picture 37"/>
          <p:cNvPicPr>
            <a:picLocks noChangeAspect="1"/>
          </p:cNvPicPr>
          <p:nvPr/>
        </p:nvPicPr>
        <p:blipFill>
          <a:blip r:embed="rId11"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630842" y="4476063"/>
            <a:ext cx="2384914" cy="1286824"/>
          </a:xfrm>
          <a:prstGeom prst="rect">
            <a:avLst/>
          </a:prstGeom>
        </p:spPr>
      </p:pic>
      <p:pic>
        <p:nvPicPr>
          <p:cNvPr id="24" name="Picture 2" descr="http://www.joenickell.com/images/Lecturer/lecturer_s.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056621" y="2783611"/>
            <a:ext cx="1004270" cy="590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7703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3" cstate="email">
            <a:extLst>
              <a:ext uri="{28A0092B-C50C-407E-A947-70E740481C1C}">
                <a14:useLocalDpi xmlns:a14="http://schemas.microsoft.com/office/drawing/2010/main"/>
              </a:ext>
            </a:extLst>
          </a:blip>
          <a:srcRect l="10001" t="2255" r="60332"/>
          <a:stretch/>
        </p:blipFill>
        <p:spPr>
          <a:xfrm flipH="1">
            <a:off x="8205536" y="185636"/>
            <a:ext cx="6424863" cy="8043964"/>
          </a:xfrm>
          <a:prstGeom prst="rect">
            <a:avLst/>
          </a:prstGeom>
        </p:spPr>
      </p:pic>
      <p:sp>
        <p:nvSpPr>
          <p:cNvPr id="24" name="Rectangle 23"/>
          <p:cNvSpPr/>
          <p:nvPr/>
        </p:nvSpPr>
        <p:spPr>
          <a:xfrm>
            <a:off x="8205534" y="0"/>
            <a:ext cx="5269834" cy="8229600"/>
          </a:xfrm>
          <a:prstGeom prst="rect">
            <a:avLst/>
          </a:prstGeom>
          <a:gradFill flip="none" rotWithShape="1">
            <a:gsLst>
              <a:gs pos="0">
                <a:schemeClr val="bg1">
                  <a:alpha val="0"/>
                </a:schemeClr>
              </a:gs>
              <a:gs pos="100000">
                <a:schemeClr val="bg1"/>
              </a:gs>
            </a:gsLst>
            <a:lin ang="10800000" scaled="1"/>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latin typeface="Arial"/>
            </a:endParaRPr>
          </a:p>
        </p:txBody>
      </p:sp>
      <p:sp>
        <p:nvSpPr>
          <p:cNvPr id="12" name="Rectangle 11"/>
          <p:cNvSpPr/>
          <p:nvPr/>
        </p:nvSpPr>
        <p:spPr>
          <a:xfrm>
            <a:off x="842831" y="1951535"/>
            <a:ext cx="894945" cy="817054"/>
          </a:xfrm>
          <a:prstGeom prst="rect">
            <a:avLst/>
          </a:prstGeom>
          <a:solidFill>
            <a:srgbClr val="C0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lnSpc>
                <a:spcPct val="90000"/>
              </a:lnSpc>
            </a:pPr>
            <a:r>
              <a:rPr lang="en-US" sz="4800" b="1" dirty="0">
                <a:solidFill>
                  <a:prstClr val="white"/>
                </a:solidFill>
                <a:latin typeface="Arial Black" charset="0"/>
                <a:ea typeface="Arial Black" charset="0"/>
                <a:cs typeface="Arial Black" charset="0"/>
              </a:rPr>
              <a:t>1</a:t>
            </a:r>
          </a:p>
        </p:txBody>
      </p:sp>
      <p:sp>
        <p:nvSpPr>
          <p:cNvPr id="13" name="Rectangle 12"/>
          <p:cNvSpPr/>
          <p:nvPr/>
        </p:nvSpPr>
        <p:spPr>
          <a:xfrm>
            <a:off x="842831" y="2963634"/>
            <a:ext cx="894945" cy="817054"/>
          </a:xfrm>
          <a:prstGeom prst="rect">
            <a:avLst/>
          </a:prstGeom>
          <a:solidFill>
            <a:srgbClr val="C0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lnSpc>
                <a:spcPct val="90000"/>
              </a:lnSpc>
            </a:pPr>
            <a:r>
              <a:rPr lang="en-US" sz="4800" b="1" dirty="0">
                <a:solidFill>
                  <a:prstClr val="white"/>
                </a:solidFill>
                <a:latin typeface="Arial Black" charset="0"/>
                <a:ea typeface="Arial Black" charset="0"/>
                <a:cs typeface="Arial Black" charset="0"/>
              </a:rPr>
              <a:t>2</a:t>
            </a:r>
          </a:p>
        </p:txBody>
      </p:sp>
      <p:sp>
        <p:nvSpPr>
          <p:cNvPr id="14" name="Rectangle 13"/>
          <p:cNvSpPr/>
          <p:nvPr/>
        </p:nvSpPr>
        <p:spPr>
          <a:xfrm>
            <a:off x="842831" y="3977354"/>
            <a:ext cx="894945" cy="817054"/>
          </a:xfrm>
          <a:prstGeom prst="rect">
            <a:avLst/>
          </a:prstGeom>
          <a:solidFill>
            <a:srgbClr val="C0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lnSpc>
                <a:spcPct val="90000"/>
              </a:lnSpc>
            </a:pPr>
            <a:r>
              <a:rPr lang="en-US" sz="4800" b="1" dirty="0">
                <a:solidFill>
                  <a:prstClr val="white"/>
                </a:solidFill>
                <a:latin typeface="Arial Black" charset="0"/>
                <a:ea typeface="Arial Black" charset="0"/>
                <a:cs typeface="Arial Black" charset="0"/>
              </a:rPr>
              <a:t>3</a:t>
            </a:r>
          </a:p>
        </p:txBody>
      </p:sp>
      <p:sp>
        <p:nvSpPr>
          <p:cNvPr id="15" name="Rectangle 14"/>
          <p:cNvSpPr/>
          <p:nvPr/>
        </p:nvSpPr>
        <p:spPr>
          <a:xfrm>
            <a:off x="842831" y="4991073"/>
            <a:ext cx="894945" cy="817054"/>
          </a:xfrm>
          <a:prstGeom prst="rect">
            <a:avLst/>
          </a:prstGeom>
          <a:solidFill>
            <a:srgbClr val="C0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lnSpc>
                <a:spcPct val="90000"/>
              </a:lnSpc>
            </a:pPr>
            <a:r>
              <a:rPr lang="en-US" sz="4800" b="1" dirty="0">
                <a:solidFill>
                  <a:prstClr val="white"/>
                </a:solidFill>
                <a:latin typeface="Arial Black" charset="0"/>
                <a:ea typeface="Arial Black" charset="0"/>
                <a:cs typeface="Arial Black" charset="0"/>
              </a:rPr>
              <a:t>4</a:t>
            </a:r>
          </a:p>
        </p:txBody>
      </p:sp>
      <p:sp>
        <p:nvSpPr>
          <p:cNvPr id="6" name="Rectangle 5"/>
          <p:cNvSpPr/>
          <p:nvPr/>
        </p:nvSpPr>
        <p:spPr>
          <a:xfrm>
            <a:off x="1794290" y="1951536"/>
            <a:ext cx="8905220" cy="817053"/>
          </a:xfrm>
          <a:prstGeom prst="rect">
            <a:avLst/>
          </a:prstGeom>
          <a:gradFill>
            <a:gsLst>
              <a:gs pos="43000">
                <a:schemeClr val="bg1">
                  <a:lumMod val="95000"/>
                </a:schemeClr>
              </a:gs>
              <a:gs pos="0">
                <a:schemeClr val="bg1">
                  <a:lumMod val="95000"/>
                  <a:alpha val="0"/>
                </a:schemeClr>
              </a:gs>
            </a:gsLst>
            <a:lin ang="10800000" scaled="1"/>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tIns="0" bIns="137160" rtlCol="0" anchor="ctr"/>
          <a:lstStyle/>
          <a:p>
            <a:pPr marL="173038">
              <a:lnSpc>
                <a:spcPct val="200000"/>
              </a:lnSpc>
            </a:pPr>
            <a:r>
              <a:rPr lang="en-US" altLang="zh-CN" b="1" dirty="0">
                <a:solidFill>
                  <a:schemeClr val="tx2">
                    <a:lumMod val="65000"/>
                    <a:lumOff val="35000"/>
                  </a:schemeClr>
                </a:solidFill>
              </a:rPr>
              <a:t>Mobile First – Enterprise Class Communications</a:t>
            </a:r>
          </a:p>
        </p:txBody>
      </p:sp>
      <p:sp>
        <p:nvSpPr>
          <p:cNvPr id="8" name="Rectangle 7"/>
          <p:cNvSpPr/>
          <p:nvPr/>
        </p:nvSpPr>
        <p:spPr>
          <a:xfrm>
            <a:off x="1794290" y="2964715"/>
            <a:ext cx="8905220" cy="817053"/>
          </a:xfrm>
          <a:prstGeom prst="rect">
            <a:avLst/>
          </a:prstGeom>
          <a:gradFill>
            <a:gsLst>
              <a:gs pos="43000">
                <a:schemeClr val="bg1">
                  <a:lumMod val="95000"/>
                </a:schemeClr>
              </a:gs>
              <a:gs pos="0">
                <a:schemeClr val="bg1">
                  <a:lumMod val="95000"/>
                  <a:alpha val="0"/>
                </a:schemeClr>
              </a:gs>
            </a:gsLst>
            <a:lin ang="10800000" scaled="1"/>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tIns="0" bIns="137160" rtlCol="0" anchor="ctr"/>
          <a:lstStyle/>
          <a:p>
            <a:pPr marL="173038">
              <a:lnSpc>
                <a:spcPct val="200000"/>
              </a:lnSpc>
            </a:pPr>
            <a:r>
              <a:rPr lang="en-US" altLang="zh-CN" b="1" dirty="0">
                <a:solidFill>
                  <a:schemeClr val="tx2">
                    <a:lumMod val="65000"/>
                    <a:lumOff val="35000"/>
                  </a:schemeClr>
                </a:solidFill>
              </a:rPr>
              <a:t>Best In-App Experience Advantage</a:t>
            </a:r>
          </a:p>
        </p:txBody>
      </p:sp>
      <p:sp>
        <p:nvSpPr>
          <p:cNvPr id="9" name="Rectangle 8"/>
          <p:cNvSpPr/>
          <p:nvPr/>
        </p:nvSpPr>
        <p:spPr>
          <a:xfrm>
            <a:off x="1794290" y="3977894"/>
            <a:ext cx="8905220" cy="817054"/>
          </a:xfrm>
          <a:prstGeom prst="rect">
            <a:avLst/>
          </a:prstGeom>
          <a:gradFill>
            <a:gsLst>
              <a:gs pos="43000">
                <a:schemeClr val="bg1">
                  <a:lumMod val="95000"/>
                </a:schemeClr>
              </a:gs>
              <a:gs pos="0">
                <a:schemeClr val="bg1">
                  <a:lumMod val="95000"/>
                  <a:alpha val="0"/>
                </a:schemeClr>
              </a:gs>
            </a:gsLst>
            <a:lin ang="10800000" scaled="1"/>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tIns="0" bIns="137160" rtlCol="0" anchor="ctr"/>
          <a:lstStyle/>
          <a:p>
            <a:pPr marL="173038">
              <a:lnSpc>
                <a:spcPct val="200000"/>
              </a:lnSpc>
            </a:pPr>
            <a:r>
              <a:rPr lang="en-US" altLang="zh-CN" b="1" dirty="0">
                <a:solidFill>
                  <a:schemeClr val="tx2">
                    <a:lumMod val="65000"/>
                    <a:lumOff val="35000"/>
                  </a:schemeClr>
                </a:solidFill>
              </a:rPr>
              <a:t>SMART Digital Solution Accelerator</a:t>
            </a:r>
          </a:p>
        </p:txBody>
      </p:sp>
      <p:sp>
        <p:nvSpPr>
          <p:cNvPr id="10" name="Rectangle 9"/>
          <p:cNvSpPr/>
          <p:nvPr/>
        </p:nvSpPr>
        <p:spPr>
          <a:xfrm>
            <a:off x="1794290" y="4991073"/>
            <a:ext cx="8905220" cy="817054"/>
          </a:xfrm>
          <a:prstGeom prst="rect">
            <a:avLst/>
          </a:prstGeom>
          <a:gradFill>
            <a:gsLst>
              <a:gs pos="43000">
                <a:schemeClr val="bg1">
                  <a:lumMod val="95000"/>
                </a:schemeClr>
              </a:gs>
              <a:gs pos="0">
                <a:schemeClr val="bg1">
                  <a:lumMod val="95000"/>
                  <a:alpha val="0"/>
                </a:schemeClr>
              </a:gs>
            </a:gsLst>
            <a:lin ang="10800000" scaled="1"/>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tIns="0" bIns="137160" rtlCol="0" anchor="ctr"/>
          <a:lstStyle/>
          <a:p>
            <a:pPr marL="173038">
              <a:lnSpc>
                <a:spcPct val="200000"/>
              </a:lnSpc>
            </a:pPr>
            <a:r>
              <a:rPr lang="en-US" altLang="zh-CN" b="1" dirty="0">
                <a:solidFill>
                  <a:schemeClr val="tx2">
                    <a:lumMod val="65000"/>
                    <a:lumOff val="35000"/>
                  </a:schemeClr>
                </a:solidFill>
              </a:rPr>
              <a:t>Powerful Collaboration for ALL</a:t>
            </a:r>
          </a:p>
        </p:txBody>
      </p:sp>
      <p:pic>
        <p:nvPicPr>
          <p:cNvPr id="25" name="Picture 24" descr="LiquidLightExtended.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14630400" cy="181237"/>
          </a:xfrm>
          <a:prstGeom prst="rect">
            <a:avLst/>
          </a:prstGeom>
        </p:spPr>
      </p:pic>
      <p:sp>
        <p:nvSpPr>
          <p:cNvPr id="33" name="Titel 1"/>
          <p:cNvSpPr>
            <a:spLocks noGrp="1"/>
          </p:cNvSpPr>
          <p:nvPr>
            <p:ph type="title"/>
          </p:nvPr>
        </p:nvSpPr>
        <p:spPr>
          <a:xfrm>
            <a:off x="699436" y="505616"/>
            <a:ext cx="13167360" cy="1005840"/>
          </a:xfrm>
        </p:spPr>
        <p:txBody>
          <a:bodyPr/>
          <a:lstStyle/>
          <a:p>
            <a:r>
              <a:rPr lang="en-US" dirty="0"/>
              <a:t>Avaya key benefits</a:t>
            </a:r>
          </a:p>
        </p:txBody>
      </p:sp>
      <p:sp>
        <p:nvSpPr>
          <p:cNvPr id="32" name="TextBox 31"/>
          <p:cNvSpPr txBox="1"/>
          <p:nvPr/>
        </p:nvSpPr>
        <p:spPr>
          <a:xfrm>
            <a:off x="0" y="6607835"/>
            <a:ext cx="14630400" cy="741871"/>
          </a:xfrm>
          <a:prstGeom prst="rect">
            <a:avLst/>
          </a:prstGeom>
          <a:solidFill>
            <a:schemeClr val="accent1"/>
          </a:solidFill>
        </p:spPr>
        <p:txBody>
          <a:bodyPr wrap="square" rtlCol="0" anchor="ctr">
            <a:noAutofit/>
          </a:bodyPr>
          <a:lstStyle/>
          <a:p>
            <a:pPr marL="741363">
              <a:lnSpc>
                <a:spcPct val="90000"/>
              </a:lnSpc>
            </a:pPr>
            <a:r>
              <a:rPr lang="en-US" sz="2800" b="1" dirty="0">
                <a:solidFill>
                  <a:schemeClr val="bg1"/>
                </a:solidFill>
              </a:rPr>
              <a:t>Collaborate in Context, from Anywhere, without Compromise</a:t>
            </a:r>
          </a:p>
        </p:txBody>
      </p:sp>
    </p:spTree>
    <p:extLst>
      <p:ext uri="{BB962C8B-B14F-4D97-AF65-F5344CB8AC3E}">
        <p14:creationId xmlns:p14="http://schemas.microsoft.com/office/powerpoint/2010/main" val="31018766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6891" y="2185036"/>
            <a:ext cx="14630400" cy="517398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a:lnSpc>
                <a:spcPct val="90000"/>
              </a:lnSpc>
              <a:defRPr/>
            </a:pPr>
            <a:endParaRPr lang="en-US" dirty="0">
              <a:solidFill>
                <a:srgbClr val="FFFFFF"/>
              </a:solidFill>
            </a:endParaRPr>
          </a:p>
        </p:txBody>
      </p:sp>
      <p:sp>
        <p:nvSpPr>
          <p:cNvPr id="54" name="Rectangle 53"/>
          <p:cNvSpPr/>
          <p:nvPr/>
        </p:nvSpPr>
        <p:spPr>
          <a:xfrm>
            <a:off x="4971652" y="6793278"/>
            <a:ext cx="2923177" cy="301175"/>
          </a:xfrm>
          <a:prstGeom prst="rect">
            <a:avLst/>
          </a:prstGeom>
        </p:spPr>
        <p:txBody>
          <a:bodyPr wrap="none" lIns="130622" tIns="65311" rIns="130622" bIns="65311">
            <a:spAutoFit/>
          </a:bodyPr>
          <a:lstStyle/>
          <a:p>
            <a:pPr algn="r"/>
            <a:r>
              <a:rPr lang="en-US" sz="1100" b="1" i="1" dirty="0">
                <a:solidFill>
                  <a:schemeClr val="bg1"/>
                </a:solidFill>
              </a:rPr>
              <a:t>Mary Meeker, Morgan Stanley, Mar 2012</a:t>
            </a:r>
          </a:p>
        </p:txBody>
      </p:sp>
      <p:sp>
        <p:nvSpPr>
          <p:cNvPr id="25" name="Content Placeholder 3"/>
          <p:cNvSpPr txBox="1">
            <a:spLocks/>
          </p:cNvSpPr>
          <p:nvPr/>
        </p:nvSpPr>
        <p:spPr>
          <a:xfrm>
            <a:off x="703534" y="1560786"/>
            <a:ext cx="7403236" cy="5798230"/>
          </a:xfrm>
          <a:prstGeom prst="rect">
            <a:avLst/>
          </a:prstGeom>
        </p:spPr>
        <p:txBody>
          <a:bodyPr lIns="130622" tIns="65311" rIns="130622" bIns="65311"/>
          <a:lstStyle>
            <a:lvl1pPr marL="365760" indent="-365760" algn="l" defTabSz="914400" rtl="0" eaLnBrk="1" latinLnBrk="0" hangingPunct="1">
              <a:lnSpc>
                <a:spcPct val="90000"/>
              </a:lnSpc>
              <a:spcBef>
                <a:spcPts val="1200"/>
              </a:spcBef>
              <a:buClr>
                <a:schemeClr val="accent1"/>
              </a:buClr>
              <a:buFont typeface="Webdings" pitchFamily="18" charset="2"/>
              <a:buChar char="4"/>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accent2"/>
              </a:buClr>
              <a:buFont typeface="Arial" pitchFamily="34" charset="0"/>
              <a:buChar char="–"/>
              <a:defRPr sz="2200" kern="1200">
                <a:solidFill>
                  <a:schemeClr val="tx1"/>
                </a:solidFill>
                <a:latin typeface="+mn-lt"/>
                <a:ea typeface="+mn-ea"/>
                <a:cs typeface="+mn-cs"/>
              </a:defRPr>
            </a:lvl2pPr>
            <a:lvl3pPr marL="1097280" indent="-228600" algn="l" defTabSz="914400" rtl="0" eaLnBrk="1" latinLnBrk="0" hangingPunct="1">
              <a:lnSpc>
                <a:spcPct val="90000"/>
              </a:lnSpc>
              <a:spcBef>
                <a:spcPts val="600"/>
              </a:spcBef>
              <a:buClr>
                <a:schemeClr val="accent2"/>
              </a:buClr>
              <a:buFont typeface="Arial" pitchFamily="34" charset="0"/>
              <a:buChar char="–"/>
              <a:defRPr sz="1800" kern="1200">
                <a:solidFill>
                  <a:schemeClr val="tx1"/>
                </a:solidFill>
                <a:latin typeface="+mn-lt"/>
                <a:ea typeface="+mn-ea"/>
                <a:cs typeface="+mn-cs"/>
              </a:defRPr>
            </a:lvl3pPr>
            <a:lvl4pPr marL="146304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4pPr>
            <a:lvl5pPr marL="182880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5pPr>
            <a:lvl6pPr marL="219456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6pPr>
            <a:lvl7pPr marL="256032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7pPr>
            <a:lvl8pPr marL="292608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8pPr>
            <a:lvl9pPr marL="329184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9pPr>
          </a:lstStyle>
          <a:p>
            <a:pPr marL="522488" indent="-522488" defTabSz="1306220">
              <a:spcBef>
                <a:spcPts val="1714"/>
              </a:spcBef>
              <a:defRPr/>
            </a:pPr>
            <a:r>
              <a:rPr lang="en-US" sz="2600" b="1" dirty="0">
                <a:solidFill>
                  <a:schemeClr val="tx2">
                    <a:lumMod val="65000"/>
                    <a:lumOff val="35000"/>
                  </a:schemeClr>
                </a:solidFill>
                <a:latin typeface="+mj-lt"/>
              </a:rPr>
              <a:t>For the Users</a:t>
            </a:r>
          </a:p>
          <a:p>
            <a:pPr marL="979665" lvl="1" indent="-326555" defTabSz="1306220">
              <a:spcBef>
                <a:spcPts val="1143"/>
              </a:spcBef>
              <a:defRPr/>
            </a:pPr>
            <a:r>
              <a:rPr lang="en-US" dirty="0">
                <a:solidFill>
                  <a:schemeClr val="tx2">
                    <a:lumMod val="65000"/>
                    <a:lumOff val="35000"/>
                  </a:schemeClr>
                </a:solidFill>
              </a:rPr>
              <a:t>One login</a:t>
            </a:r>
          </a:p>
          <a:p>
            <a:pPr marL="979665" lvl="1" indent="-326555" defTabSz="1306220">
              <a:spcBef>
                <a:spcPts val="1143"/>
              </a:spcBef>
              <a:defRPr/>
            </a:pPr>
            <a:r>
              <a:rPr lang="en-US" dirty="0">
                <a:solidFill>
                  <a:schemeClr val="tx2">
                    <a:lumMod val="65000"/>
                    <a:lumOff val="35000"/>
                  </a:schemeClr>
                </a:solidFill>
              </a:rPr>
              <a:t>One experience</a:t>
            </a:r>
          </a:p>
          <a:p>
            <a:pPr marL="979665" lvl="1" indent="-326555" defTabSz="1306220">
              <a:spcBef>
                <a:spcPts val="1143"/>
              </a:spcBef>
              <a:defRPr/>
            </a:pPr>
            <a:r>
              <a:rPr lang="en-US" dirty="0">
                <a:solidFill>
                  <a:schemeClr val="tx2">
                    <a:lumMod val="65000"/>
                    <a:lumOff val="35000"/>
                  </a:schemeClr>
                </a:solidFill>
              </a:rPr>
              <a:t>One system to learn</a:t>
            </a:r>
            <a:endParaRPr lang="en-US" sz="2400" b="1" dirty="0"/>
          </a:p>
          <a:p>
            <a:pPr marL="522488" indent="-522488" defTabSz="1306220">
              <a:spcBef>
                <a:spcPts val="1714"/>
              </a:spcBef>
              <a:defRPr/>
            </a:pPr>
            <a:r>
              <a:rPr lang="en-US" sz="2600" b="1" dirty="0">
                <a:solidFill>
                  <a:schemeClr val="tx2">
                    <a:lumMod val="65000"/>
                    <a:lumOff val="35000"/>
                  </a:schemeClr>
                </a:solidFill>
                <a:latin typeface="+mj-lt"/>
              </a:rPr>
              <a:t>For the IT Administrator</a:t>
            </a:r>
          </a:p>
          <a:p>
            <a:pPr marL="979665" lvl="1" indent="-326555" defTabSz="1306220">
              <a:spcBef>
                <a:spcPts val="1143"/>
              </a:spcBef>
              <a:defRPr/>
            </a:pPr>
            <a:r>
              <a:rPr lang="en-US" dirty="0">
                <a:solidFill>
                  <a:schemeClr val="tx2">
                    <a:lumMod val="65000"/>
                    <a:lumOff val="35000"/>
                  </a:schemeClr>
                </a:solidFill>
              </a:rPr>
              <a:t>Smaller footprint</a:t>
            </a:r>
          </a:p>
          <a:p>
            <a:pPr marL="979665" lvl="1" indent="-326555" defTabSz="1306220">
              <a:spcBef>
                <a:spcPts val="1143"/>
              </a:spcBef>
              <a:defRPr/>
            </a:pPr>
            <a:r>
              <a:rPr lang="en-US" dirty="0">
                <a:solidFill>
                  <a:schemeClr val="tx2">
                    <a:lumMod val="65000"/>
                    <a:lumOff val="35000"/>
                  </a:schemeClr>
                </a:solidFill>
              </a:rPr>
              <a:t>More efficient </a:t>
            </a:r>
          </a:p>
          <a:p>
            <a:pPr marL="979665" lvl="1" indent="-326555" defTabSz="1306220">
              <a:spcBef>
                <a:spcPts val="1143"/>
              </a:spcBef>
              <a:defRPr/>
            </a:pPr>
            <a:r>
              <a:rPr lang="en-US" dirty="0">
                <a:solidFill>
                  <a:schemeClr val="tx2">
                    <a:lumMod val="65000"/>
                    <a:lumOff val="35000"/>
                  </a:schemeClr>
                </a:solidFill>
              </a:rPr>
              <a:t>Single provisioning</a:t>
            </a:r>
          </a:p>
          <a:p>
            <a:pPr marL="979665" lvl="1" indent="-326555" defTabSz="1306220">
              <a:spcBef>
                <a:spcPts val="1143"/>
              </a:spcBef>
              <a:defRPr/>
            </a:pPr>
            <a:r>
              <a:rPr lang="en-US" dirty="0">
                <a:solidFill>
                  <a:schemeClr val="tx2">
                    <a:lumMod val="65000"/>
                    <a:lumOff val="35000"/>
                  </a:schemeClr>
                </a:solidFill>
              </a:rPr>
              <a:t>One system to support &amp; administrate</a:t>
            </a:r>
          </a:p>
          <a:p>
            <a:pPr marL="979665" lvl="1" indent="-326555" defTabSz="1306220">
              <a:spcBef>
                <a:spcPts val="1143"/>
              </a:spcBef>
              <a:defRPr/>
            </a:pPr>
            <a:r>
              <a:rPr lang="en-US" dirty="0">
                <a:solidFill>
                  <a:schemeClr val="tx2">
                    <a:lumMod val="65000"/>
                    <a:lumOff val="35000"/>
                  </a:schemeClr>
                </a:solidFill>
              </a:rPr>
              <a:t>One set of usage statistics</a:t>
            </a:r>
          </a:p>
          <a:p>
            <a:pPr marL="521581" indent="-521581">
              <a:lnSpc>
                <a:spcPct val="100000"/>
              </a:lnSpc>
              <a:spcBef>
                <a:spcPts val="857"/>
              </a:spcBef>
            </a:pPr>
            <a:endParaRPr lang="en-US" sz="2600" b="1" dirty="0"/>
          </a:p>
          <a:p>
            <a:pPr>
              <a:buClr>
                <a:srgbClr val="CC0000"/>
              </a:buClr>
            </a:pPr>
            <a:endParaRPr lang="en-US" sz="2600" b="1" dirty="0">
              <a:solidFill>
                <a:srgbClr val="323232"/>
              </a:solidFill>
            </a:endParaRPr>
          </a:p>
        </p:txBody>
      </p:sp>
      <p:sp>
        <p:nvSpPr>
          <p:cNvPr id="10" name="Title 1"/>
          <p:cNvSpPr txBox="1">
            <a:spLocks/>
          </p:cNvSpPr>
          <p:nvPr/>
        </p:nvSpPr>
        <p:spPr>
          <a:xfrm>
            <a:off x="731520" y="521658"/>
            <a:ext cx="13167360" cy="1005840"/>
          </a:xfrm>
          <a:prstGeom prst="rect">
            <a:avLst/>
          </a:prstGeom>
        </p:spPr>
        <p:txBody>
          <a:bodyPr/>
          <a:lstStyle>
            <a:lvl1pPr algn="l" defTabSz="1306220" rtl="0" eaLnBrk="1" latinLnBrk="0" hangingPunct="1">
              <a:lnSpc>
                <a:spcPct val="90000"/>
              </a:lnSpc>
              <a:spcBef>
                <a:spcPct val="0"/>
              </a:spcBef>
              <a:buNone/>
              <a:defRPr sz="3200" kern="1200" cap="all">
                <a:solidFill>
                  <a:schemeClr val="tx2">
                    <a:lumMod val="65000"/>
                    <a:lumOff val="35000"/>
                  </a:schemeClr>
                </a:solidFill>
                <a:latin typeface="Arial Black"/>
                <a:ea typeface="+mj-ea"/>
                <a:cs typeface="Arial Black"/>
              </a:defRPr>
            </a:lvl1pPr>
          </a:lstStyle>
          <a:p>
            <a:r>
              <a:rPr lang="en-US" dirty="0"/>
              <a:t>Avaya Equinox Customer Benefits </a:t>
            </a:r>
            <a:br>
              <a:rPr lang="en-US" dirty="0"/>
            </a:br>
            <a:r>
              <a:rPr lang="en-US" sz="2800" cap="none" dirty="0">
                <a:solidFill>
                  <a:schemeClr val="accent1"/>
                </a:solidFill>
                <a:latin typeface="+mn-lt"/>
              </a:rPr>
              <a:t>Many Benefits of One Platform</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94829" y="1629488"/>
            <a:ext cx="5422178" cy="489922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688886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691994" y="4114800"/>
            <a:ext cx="8227018" cy="1638605"/>
          </a:xfrm>
        </p:spPr>
        <p:txBody>
          <a:bodyPr/>
          <a:lstStyle/>
          <a:p>
            <a:r>
              <a:rPr lang="en-US" dirty="0"/>
              <a:t>Avaya global services for </a:t>
            </a:r>
            <a:r>
              <a:rPr lang="en-US" dirty="0" err="1"/>
              <a:t>avaya</a:t>
            </a:r>
            <a:r>
              <a:rPr lang="en-US" dirty="0"/>
              <a:t> equinox™</a:t>
            </a:r>
          </a:p>
        </p:txBody>
      </p:sp>
    </p:spTree>
    <p:extLst>
      <p:ext uri="{BB962C8B-B14F-4D97-AF65-F5344CB8AC3E}">
        <p14:creationId xmlns:p14="http://schemas.microsoft.com/office/powerpoint/2010/main" val="1620415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4"/>
          <p:cNvSpPr>
            <a:spLocks noChangeAspect="1" noChangeArrowheads="1"/>
          </p:cNvSpPr>
          <p:nvPr/>
        </p:nvSpPr>
        <p:spPr bwMode="auto">
          <a:xfrm>
            <a:off x="317501" y="2951529"/>
            <a:ext cx="2722880" cy="3848287"/>
          </a:xfrm>
          <a:prstGeom prst="roundRect">
            <a:avLst>
              <a:gd name="adj" fmla="val 0"/>
            </a:avLst>
          </a:prstGeom>
          <a:solidFill>
            <a:schemeClr val="bg1">
              <a:lumMod val="95000"/>
            </a:schemeClr>
          </a:solidFill>
          <a:ln w="9525" algn="ctr">
            <a:noFill/>
            <a:round/>
            <a:headEnd/>
            <a:tailEnd/>
          </a:ln>
        </p:spPr>
        <p:txBody>
          <a:bodyPr lIns="0" tIns="0" rIns="0" bIns="0"/>
          <a:lstStyle/>
          <a:p>
            <a:pPr algn="ctr" eaLnBrk="0" fontAlgn="base" hangingPunct="0">
              <a:spcBef>
                <a:spcPct val="0"/>
              </a:spcBef>
              <a:spcAft>
                <a:spcPct val="0"/>
              </a:spcAft>
              <a:buClr>
                <a:srgbClr val="5C5C5C"/>
              </a:buClr>
              <a:buSzPct val="100000"/>
            </a:pPr>
            <a:endParaRPr lang="en-US" dirty="0">
              <a:solidFill>
                <a:srgbClr val="5C5C5C"/>
              </a:solidFill>
              <a:latin typeface="Arial" charset="0"/>
            </a:endParaRPr>
          </a:p>
        </p:txBody>
      </p:sp>
      <p:sp>
        <p:nvSpPr>
          <p:cNvPr id="40963" name="AutoShape 4"/>
          <p:cNvSpPr>
            <a:spLocks noChangeAspect="1" noChangeArrowheads="1"/>
          </p:cNvSpPr>
          <p:nvPr/>
        </p:nvSpPr>
        <p:spPr bwMode="auto">
          <a:xfrm>
            <a:off x="3121661" y="2951529"/>
            <a:ext cx="2722880" cy="3848287"/>
          </a:xfrm>
          <a:prstGeom prst="roundRect">
            <a:avLst>
              <a:gd name="adj" fmla="val 0"/>
            </a:avLst>
          </a:prstGeom>
          <a:solidFill>
            <a:schemeClr val="bg1">
              <a:lumMod val="95000"/>
            </a:schemeClr>
          </a:solidFill>
          <a:ln w="9525" algn="ctr">
            <a:noFill/>
            <a:round/>
            <a:headEnd/>
            <a:tailEnd/>
          </a:ln>
        </p:spPr>
        <p:txBody>
          <a:bodyPr lIns="0" tIns="0" rIns="0" bIns="0"/>
          <a:lstStyle/>
          <a:p>
            <a:pPr algn="ctr" eaLnBrk="0" fontAlgn="base" hangingPunct="0">
              <a:spcBef>
                <a:spcPct val="0"/>
              </a:spcBef>
              <a:spcAft>
                <a:spcPct val="0"/>
              </a:spcAft>
              <a:buClr>
                <a:srgbClr val="5C5C5C"/>
              </a:buClr>
              <a:buSzPct val="100000"/>
            </a:pPr>
            <a:endParaRPr lang="en-US" dirty="0">
              <a:solidFill>
                <a:srgbClr val="5C5C5C"/>
              </a:solidFill>
              <a:latin typeface="Arial" charset="0"/>
            </a:endParaRPr>
          </a:p>
        </p:txBody>
      </p:sp>
      <p:sp>
        <p:nvSpPr>
          <p:cNvPr id="40964" name="AutoShape 4"/>
          <p:cNvSpPr>
            <a:spLocks noChangeAspect="1" noChangeArrowheads="1"/>
          </p:cNvSpPr>
          <p:nvPr/>
        </p:nvSpPr>
        <p:spPr bwMode="auto">
          <a:xfrm>
            <a:off x="5935981" y="2613100"/>
            <a:ext cx="2720339" cy="4186716"/>
          </a:xfrm>
          <a:prstGeom prst="roundRect">
            <a:avLst>
              <a:gd name="adj" fmla="val 0"/>
            </a:avLst>
          </a:prstGeom>
          <a:solidFill>
            <a:schemeClr val="bg1">
              <a:lumMod val="95000"/>
            </a:schemeClr>
          </a:solidFill>
          <a:ln w="9525" algn="ctr">
            <a:noFill/>
            <a:round/>
            <a:headEnd/>
            <a:tailEnd/>
          </a:ln>
        </p:spPr>
        <p:txBody>
          <a:bodyPr lIns="0" tIns="0" rIns="0" bIns="0"/>
          <a:lstStyle/>
          <a:p>
            <a:pPr algn="ctr" eaLnBrk="0" fontAlgn="base" hangingPunct="0">
              <a:spcBef>
                <a:spcPct val="0"/>
              </a:spcBef>
              <a:spcAft>
                <a:spcPct val="0"/>
              </a:spcAft>
              <a:buClr>
                <a:srgbClr val="5C5C5C"/>
              </a:buClr>
              <a:buSzPct val="100000"/>
            </a:pPr>
            <a:endParaRPr lang="en-US" dirty="0">
              <a:solidFill>
                <a:srgbClr val="5C5C5C"/>
              </a:solidFill>
              <a:latin typeface="Arial" charset="0"/>
            </a:endParaRPr>
          </a:p>
        </p:txBody>
      </p:sp>
      <p:sp>
        <p:nvSpPr>
          <p:cNvPr id="40965" name="AutoShape 4"/>
          <p:cNvSpPr>
            <a:spLocks noChangeAspect="1" noChangeArrowheads="1"/>
          </p:cNvSpPr>
          <p:nvPr/>
        </p:nvSpPr>
        <p:spPr bwMode="auto">
          <a:xfrm>
            <a:off x="8732524" y="2087258"/>
            <a:ext cx="2720341" cy="4712558"/>
          </a:xfrm>
          <a:prstGeom prst="roundRect">
            <a:avLst>
              <a:gd name="adj" fmla="val 0"/>
            </a:avLst>
          </a:prstGeom>
          <a:solidFill>
            <a:schemeClr val="bg1">
              <a:lumMod val="95000"/>
            </a:schemeClr>
          </a:solidFill>
          <a:ln w="9525" algn="ctr">
            <a:noFill/>
            <a:round/>
            <a:headEnd/>
            <a:tailEnd/>
          </a:ln>
        </p:spPr>
        <p:txBody>
          <a:bodyPr lIns="0" tIns="0" rIns="0" bIns="0"/>
          <a:lstStyle/>
          <a:p>
            <a:pPr algn="ctr" eaLnBrk="0" fontAlgn="base" hangingPunct="0">
              <a:spcBef>
                <a:spcPct val="0"/>
              </a:spcBef>
              <a:spcAft>
                <a:spcPct val="0"/>
              </a:spcAft>
              <a:buClr>
                <a:srgbClr val="5C5C5C"/>
              </a:buClr>
              <a:buSzPct val="100000"/>
            </a:pPr>
            <a:endParaRPr lang="en-US" dirty="0">
              <a:solidFill>
                <a:srgbClr val="5C5C5C"/>
              </a:solidFill>
              <a:latin typeface="Arial" charset="0"/>
            </a:endParaRPr>
          </a:p>
        </p:txBody>
      </p:sp>
      <p:sp>
        <p:nvSpPr>
          <p:cNvPr id="40966" name="AutoShape 4"/>
          <p:cNvSpPr>
            <a:spLocks noChangeAspect="1" noChangeArrowheads="1"/>
          </p:cNvSpPr>
          <p:nvPr/>
        </p:nvSpPr>
        <p:spPr bwMode="auto">
          <a:xfrm>
            <a:off x="11526524" y="943897"/>
            <a:ext cx="2720341" cy="5855919"/>
          </a:xfrm>
          <a:custGeom>
            <a:avLst/>
            <a:gdLst>
              <a:gd name="T0" fmla="*/ 0 w 1644910"/>
              <a:gd name="T1" fmla="*/ 1155339 h 4873821"/>
              <a:gd name="T2" fmla="*/ 0 w 1644910"/>
              <a:gd name="T3" fmla="*/ 1155339 h 4873821"/>
              <a:gd name="T4" fmla="*/ 0 w 1644910"/>
              <a:gd name="T5" fmla="*/ 1155339 h 4873821"/>
              <a:gd name="T6" fmla="*/ 385534 w 1644910"/>
              <a:gd name="T7" fmla="*/ 934392 h 4873821"/>
              <a:gd name="T8" fmla="*/ 462698 w 1644910"/>
              <a:gd name="T9" fmla="*/ 332904 h 4873821"/>
              <a:gd name="T10" fmla="*/ 675998 w 1644910"/>
              <a:gd name="T11" fmla="*/ 0 h 4873821"/>
              <a:gd name="T12" fmla="*/ 675998 w 1644910"/>
              <a:gd name="T13" fmla="*/ 8859818 h 4873821"/>
              <a:gd name="T14" fmla="*/ 675998 w 1644910"/>
              <a:gd name="T15" fmla="*/ 8859818 h 4873821"/>
              <a:gd name="T16" fmla="*/ 675998 w 1644910"/>
              <a:gd name="T17" fmla="*/ 8859818 h 4873821"/>
              <a:gd name="T18" fmla="*/ 0 w 1644910"/>
              <a:gd name="T19" fmla="*/ 8859818 h 4873821"/>
              <a:gd name="T20" fmla="*/ 0 w 1644910"/>
              <a:gd name="T21" fmla="*/ 8859818 h 4873821"/>
              <a:gd name="T22" fmla="*/ 0 w 1644910"/>
              <a:gd name="T23" fmla="*/ 8859818 h 4873821"/>
              <a:gd name="T24" fmla="*/ 0 w 1644910"/>
              <a:gd name="T25" fmla="*/ 1155339 h 48738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44910"/>
              <a:gd name="T40" fmla="*/ 0 h 4873821"/>
              <a:gd name="T41" fmla="*/ 1644910 w 1644910"/>
              <a:gd name="T42" fmla="*/ 4873821 h 4873821"/>
              <a:gd name="connsiteX0" fmla="*/ 0 w 1644910"/>
              <a:gd name="connsiteY0" fmla="*/ 635550 h 4873821"/>
              <a:gd name="connsiteX1" fmla="*/ 0 w 1644910"/>
              <a:gd name="connsiteY1" fmla="*/ 635550 h 4873821"/>
              <a:gd name="connsiteX2" fmla="*/ 938127 w 1644910"/>
              <a:gd name="connsiteY2" fmla="*/ 514017 h 4873821"/>
              <a:gd name="connsiteX3" fmla="*/ 1644910 w 1644910"/>
              <a:gd name="connsiteY3" fmla="*/ 0 h 4873821"/>
              <a:gd name="connsiteX4" fmla="*/ 1644910 w 1644910"/>
              <a:gd name="connsiteY4" fmla="*/ 4873821 h 4873821"/>
              <a:gd name="connsiteX5" fmla="*/ 0 w 1644910"/>
              <a:gd name="connsiteY5" fmla="*/ 4873821 h 4873821"/>
              <a:gd name="connsiteX6" fmla="*/ 0 w 1644910"/>
              <a:gd name="connsiteY6" fmla="*/ 635550 h 4873821"/>
              <a:gd name="connsiteX0" fmla="*/ 0 w 1644910"/>
              <a:gd name="connsiteY0" fmla="*/ 635550 h 4873821"/>
              <a:gd name="connsiteX1" fmla="*/ 0 w 1644910"/>
              <a:gd name="connsiteY1" fmla="*/ 635550 h 4873821"/>
              <a:gd name="connsiteX2" fmla="*/ 1644910 w 1644910"/>
              <a:gd name="connsiteY2" fmla="*/ 0 h 4873821"/>
              <a:gd name="connsiteX3" fmla="*/ 1644910 w 1644910"/>
              <a:gd name="connsiteY3" fmla="*/ 4873821 h 4873821"/>
              <a:gd name="connsiteX4" fmla="*/ 0 w 1644910"/>
              <a:gd name="connsiteY4" fmla="*/ 4873821 h 4873821"/>
              <a:gd name="connsiteX5" fmla="*/ 0 w 1644910"/>
              <a:gd name="connsiteY5" fmla="*/ 635550 h 487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4910" h="4873821">
                <a:moveTo>
                  <a:pt x="0" y="635550"/>
                </a:moveTo>
                <a:lnTo>
                  <a:pt x="0" y="635550"/>
                </a:lnTo>
                <a:lnTo>
                  <a:pt x="1644910" y="0"/>
                </a:lnTo>
                <a:lnTo>
                  <a:pt x="1644910" y="4873821"/>
                </a:lnTo>
                <a:lnTo>
                  <a:pt x="0" y="4873821"/>
                </a:lnTo>
                <a:lnTo>
                  <a:pt x="0" y="635550"/>
                </a:lnTo>
                <a:close/>
              </a:path>
            </a:pathLst>
          </a:custGeom>
          <a:solidFill>
            <a:schemeClr val="bg1">
              <a:lumMod val="95000"/>
            </a:schemeClr>
          </a:solidFill>
          <a:ln w="9525" algn="ctr">
            <a:noFill/>
            <a:round/>
            <a:headEnd/>
            <a:tailEnd/>
          </a:ln>
        </p:spPr>
        <p:txBody>
          <a:bodyPr lIns="0" tIns="0" rIns="0" bIns="0"/>
          <a:lstStyle/>
          <a:p>
            <a:pPr algn="ctr" fontAlgn="base">
              <a:spcBef>
                <a:spcPct val="0"/>
              </a:spcBef>
              <a:spcAft>
                <a:spcPct val="0"/>
              </a:spcAft>
            </a:pPr>
            <a:endParaRPr lang="en-US" dirty="0">
              <a:solidFill>
                <a:srgbClr val="323232"/>
              </a:solidFill>
              <a:latin typeface="Arial" charset="0"/>
            </a:endParaRPr>
          </a:p>
        </p:txBody>
      </p:sp>
      <p:sp>
        <p:nvSpPr>
          <p:cNvPr id="40967" name="Rectangle 36"/>
          <p:cNvSpPr>
            <a:spLocks noGrp="1" noChangeArrowheads="1"/>
          </p:cNvSpPr>
          <p:nvPr>
            <p:ph type="title"/>
          </p:nvPr>
        </p:nvSpPr>
        <p:spPr/>
        <p:txBody>
          <a:bodyPr/>
          <a:lstStyle/>
          <a:p>
            <a:r>
              <a:rPr lang="en-US" dirty="0"/>
              <a:t>Avaya Global Services </a:t>
            </a:r>
            <a:br>
              <a:rPr lang="en-US" dirty="0"/>
            </a:br>
            <a:r>
              <a:rPr lang="en-US" sz="2800" cap="none" dirty="0">
                <a:solidFill>
                  <a:schemeClr val="accent1"/>
                </a:solidFill>
                <a:latin typeface="+mn-lt"/>
              </a:rPr>
              <a:t>A Continuum to Increase Business Value</a:t>
            </a:r>
          </a:p>
        </p:txBody>
      </p:sp>
      <p:sp>
        <p:nvSpPr>
          <p:cNvPr id="1034243" name="Freeform 3"/>
          <p:cNvSpPr>
            <a:spLocks/>
          </p:cNvSpPr>
          <p:nvPr>
            <p:custDataLst>
              <p:tags r:id="rId1"/>
            </p:custDataLst>
          </p:nvPr>
        </p:nvSpPr>
        <p:spPr bwMode="auto">
          <a:xfrm rot="187169">
            <a:off x="349778" y="-39112"/>
            <a:ext cx="14175907" cy="3631060"/>
          </a:xfrm>
          <a:custGeom>
            <a:avLst/>
            <a:gdLst>
              <a:gd name="T0" fmla="*/ 5370 w 5370"/>
              <a:gd name="T1" fmla="*/ 504 h 2038"/>
              <a:gd name="T2" fmla="*/ 5303 w 5370"/>
              <a:gd name="T3" fmla="*/ 0 h 2038"/>
              <a:gd name="T4" fmla="*/ 4762 w 5370"/>
              <a:gd name="T5" fmla="*/ 171 h 2038"/>
              <a:gd name="T6" fmla="*/ 4947 w 5370"/>
              <a:gd name="T7" fmla="*/ 243 h 2038"/>
              <a:gd name="T8" fmla="*/ 6 w 5370"/>
              <a:gd name="T9" fmla="*/ 1365 h 2038"/>
              <a:gd name="T10" fmla="*/ 0 w 5370"/>
              <a:gd name="T11" fmla="*/ 1934 h 2038"/>
              <a:gd name="T12" fmla="*/ 5199 w 5370"/>
              <a:gd name="T13" fmla="*/ 415 h 2038"/>
              <a:gd name="T14" fmla="*/ 5214 w 5370"/>
              <a:gd name="T15" fmla="*/ 423 h 2038"/>
              <a:gd name="T16" fmla="*/ 5370 w 5370"/>
              <a:gd name="T17" fmla="*/ 504 h 20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70"/>
              <a:gd name="T28" fmla="*/ 0 h 2038"/>
              <a:gd name="T29" fmla="*/ 5370 w 5370"/>
              <a:gd name="T30" fmla="*/ 2038 h 20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70" h="2038">
                <a:moveTo>
                  <a:pt x="5370" y="504"/>
                </a:moveTo>
                <a:cubicBezTo>
                  <a:pt x="5303" y="0"/>
                  <a:pt x="5303" y="0"/>
                  <a:pt x="5303" y="0"/>
                </a:cubicBezTo>
                <a:cubicBezTo>
                  <a:pt x="4762" y="171"/>
                  <a:pt x="4762" y="171"/>
                  <a:pt x="4762" y="171"/>
                </a:cubicBezTo>
                <a:cubicBezTo>
                  <a:pt x="4947" y="243"/>
                  <a:pt x="4947" y="243"/>
                  <a:pt x="4947" y="243"/>
                </a:cubicBezTo>
                <a:cubicBezTo>
                  <a:pt x="3285" y="1607"/>
                  <a:pt x="6" y="1365"/>
                  <a:pt x="6" y="1365"/>
                </a:cubicBezTo>
                <a:cubicBezTo>
                  <a:pt x="28" y="1928"/>
                  <a:pt x="0" y="1934"/>
                  <a:pt x="0" y="1934"/>
                </a:cubicBezTo>
                <a:cubicBezTo>
                  <a:pt x="3862" y="2038"/>
                  <a:pt x="5060" y="606"/>
                  <a:pt x="5199" y="415"/>
                </a:cubicBezTo>
                <a:cubicBezTo>
                  <a:pt x="5214" y="423"/>
                  <a:pt x="5214" y="423"/>
                  <a:pt x="5214" y="423"/>
                </a:cubicBezTo>
                <a:lnTo>
                  <a:pt x="5370" y="504"/>
                </a:lnTo>
                <a:close/>
              </a:path>
            </a:pathLst>
          </a:custGeom>
          <a:solidFill>
            <a:schemeClr val="bg1">
              <a:lumMod val="65000"/>
            </a:schemeClr>
          </a:solidFill>
          <a:ln w="22225">
            <a:noFill/>
            <a:round/>
            <a:headEnd/>
            <a:tailEnd/>
          </a:ln>
          <a:effectLst/>
        </p:spPr>
        <p:txBody>
          <a:bodyPr wrap="none" lIns="130622" tIns="65311" rIns="130622" bIns="65311" anchor="ctr"/>
          <a:lstStyle/>
          <a:p>
            <a:pPr algn="ctr" fontAlgn="base">
              <a:spcBef>
                <a:spcPct val="0"/>
              </a:spcBef>
              <a:spcAft>
                <a:spcPct val="0"/>
              </a:spcAft>
              <a:defRPr/>
            </a:pPr>
            <a:endParaRPr lang="en-US" dirty="0">
              <a:solidFill>
                <a:srgbClr val="323232"/>
              </a:solidFill>
              <a:latin typeface="Arial" charset="0"/>
            </a:endParaRPr>
          </a:p>
        </p:txBody>
      </p:sp>
      <p:sp>
        <p:nvSpPr>
          <p:cNvPr id="40973" name="Rectangle 20"/>
          <p:cNvSpPr>
            <a:spLocks noChangeArrowheads="1"/>
          </p:cNvSpPr>
          <p:nvPr/>
        </p:nvSpPr>
        <p:spPr bwMode="auto">
          <a:xfrm>
            <a:off x="322770" y="4162079"/>
            <a:ext cx="2707640" cy="2440222"/>
          </a:xfrm>
          <a:prstGeom prst="rect">
            <a:avLst/>
          </a:prstGeom>
          <a:noFill/>
          <a:ln w="9525" algn="ctr">
            <a:noFill/>
            <a:miter lim="800000"/>
            <a:headEnd/>
            <a:tailEnd/>
          </a:ln>
        </p:spPr>
        <p:txBody>
          <a:bodyPr lIns="0" tIns="65311" rIns="0" bIns="65311" anchor="t" anchorCtr="1">
            <a:spAutoFit/>
          </a:bodyPr>
          <a:lstStyle/>
          <a:p>
            <a:pPr marL="247185" indent="-247185" eaLnBrk="0" fontAlgn="base" hangingPunct="0">
              <a:spcBef>
                <a:spcPts val="1200"/>
              </a:spcBef>
              <a:spcAft>
                <a:spcPct val="0"/>
              </a:spcAft>
              <a:buClr>
                <a:schemeClr val="accent1"/>
              </a:buClr>
              <a:buSzPct val="80000"/>
              <a:buFont typeface="Webdings" pitchFamily="18" charset="2"/>
              <a:buChar char="4"/>
            </a:pPr>
            <a:r>
              <a:rPr lang="en-US" sz="2000" dirty="0">
                <a:solidFill>
                  <a:schemeClr val="tx2">
                    <a:lumMod val="65000"/>
                    <a:lumOff val="35000"/>
                  </a:schemeClr>
                </a:solidFill>
                <a:latin typeface="Arial" charset="0"/>
                <a:cs typeface="Times New Roman" pitchFamily="18" charset="0"/>
              </a:rPr>
              <a:t>Requirements &amp; Functional Definition</a:t>
            </a:r>
          </a:p>
          <a:p>
            <a:pPr marL="247185" indent="-247185" eaLnBrk="0" fontAlgn="base" hangingPunct="0">
              <a:spcBef>
                <a:spcPts val="1200"/>
              </a:spcBef>
              <a:spcAft>
                <a:spcPct val="0"/>
              </a:spcAft>
              <a:buClr>
                <a:schemeClr val="accent1"/>
              </a:buClr>
              <a:buSzPct val="80000"/>
              <a:buFont typeface="Webdings" pitchFamily="18" charset="2"/>
              <a:buChar char="4"/>
            </a:pPr>
            <a:r>
              <a:rPr lang="en-US" sz="2000" dirty="0">
                <a:solidFill>
                  <a:schemeClr val="tx2">
                    <a:lumMod val="65000"/>
                    <a:lumOff val="35000"/>
                  </a:schemeClr>
                </a:solidFill>
                <a:latin typeface="Arial" charset="0"/>
                <a:cs typeface="Times New Roman" pitchFamily="18" charset="0"/>
              </a:rPr>
              <a:t>Readiness &amp; Capacity Planning</a:t>
            </a:r>
          </a:p>
          <a:p>
            <a:pPr marL="247185" indent="-247185" eaLnBrk="0" fontAlgn="base" hangingPunct="0">
              <a:spcBef>
                <a:spcPts val="1200"/>
              </a:spcBef>
              <a:spcAft>
                <a:spcPct val="0"/>
              </a:spcAft>
              <a:buClr>
                <a:schemeClr val="accent1"/>
              </a:buClr>
              <a:buSzPct val="80000"/>
              <a:buFont typeface="Webdings" pitchFamily="18" charset="2"/>
              <a:buChar char="4"/>
            </a:pPr>
            <a:r>
              <a:rPr lang="en-US" sz="2000" dirty="0">
                <a:solidFill>
                  <a:schemeClr val="tx2">
                    <a:lumMod val="65000"/>
                    <a:lumOff val="35000"/>
                  </a:schemeClr>
                </a:solidFill>
                <a:latin typeface="Arial" charset="0"/>
                <a:cs typeface="Times New Roman" pitchFamily="18" charset="0"/>
              </a:rPr>
              <a:t>Technical Design</a:t>
            </a:r>
          </a:p>
          <a:p>
            <a:pPr marL="247185" indent="-247185" eaLnBrk="0" fontAlgn="base" hangingPunct="0">
              <a:spcBef>
                <a:spcPts val="1200"/>
              </a:spcBef>
              <a:spcAft>
                <a:spcPct val="0"/>
              </a:spcAft>
              <a:buClr>
                <a:schemeClr val="accent1"/>
              </a:buClr>
              <a:buSzPct val="80000"/>
              <a:buFont typeface="Webdings" pitchFamily="18" charset="2"/>
              <a:buChar char="4"/>
            </a:pPr>
            <a:endParaRPr lang="en-US" sz="2000" dirty="0">
              <a:solidFill>
                <a:schemeClr val="tx2">
                  <a:lumMod val="65000"/>
                  <a:lumOff val="35000"/>
                </a:schemeClr>
              </a:solidFill>
              <a:latin typeface="Arial" charset="0"/>
              <a:cs typeface="Times New Roman" pitchFamily="18" charset="0"/>
            </a:endParaRPr>
          </a:p>
        </p:txBody>
      </p:sp>
      <p:sp>
        <p:nvSpPr>
          <p:cNvPr id="40976" name="Rectangle 21"/>
          <p:cNvSpPr>
            <a:spLocks noChangeArrowheads="1"/>
          </p:cNvSpPr>
          <p:nvPr/>
        </p:nvSpPr>
        <p:spPr bwMode="auto">
          <a:xfrm>
            <a:off x="3129148" y="4162079"/>
            <a:ext cx="2707640" cy="2594110"/>
          </a:xfrm>
          <a:prstGeom prst="rect">
            <a:avLst/>
          </a:prstGeom>
          <a:noFill/>
          <a:ln w="9525" algn="ctr">
            <a:noFill/>
            <a:miter lim="800000"/>
            <a:headEnd/>
            <a:tailEnd/>
          </a:ln>
        </p:spPr>
        <p:txBody>
          <a:bodyPr lIns="0" tIns="65311" rIns="0" bIns="65311" anchor="t" anchorCtr="1">
            <a:spAutoFit/>
          </a:bodyPr>
          <a:lstStyle/>
          <a:p>
            <a:pPr marL="247185" indent="-247185" eaLnBrk="0" fontAlgn="base" hangingPunct="0">
              <a:spcBef>
                <a:spcPts val="1200"/>
              </a:spcBef>
              <a:spcAft>
                <a:spcPct val="0"/>
              </a:spcAft>
              <a:buClr>
                <a:schemeClr val="accent1"/>
              </a:buClr>
              <a:buSzPct val="80000"/>
              <a:buFont typeface="Webdings" pitchFamily="18" charset="2"/>
              <a:buChar char="4"/>
            </a:pPr>
            <a:r>
              <a:rPr lang="en-US" sz="2000" dirty="0">
                <a:solidFill>
                  <a:schemeClr val="tx2">
                    <a:lumMod val="65000"/>
                    <a:lumOff val="35000"/>
                  </a:schemeClr>
                </a:solidFill>
                <a:latin typeface="Arial" charset="0"/>
                <a:cs typeface="Times New Roman" pitchFamily="18" charset="0"/>
              </a:rPr>
              <a:t>Implementation</a:t>
            </a:r>
            <a:br>
              <a:rPr lang="en-US" sz="2000" dirty="0">
                <a:solidFill>
                  <a:schemeClr val="tx2">
                    <a:lumMod val="65000"/>
                    <a:lumOff val="35000"/>
                  </a:schemeClr>
                </a:solidFill>
                <a:latin typeface="Arial" charset="0"/>
                <a:cs typeface="Times New Roman" pitchFamily="18" charset="0"/>
              </a:rPr>
            </a:br>
            <a:r>
              <a:rPr lang="en-US" sz="2000" dirty="0">
                <a:solidFill>
                  <a:schemeClr val="tx2">
                    <a:lumMod val="65000"/>
                    <a:lumOff val="35000"/>
                  </a:schemeClr>
                </a:solidFill>
                <a:latin typeface="Arial" charset="0"/>
                <a:cs typeface="Times New Roman" pitchFamily="18" charset="0"/>
              </a:rPr>
              <a:t>&amp; Testing</a:t>
            </a:r>
          </a:p>
          <a:p>
            <a:pPr marL="247185" indent="-247185" eaLnBrk="0" fontAlgn="base" hangingPunct="0">
              <a:spcBef>
                <a:spcPts val="1200"/>
              </a:spcBef>
              <a:spcAft>
                <a:spcPct val="0"/>
              </a:spcAft>
              <a:buClr>
                <a:schemeClr val="accent1"/>
              </a:buClr>
              <a:buSzPct val="80000"/>
              <a:buFont typeface="Webdings" pitchFamily="18" charset="2"/>
              <a:buChar char="4"/>
            </a:pPr>
            <a:r>
              <a:rPr lang="en-US" sz="2000" dirty="0">
                <a:solidFill>
                  <a:schemeClr val="tx2">
                    <a:lumMod val="65000"/>
                    <a:lumOff val="35000"/>
                  </a:schemeClr>
                </a:solidFill>
                <a:latin typeface="Arial" charset="0"/>
                <a:cs typeface="Times New Roman" pitchFamily="18" charset="0"/>
              </a:rPr>
              <a:t>Project &amp; Program Management</a:t>
            </a:r>
          </a:p>
          <a:p>
            <a:pPr marL="247185" indent="-247185" eaLnBrk="0" fontAlgn="base" hangingPunct="0">
              <a:spcBef>
                <a:spcPts val="1200"/>
              </a:spcBef>
              <a:spcAft>
                <a:spcPct val="0"/>
              </a:spcAft>
              <a:buClr>
                <a:schemeClr val="accent1"/>
              </a:buClr>
              <a:buSzPct val="80000"/>
              <a:buFont typeface="Webdings" pitchFamily="18" charset="2"/>
              <a:buChar char="4"/>
            </a:pPr>
            <a:r>
              <a:rPr lang="en-US" sz="2000" dirty="0">
                <a:solidFill>
                  <a:schemeClr val="tx2">
                    <a:lumMod val="65000"/>
                    <a:lumOff val="35000"/>
                  </a:schemeClr>
                </a:solidFill>
                <a:latin typeface="Arial" charset="0"/>
                <a:cs typeface="Times New Roman" pitchFamily="18" charset="0"/>
              </a:rPr>
              <a:t>Software Applications &amp; Multi-Vendor Integration</a:t>
            </a:r>
          </a:p>
        </p:txBody>
      </p:sp>
      <p:sp>
        <p:nvSpPr>
          <p:cNvPr id="40982" name="Rectangle 34"/>
          <p:cNvSpPr>
            <a:spLocks noChangeArrowheads="1"/>
          </p:cNvSpPr>
          <p:nvPr/>
        </p:nvSpPr>
        <p:spPr bwMode="auto">
          <a:xfrm>
            <a:off x="5941060" y="3829710"/>
            <a:ext cx="2705101" cy="2732610"/>
          </a:xfrm>
          <a:prstGeom prst="rect">
            <a:avLst/>
          </a:prstGeom>
          <a:noFill/>
          <a:ln w="9525" algn="ctr">
            <a:noFill/>
            <a:miter lim="800000"/>
            <a:headEnd/>
            <a:tailEnd/>
          </a:ln>
        </p:spPr>
        <p:txBody>
          <a:bodyPr lIns="0" tIns="65311" rIns="0" bIns="65311" anchor="t" anchorCtr="1">
            <a:spAutoFit/>
          </a:bodyPr>
          <a:lstStyle/>
          <a:p>
            <a:pPr marL="256256" indent="-256256" eaLnBrk="0" fontAlgn="base" hangingPunct="0">
              <a:spcBef>
                <a:spcPts val="1200"/>
              </a:spcBef>
              <a:spcAft>
                <a:spcPct val="0"/>
              </a:spcAft>
              <a:buClr>
                <a:schemeClr val="accent1"/>
              </a:buClr>
              <a:buSzPct val="80000"/>
              <a:buFont typeface="Webdings" pitchFamily="18" charset="2"/>
              <a:buChar char="4"/>
            </a:pPr>
            <a:r>
              <a:rPr lang="en-US" sz="2000" dirty="0">
                <a:solidFill>
                  <a:schemeClr val="tx2">
                    <a:lumMod val="65000"/>
                    <a:lumOff val="35000"/>
                  </a:schemeClr>
                </a:solidFill>
                <a:latin typeface="Arial" charset="0"/>
              </a:rPr>
              <a:t>24x7 Remote Technical Support with Software Upgrades, State of the Art Diagnostics </a:t>
            </a:r>
          </a:p>
          <a:p>
            <a:pPr marL="256256" indent="-256256" eaLnBrk="0" fontAlgn="base" hangingPunct="0">
              <a:spcBef>
                <a:spcPts val="1200"/>
              </a:spcBef>
              <a:spcAft>
                <a:spcPct val="0"/>
              </a:spcAft>
              <a:buClr>
                <a:schemeClr val="accent1"/>
              </a:buClr>
              <a:buSzPct val="80000"/>
              <a:buFont typeface="Webdings" pitchFamily="18" charset="2"/>
              <a:buChar char="4"/>
            </a:pPr>
            <a:r>
              <a:rPr lang="en-US" sz="2000" dirty="0">
                <a:solidFill>
                  <a:schemeClr val="tx2">
                    <a:lumMod val="65000"/>
                    <a:lumOff val="35000"/>
                  </a:schemeClr>
                </a:solidFill>
                <a:latin typeface="Arial" charset="0"/>
              </a:rPr>
              <a:t>Options for Onsite Support &amp; Advanced Services</a:t>
            </a:r>
          </a:p>
        </p:txBody>
      </p:sp>
      <p:sp>
        <p:nvSpPr>
          <p:cNvPr id="40985" name="Rectangle 35"/>
          <p:cNvSpPr>
            <a:spLocks noChangeArrowheads="1"/>
          </p:cNvSpPr>
          <p:nvPr/>
        </p:nvSpPr>
        <p:spPr bwMode="auto">
          <a:xfrm>
            <a:off x="8812472" y="3462802"/>
            <a:ext cx="2551868" cy="2901887"/>
          </a:xfrm>
          <a:prstGeom prst="rect">
            <a:avLst/>
          </a:prstGeom>
          <a:noFill/>
          <a:ln w="9525" algn="ctr">
            <a:noFill/>
            <a:miter lim="800000"/>
            <a:headEnd/>
            <a:tailEnd/>
          </a:ln>
        </p:spPr>
        <p:txBody>
          <a:bodyPr wrap="square" lIns="0" tIns="65311" rIns="0" bIns="65311" anchor="t" anchorCtr="1">
            <a:spAutoFit/>
          </a:bodyPr>
          <a:lstStyle/>
          <a:p>
            <a:pPr marL="247185" indent="-247185" eaLnBrk="0" fontAlgn="base" hangingPunct="0">
              <a:spcBef>
                <a:spcPts val="1200"/>
              </a:spcBef>
              <a:spcAft>
                <a:spcPct val="0"/>
              </a:spcAft>
              <a:buClr>
                <a:schemeClr val="accent1"/>
              </a:buClr>
              <a:buSzPct val="80000"/>
              <a:buFont typeface="Webdings" pitchFamily="18" charset="2"/>
              <a:buChar char="4"/>
            </a:pPr>
            <a:r>
              <a:rPr lang="en-US" sz="2000" dirty="0">
                <a:solidFill>
                  <a:schemeClr val="tx2">
                    <a:lumMod val="65000"/>
                    <a:lumOff val="35000"/>
                  </a:schemeClr>
                </a:solidFill>
                <a:latin typeface="Arial" charset="0"/>
              </a:rPr>
              <a:t>Proactive Monitoring &amp; Management Services</a:t>
            </a:r>
          </a:p>
          <a:p>
            <a:pPr marL="247185" indent="-247185" eaLnBrk="0" fontAlgn="base" hangingPunct="0">
              <a:spcBef>
                <a:spcPts val="1200"/>
              </a:spcBef>
              <a:spcAft>
                <a:spcPct val="0"/>
              </a:spcAft>
              <a:buClr>
                <a:schemeClr val="accent1"/>
              </a:buClr>
              <a:buSzPct val="80000"/>
              <a:buFont typeface="Webdings" pitchFamily="18" charset="2"/>
              <a:buChar char="4"/>
            </a:pPr>
            <a:r>
              <a:rPr lang="en-US" sz="2000" dirty="0">
                <a:solidFill>
                  <a:schemeClr val="tx2">
                    <a:lumMod val="65000"/>
                    <a:lumOff val="35000"/>
                  </a:schemeClr>
                </a:solidFill>
                <a:latin typeface="Arial" charset="0"/>
              </a:rPr>
              <a:t>Cloud Hosted &amp; Delivery Options  </a:t>
            </a:r>
          </a:p>
          <a:p>
            <a:pPr marL="247185" indent="-247185" eaLnBrk="0" fontAlgn="base" hangingPunct="0">
              <a:spcBef>
                <a:spcPts val="1200"/>
              </a:spcBef>
              <a:spcAft>
                <a:spcPct val="0"/>
              </a:spcAft>
              <a:buClr>
                <a:schemeClr val="accent1"/>
              </a:buClr>
              <a:buSzPct val="80000"/>
              <a:buFont typeface="Webdings" pitchFamily="18" charset="2"/>
              <a:buChar char="4"/>
            </a:pPr>
            <a:r>
              <a:rPr lang="en-US" sz="2000" dirty="0">
                <a:solidFill>
                  <a:schemeClr val="tx2">
                    <a:lumMod val="65000"/>
                    <a:lumOff val="35000"/>
                  </a:schemeClr>
                </a:solidFill>
                <a:latin typeface="Arial" charset="0"/>
              </a:rPr>
              <a:t>Direct &amp; Partner Enabled Solutions </a:t>
            </a:r>
          </a:p>
        </p:txBody>
      </p:sp>
      <p:sp>
        <p:nvSpPr>
          <p:cNvPr id="2" name="TextBox 1"/>
          <p:cNvSpPr txBox="1"/>
          <p:nvPr/>
        </p:nvSpPr>
        <p:spPr>
          <a:xfrm>
            <a:off x="889403" y="7105741"/>
            <a:ext cx="12851595" cy="424732"/>
          </a:xfrm>
          <a:prstGeom prst="rect">
            <a:avLst/>
          </a:prstGeom>
          <a:noFill/>
        </p:spPr>
        <p:txBody>
          <a:bodyPr wrap="none" rtlCol="0" anchor="ctr" anchorCtr="1">
            <a:spAutoFit/>
          </a:bodyPr>
          <a:lstStyle/>
          <a:p>
            <a:pPr>
              <a:lnSpc>
                <a:spcPct val="90000"/>
              </a:lnSpc>
            </a:pPr>
            <a:r>
              <a:rPr lang="en-US" sz="2400" b="1" dirty="0">
                <a:solidFill>
                  <a:srgbClr val="98050E"/>
                </a:solidFill>
                <a:hlinkClick r:id="rId4"/>
              </a:rPr>
              <a:t>Professional Services</a:t>
            </a:r>
            <a:r>
              <a:rPr lang="en-US" sz="2400" b="1" dirty="0">
                <a:solidFill>
                  <a:srgbClr val="98050E"/>
                </a:solidFill>
              </a:rPr>
              <a:t> </a:t>
            </a:r>
            <a:r>
              <a:rPr lang="en-US" sz="2400" b="1" dirty="0"/>
              <a:t>/</a:t>
            </a:r>
            <a:r>
              <a:rPr lang="en-US" sz="2400" b="1" dirty="0">
                <a:solidFill>
                  <a:srgbClr val="98050E"/>
                </a:solidFill>
              </a:rPr>
              <a:t> </a:t>
            </a:r>
            <a:r>
              <a:rPr lang="en-US" sz="2400" b="1" dirty="0">
                <a:solidFill>
                  <a:srgbClr val="98050E"/>
                </a:solidFill>
                <a:hlinkClick r:id="rId5"/>
              </a:rPr>
              <a:t>Global Support Services</a:t>
            </a:r>
            <a:r>
              <a:rPr lang="en-US" sz="2400" b="1" dirty="0">
                <a:solidFill>
                  <a:srgbClr val="98050E"/>
                </a:solidFill>
              </a:rPr>
              <a:t> </a:t>
            </a:r>
            <a:r>
              <a:rPr lang="en-US" sz="2400" b="1" dirty="0"/>
              <a:t>/</a:t>
            </a:r>
            <a:r>
              <a:rPr lang="en-US" sz="2400" b="1" dirty="0">
                <a:solidFill>
                  <a:srgbClr val="98050E"/>
                </a:solidFill>
              </a:rPr>
              <a:t> </a:t>
            </a:r>
            <a:r>
              <a:rPr lang="en-US" sz="2400" b="1" dirty="0">
                <a:solidFill>
                  <a:srgbClr val="98050E"/>
                </a:solidFill>
                <a:hlinkClick r:id="rId6"/>
              </a:rPr>
              <a:t>Private Cloud and Managed Services</a:t>
            </a:r>
            <a:endParaRPr lang="en-US" sz="2400" b="1" dirty="0">
              <a:solidFill>
                <a:srgbClr val="98050E"/>
              </a:solidFill>
            </a:endParaRPr>
          </a:p>
        </p:txBody>
      </p:sp>
      <p:sp>
        <p:nvSpPr>
          <p:cNvPr id="40" name="Rectangle 35"/>
          <p:cNvSpPr>
            <a:spLocks noChangeArrowheads="1"/>
          </p:cNvSpPr>
          <p:nvPr/>
        </p:nvSpPr>
        <p:spPr bwMode="auto">
          <a:xfrm>
            <a:off x="11607268" y="2693361"/>
            <a:ext cx="2551868" cy="3671328"/>
          </a:xfrm>
          <a:prstGeom prst="rect">
            <a:avLst/>
          </a:prstGeom>
          <a:noFill/>
          <a:ln w="9525" algn="ctr">
            <a:noFill/>
            <a:miter lim="800000"/>
            <a:headEnd/>
            <a:tailEnd/>
          </a:ln>
        </p:spPr>
        <p:txBody>
          <a:bodyPr wrap="square" lIns="0" tIns="65311" rIns="0" bIns="65311" anchor="t" anchorCtr="1">
            <a:spAutoFit/>
          </a:bodyPr>
          <a:lstStyle/>
          <a:p>
            <a:pPr marL="247185" indent="-247185" eaLnBrk="0" fontAlgn="base" hangingPunct="0">
              <a:spcBef>
                <a:spcPts val="1200"/>
              </a:spcBef>
              <a:spcAft>
                <a:spcPct val="0"/>
              </a:spcAft>
              <a:buClr>
                <a:schemeClr val="accent1"/>
              </a:buClr>
              <a:buSzPct val="80000"/>
              <a:buFont typeface="Webdings" pitchFamily="18" charset="2"/>
              <a:buChar char="4"/>
            </a:pPr>
            <a:r>
              <a:rPr lang="en-US" sz="2000" dirty="0">
                <a:solidFill>
                  <a:schemeClr val="tx2">
                    <a:lumMod val="65000"/>
                    <a:lumOff val="35000"/>
                  </a:schemeClr>
                </a:solidFill>
                <a:latin typeface="Arial" charset="0"/>
              </a:rPr>
              <a:t>Continuous Performance Analysis &amp; Optimization</a:t>
            </a:r>
          </a:p>
          <a:p>
            <a:pPr marL="247185" indent="-247185" eaLnBrk="0" fontAlgn="base" hangingPunct="0">
              <a:spcBef>
                <a:spcPts val="1200"/>
              </a:spcBef>
              <a:spcAft>
                <a:spcPct val="0"/>
              </a:spcAft>
              <a:buClr>
                <a:schemeClr val="accent1"/>
              </a:buClr>
              <a:buSzPct val="80000"/>
              <a:buFont typeface="Webdings" pitchFamily="18" charset="2"/>
              <a:buChar char="4"/>
            </a:pPr>
            <a:r>
              <a:rPr lang="en-US" sz="2000" dirty="0">
                <a:solidFill>
                  <a:schemeClr val="tx2">
                    <a:lumMod val="65000"/>
                    <a:lumOff val="35000"/>
                  </a:schemeClr>
                </a:solidFill>
                <a:latin typeface="Arial" charset="0"/>
              </a:rPr>
              <a:t>Performance Monitoring</a:t>
            </a:r>
          </a:p>
          <a:p>
            <a:pPr marL="247185" indent="-247185" eaLnBrk="0" fontAlgn="base" hangingPunct="0">
              <a:spcBef>
                <a:spcPts val="1200"/>
              </a:spcBef>
              <a:spcAft>
                <a:spcPct val="0"/>
              </a:spcAft>
              <a:buClr>
                <a:schemeClr val="accent1"/>
              </a:buClr>
              <a:buSzPct val="80000"/>
              <a:buFont typeface="Webdings" pitchFamily="18" charset="2"/>
              <a:buChar char="4"/>
            </a:pPr>
            <a:r>
              <a:rPr lang="en-US" sz="2000" dirty="0">
                <a:solidFill>
                  <a:schemeClr val="tx2">
                    <a:lumMod val="65000"/>
                    <a:lumOff val="35000"/>
                  </a:schemeClr>
                </a:solidFill>
                <a:latin typeface="Arial" charset="0"/>
              </a:rPr>
              <a:t>Transformational Services Delivery</a:t>
            </a:r>
          </a:p>
          <a:p>
            <a:pPr marL="247185" indent="-247185" eaLnBrk="0" fontAlgn="base" hangingPunct="0">
              <a:spcBef>
                <a:spcPts val="1200"/>
              </a:spcBef>
              <a:spcAft>
                <a:spcPct val="0"/>
              </a:spcAft>
              <a:buClr>
                <a:schemeClr val="accent1"/>
              </a:buClr>
              <a:buSzPct val="80000"/>
              <a:buFont typeface="Webdings" pitchFamily="18" charset="2"/>
              <a:buChar char="4"/>
            </a:pPr>
            <a:r>
              <a:rPr lang="en-US" sz="2000" dirty="0">
                <a:solidFill>
                  <a:schemeClr val="tx2">
                    <a:lumMod val="65000"/>
                    <a:lumOff val="35000"/>
                  </a:schemeClr>
                </a:solidFill>
                <a:latin typeface="Arial" charset="0"/>
              </a:rPr>
              <a:t>Hybrid &amp; Mixed Environments</a:t>
            </a:r>
          </a:p>
        </p:txBody>
      </p:sp>
      <p:sp>
        <p:nvSpPr>
          <p:cNvPr id="5" name="Rectangle 4"/>
          <p:cNvSpPr/>
          <p:nvPr/>
        </p:nvSpPr>
        <p:spPr>
          <a:xfrm>
            <a:off x="304802" y="3400515"/>
            <a:ext cx="2743576" cy="720197"/>
          </a:xfrm>
          <a:prstGeom prst="rect">
            <a:avLst/>
          </a:prstGeom>
        </p:spPr>
        <p:txBody>
          <a:bodyPr wrap="square">
            <a:spAutoFit/>
          </a:bodyPr>
          <a:lstStyle/>
          <a:p>
            <a:pPr algn="ctr" fontAlgn="base">
              <a:lnSpc>
                <a:spcPct val="85000"/>
              </a:lnSpc>
              <a:spcBef>
                <a:spcPct val="0"/>
              </a:spcBef>
              <a:spcAft>
                <a:spcPct val="0"/>
              </a:spcAft>
              <a:defRPr/>
            </a:pPr>
            <a:r>
              <a:rPr lang="en-US" sz="2400" b="1" dirty="0">
                <a:solidFill>
                  <a:schemeClr val="accent1"/>
                </a:solidFill>
              </a:rPr>
              <a:t>PLAN &amp;</a:t>
            </a:r>
            <a:br>
              <a:rPr lang="en-US" sz="2400" b="1" dirty="0">
                <a:solidFill>
                  <a:schemeClr val="accent1"/>
                </a:solidFill>
              </a:rPr>
            </a:br>
            <a:r>
              <a:rPr lang="en-US" sz="2400" b="1" dirty="0">
                <a:solidFill>
                  <a:schemeClr val="accent1"/>
                </a:solidFill>
              </a:rPr>
              <a:t>DESIGN</a:t>
            </a:r>
          </a:p>
        </p:txBody>
      </p:sp>
      <p:sp>
        <p:nvSpPr>
          <p:cNvPr id="52" name="Rectangle 51"/>
          <p:cNvSpPr/>
          <p:nvPr/>
        </p:nvSpPr>
        <p:spPr>
          <a:xfrm>
            <a:off x="3111180" y="3400515"/>
            <a:ext cx="2743576" cy="720197"/>
          </a:xfrm>
          <a:prstGeom prst="rect">
            <a:avLst/>
          </a:prstGeom>
        </p:spPr>
        <p:txBody>
          <a:bodyPr wrap="square">
            <a:spAutoFit/>
          </a:bodyPr>
          <a:lstStyle/>
          <a:p>
            <a:pPr algn="ctr" fontAlgn="base">
              <a:lnSpc>
                <a:spcPct val="85000"/>
              </a:lnSpc>
              <a:spcBef>
                <a:spcPct val="0"/>
              </a:spcBef>
              <a:spcAft>
                <a:spcPct val="0"/>
              </a:spcAft>
              <a:defRPr/>
            </a:pPr>
            <a:r>
              <a:rPr lang="en-US" sz="2400" b="1" dirty="0">
                <a:solidFill>
                  <a:schemeClr val="accent1"/>
                </a:solidFill>
              </a:rPr>
              <a:t>DEPLOY &amp;</a:t>
            </a:r>
            <a:br>
              <a:rPr lang="en-US" sz="2400" b="1" dirty="0">
                <a:solidFill>
                  <a:schemeClr val="accent1"/>
                </a:solidFill>
              </a:rPr>
            </a:br>
            <a:r>
              <a:rPr lang="en-US" sz="2400" b="1" dirty="0">
                <a:solidFill>
                  <a:schemeClr val="accent1"/>
                </a:solidFill>
              </a:rPr>
              <a:t>INTEGRATE</a:t>
            </a:r>
          </a:p>
        </p:txBody>
      </p:sp>
      <p:sp>
        <p:nvSpPr>
          <p:cNvPr id="54" name="Rectangle 53"/>
          <p:cNvSpPr/>
          <p:nvPr/>
        </p:nvSpPr>
        <p:spPr>
          <a:xfrm>
            <a:off x="5921822" y="3350317"/>
            <a:ext cx="2743576" cy="406265"/>
          </a:xfrm>
          <a:prstGeom prst="rect">
            <a:avLst/>
          </a:prstGeom>
        </p:spPr>
        <p:txBody>
          <a:bodyPr wrap="square">
            <a:spAutoFit/>
          </a:bodyPr>
          <a:lstStyle/>
          <a:p>
            <a:pPr algn="ctr" fontAlgn="base">
              <a:lnSpc>
                <a:spcPct val="85000"/>
              </a:lnSpc>
              <a:spcBef>
                <a:spcPct val="0"/>
              </a:spcBef>
              <a:spcAft>
                <a:spcPct val="0"/>
              </a:spcAft>
              <a:defRPr/>
            </a:pPr>
            <a:r>
              <a:rPr lang="en-US" sz="2400" b="1" dirty="0">
                <a:solidFill>
                  <a:schemeClr val="accent1"/>
                </a:solidFill>
              </a:rPr>
              <a:t>SUPPORT</a:t>
            </a:r>
          </a:p>
        </p:txBody>
      </p:sp>
      <p:sp>
        <p:nvSpPr>
          <p:cNvPr id="55" name="Rectangle 54"/>
          <p:cNvSpPr/>
          <p:nvPr/>
        </p:nvSpPr>
        <p:spPr>
          <a:xfrm>
            <a:off x="8716618" y="2950485"/>
            <a:ext cx="2743576" cy="406265"/>
          </a:xfrm>
          <a:prstGeom prst="rect">
            <a:avLst/>
          </a:prstGeom>
        </p:spPr>
        <p:txBody>
          <a:bodyPr wrap="square">
            <a:spAutoFit/>
          </a:bodyPr>
          <a:lstStyle/>
          <a:p>
            <a:pPr algn="ctr" fontAlgn="base">
              <a:lnSpc>
                <a:spcPct val="85000"/>
              </a:lnSpc>
              <a:spcBef>
                <a:spcPct val="0"/>
              </a:spcBef>
              <a:spcAft>
                <a:spcPct val="0"/>
              </a:spcAft>
              <a:defRPr/>
            </a:pPr>
            <a:r>
              <a:rPr lang="en-US" sz="2400" b="1" dirty="0">
                <a:solidFill>
                  <a:schemeClr val="accent1"/>
                </a:solidFill>
              </a:rPr>
              <a:t>OPERATE</a:t>
            </a:r>
          </a:p>
        </p:txBody>
      </p:sp>
      <p:sp>
        <p:nvSpPr>
          <p:cNvPr id="56" name="Rectangle 55"/>
          <p:cNvSpPr/>
          <p:nvPr/>
        </p:nvSpPr>
        <p:spPr>
          <a:xfrm>
            <a:off x="11511414" y="2202776"/>
            <a:ext cx="2743576" cy="406265"/>
          </a:xfrm>
          <a:prstGeom prst="rect">
            <a:avLst/>
          </a:prstGeom>
        </p:spPr>
        <p:txBody>
          <a:bodyPr wrap="square">
            <a:spAutoFit/>
          </a:bodyPr>
          <a:lstStyle/>
          <a:p>
            <a:pPr algn="ctr" fontAlgn="base">
              <a:lnSpc>
                <a:spcPct val="85000"/>
              </a:lnSpc>
              <a:spcBef>
                <a:spcPct val="0"/>
              </a:spcBef>
              <a:spcAft>
                <a:spcPct val="0"/>
              </a:spcAft>
              <a:defRPr/>
            </a:pPr>
            <a:r>
              <a:rPr lang="en-US" sz="2400" b="1" dirty="0">
                <a:solidFill>
                  <a:schemeClr val="accent1"/>
                </a:solidFill>
              </a:rPr>
              <a:t>OPTIMIZE</a:t>
            </a:r>
          </a:p>
        </p:txBody>
      </p:sp>
      <p:grpSp>
        <p:nvGrpSpPr>
          <p:cNvPr id="7" name="Group 6"/>
          <p:cNvGrpSpPr/>
          <p:nvPr/>
        </p:nvGrpSpPr>
        <p:grpSpPr>
          <a:xfrm>
            <a:off x="1041844" y="1978354"/>
            <a:ext cx="1269492" cy="1269492"/>
            <a:chOff x="1039115" y="1978354"/>
            <a:chExt cx="1269492" cy="1269492"/>
          </a:xfrm>
        </p:grpSpPr>
        <p:sp>
          <p:nvSpPr>
            <p:cNvPr id="6" name="Oval 5"/>
            <p:cNvSpPr/>
            <p:nvPr/>
          </p:nvSpPr>
          <p:spPr>
            <a:xfrm>
              <a:off x="1125221" y="2062687"/>
              <a:ext cx="1097280" cy="1097280"/>
            </a:xfrm>
            <a:prstGeom prst="ellipse">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pic>
          <p:nvPicPr>
            <p:cNvPr id="49" name="Picture 48" descr="Designs-red-circle.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39115" y="1978354"/>
              <a:ext cx="1269492" cy="1269492"/>
            </a:xfrm>
            <a:prstGeom prst="rect">
              <a:avLst/>
            </a:prstGeom>
          </p:spPr>
        </p:pic>
      </p:grpSp>
      <p:grpSp>
        <p:nvGrpSpPr>
          <p:cNvPr id="8" name="Group 7"/>
          <p:cNvGrpSpPr/>
          <p:nvPr/>
        </p:nvGrpSpPr>
        <p:grpSpPr>
          <a:xfrm>
            <a:off x="3848222" y="2047569"/>
            <a:ext cx="1269492" cy="1269492"/>
            <a:chOff x="3829172" y="2047569"/>
            <a:chExt cx="1269492" cy="1269492"/>
          </a:xfrm>
        </p:grpSpPr>
        <p:sp>
          <p:nvSpPr>
            <p:cNvPr id="59" name="Oval 58"/>
            <p:cNvSpPr/>
            <p:nvPr/>
          </p:nvSpPr>
          <p:spPr>
            <a:xfrm>
              <a:off x="3931954" y="2128459"/>
              <a:ext cx="1097280" cy="1097280"/>
            </a:xfrm>
            <a:prstGeom prst="ellipse">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pic>
          <p:nvPicPr>
            <p:cNvPr id="50" name="Picture 49" descr="Enhancement-red-circle.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829172" y="2047569"/>
              <a:ext cx="1269492" cy="1269492"/>
            </a:xfrm>
            <a:prstGeom prst="rect">
              <a:avLst/>
            </a:prstGeom>
          </p:spPr>
        </p:pic>
      </p:grpSp>
      <p:grpSp>
        <p:nvGrpSpPr>
          <p:cNvPr id="9" name="Group 8"/>
          <p:cNvGrpSpPr/>
          <p:nvPr/>
        </p:nvGrpSpPr>
        <p:grpSpPr>
          <a:xfrm>
            <a:off x="6658864" y="1925214"/>
            <a:ext cx="1269492" cy="1269492"/>
            <a:chOff x="6675250" y="1925214"/>
            <a:chExt cx="1269492" cy="1269492"/>
          </a:xfrm>
        </p:grpSpPr>
        <p:sp>
          <p:nvSpPr>
            <p:cNvPr id="60" name="Oval 59"/>
            <p:cNvSpPr/>
            <p:nvPr/>
          </p:nvSpPr>
          <p:spPr>
            <a:xfrm>
              <a:off x="6761356" y="2011320"/>
              <a:ext cx="1097280" cy="1097280"/>
            </a:xfrm>
            <a:prstGeom prst="ellipse">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pic>
          <p:nvPicPr>
            <p:cNvPr id="57" name="Picture 56" descr="Support-red-circle.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675250" y="1925214"/>
              <a:ext cx="1269492" cy="1269492"/>
            </a:xfrm>
            <a:prstGeom prst="rect">
              <a:avLst/>
            </a:prstGeom>
          </p:spPr>
        </p:pic>
      </p:grpSp>
      <p:grpSp>
        <p:nvGrpSpPr>
          <p:cNvPr id="11" name="Group 10"/>
          <p:cNvGrpSpPr/>
          <p:nvPr/>
        </p:nvGrpSpPr>
        <p:grpSpPr>
          <a:xfrm>
            <a:off x="12248456" y="709752"/>
            <a:ext cx="1269492" cy="1269492"/>
            <a:chOff x="12286556" y="709752"/>
            <a:chExt cx="1269492" cy="1269492"/>
          </a:xfrm>
        </p:grpSpPr>
        <p:sp>
          <p:nvSpPr>
            <p:cNvPr id="62" name="Oval 61"/>
            <p:cNvSpPr/>
            <p:nvPr/>
          </p:nvSpPr>
          <p:spPr>
            <a:xfrm>
              <a:off x="12372662" y="795858"/>
              <a:ext cx="1097280" cy="1097280"/>
            </a:xfrm>
            <a:prstGeom prst="ellipse">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pic>
          <p:nvPicPr>
            <p:cNvPr id="47" name="Picture 46" descr="Objective-red-circle.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2286556" y="709752"/>
              <a:ext cx="1269492" cy="1269492"/>
            </a:xfrm>
            <a:prstGeom prst="rect">
              <a:avLst/>
            </a:prstGeom>
          </p:spPr>
        </p:pic>
      </p:grpSp>
      <p:grpSp>
        <p:nvGrpSpPr>
          <p:cNvPr id="10" name="Group 9"/>
          <p:cNvGrpSpPr/>
          <p:nvPr/>
        </p:nvGrpSpPr>
        <p:grpSpPr>
          <a:xfrm>
            <a:off x="9453660" y="1523103"/>
            <a:ext cx="1269492" cy="1269492"/>
            <a:chOff x="9457948" y="1523103"/>
            <a:chExt cx="1269492" cy="1269492"/>
          </a:xfrm>
        </p:grpSpPr>
        <p:sp>
          <p:nvSpPr>
            <p:cNvPr id="61" name="Oval 60"/>
            <p:cNvSpPr/>
            <p:nvPr/>
          </p:nvSpPr>
          <p:spPr>
            <a:xfrm>
              <a:off x="9544054" y="1609209"/>
              <a:ext cx="1097280" cy="1097280"/>
            </a:xfrm>
            <a:prstGeom prst="ellipse">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pic>
          <p:nvPicPr>
            <p:cNvPr id="48" name="Picture 47" descr="Settings-red-circle.pn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457948" y="1523103"/>
              <a:ext cx="1269492" cy="1269492"/>
            </a:xfrm>
            <a:prstGeom prst="rect">
              <a:avLst/>
            </a:prstGeom>
          </p:spPr>
        </p:pic>
      </p:grpSp>
    </p:spTree>
    <p:extLst>
      <p:ext uri="{BB962C8B-B14F-4D97-AF65-F5344CB8AC3E}">
        <p14:creationId xmlns:p14="http://schemas.microsoft.com/office/powerpoint/2010/main" val="39262851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662334"/>
            <a:ext cx="14630400" cy="545690"/>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sp>
        <p:nvSpPr>
          <p:cNvPr id="5" name="Title 4"/>
          <p:cNvSpPr>
            <a:spLocks noGrp="1"/>
          </p:cNvSpPr>
          <p:nvPr>
            <p:ph type="title"/>
          </p:nvPr>
        </p:nvSpPr>
        <p:spPr/>
        <p:txBody>
          <a:bodyPr/>
          <a:lstStyle/>
          <a:p>
            <a:r>
              <a:rPr lang="en-US" dirty="0"/>
              <a:t>Support Advantage Preferred</a:t>
            </a:r>
            <a:br>
              <a:rPr lang="en-US" dirty="0"/>
            </a:br>
            <a:r>
              <a:rPr lang="en-US" sz="2800" cap="none" dirty="0">
                <a:solidFill>
                  <a:schemeClr val="accent1"/>
                </a:solidFill>
                <a:latin typeface="+mn-lt"/>
              </a:rPr>
              <a:t>Award Winning Support with Automated Diagnostics and Resolution</a:t>
            </a:r>
          </a:p>
        </p:txBody>
      </p:sp>
      <p:sp>
        <p:nvSpPr>
          <p:cNvPr id="3" name="Content Placeholder 2"/>
          <p:cNvSpPr>
            <a:spLocks noGrp="1"/>
          </p:cNvSpPr>
          <p:nvPr>
            <p:ph idx="1"/>
          </p:nvPr>
        </p:nvSpPr>
        <p:spPr>
          <a:xfrm>
            <a:off x="3170906" y="2294853"/>
            <a:ext cx="11179277" cy="5312803"/>
          </a:xfrm>
        </p:spPr>
        <p:txBody>
          <a:bodyPr wrap="square">
            <a:spAutoFit/>
          </a:bodyPr>
          <a:lstStyle/>
          <a:p>
            <a:pPr marL="339725" indent="-339725">
              <a:lnSpc>
                <a:spcPct val="100000"/>
              </a:lnSpc>
              <a:spcBef>
                <a:spcPts val="1000"/>
              </a:spcBef>
            </a:pPr>
            <a:r>
              <a:rPr lang="en-US" sz="1800" dirty="0"/>
              <a:t>24 X 7 Remote technical support for software and hardware</a:t>
            </a:r>
          </a:p>
          <a:p>
            <a:pPr marL="339725" indent="-339725">
              <a:lnSpc>
                <a:spcPct val="100000"/>
              </a:lnSpc>
              <a:spcBef>
                <a:spcPts val="1000"/>
              </a:spcBef>
            </a:pPr>
            <a:r>
              <a:rPr lang="en-US" sz="1800" dirty="0"/>
              <a:t>Access to Avaya Support Website (ASW), upgrades, updates, fixes and security advisories</a:t>
            </a:r>
          </a:p>
          <a:p>
            <a:pPr marL="339725" indent="-339725">
              <a:lnSpc>
                <a:spcPct val="100000"/>
              </a:lnSpc>
              <a:spcBef>
                <a:spcPts val="1000"/>
              </a:spcBef>
            </a:pPr>
            <a:r>
              <a:rPr lang="en-US" sz="1800" dirty="0"/>
              <a:t>Enable Avaya remote support via </a:t>
            </a:r>
            <a:r>
              <a:rPr lang="en-US" sz="1800" b="1" dirty="0"/>
              <a:t>Secure Access Link (SAL) Gateway software - Healthy SAL connectivity enables issues to be resolved 42% faster</a:t>
            </a:r>
          </a:p>
          <a:p>
            <a:pPr marL="339725" indent="-339725">
              <a:lnSpc>
                <a:spcPct val="100000"/>
              </a:lnSpc>
              <a:spcBef>
                <a:spcPts val="1000"/>
              </a:spcBef>
            </a:pPr>
            <a:r>
              <a:rPr lang="en-US" sz="1800" dirty="0"/>
              <a:t>Diagnose interoperability issues across mixed environments and isolate the root cause faster</a:t>
            </a:r>
            <a:br>
              <a:rPr lang="en-US" sz="1800" dirty="0"/>
            </a:br>
            <a:r>
              <a:rPr lang="en-US" sz="1800" dirty="0"/>
              <a:t>with </a:t>
            </a:r>
            <a:r>
              <a:rPr lang="en-US" sz="1800" b="1" dirty="0"/>
              <a:t>Multi-Vendor Collaborative Support</a:t>
            </a:r>
          </a:p>
          <a:p>
            <a:pPr marL="339725" indent="-339725">
              <a:lnSpc>
                <a:spcPct val="100000"/>
              </a:lnSpc>
              <a:spcBef>
                <a:spcPts val="1000"/>
              </a:spcBef>
            </a:pPr>
            <a:r>
              <a:rPr lang="en-US" sz="1800" dirty="0"/>
              <a:t>93% alarm auto-resolution and 73% more likely to avoid an outage with</a:t>
            </a:r>
            <a:br>
              <a:rPr lang="en-US" sz="1800" dirty="0"/>
            </a:br>
            <a:r>
              <a:rPr lang="en-US" sz="1800" dirty="0"/>
              <a:t>world class automated diagnostics and proactive restoration capabilities using </a:t>
            </a:r>
            <a:r>
              <a:rPr lang="en-US" sz="1800" b="1" dirty="0"/>
              <a:t>EXPERT </a:t>
            </a:r>
            <a:r>
              <a:rPr lang="en-US" sz="1800" b="1" dirty="0" err="1"/>
              <a:t>Systems</a:t>
            </a:r>
            <a:r>
              <a:rPr lang="en-US" sz="1800" baseline="30000" dirty="0" err="1"/>
              <a:t>SM</a:t>
            </a:r>
            <a:r>
              <a:rPr lang="en-US" sz="1800" b="1" dirty="0"/>
              <a:t> </a:t>
            </a:r>
          </a:p>
          <a:p>
            <a:pPr marL="339725" indent="-339725">
              <a:lnSpc>
                <a:spcPct val="100000"/>
              </a:lnSpc>
              <a:spcBef>
                <a:spcPts val="1000"/>
              </a:spcBef>
            </a:pPr>
            <a:r>
              <a:rPr lang="en-US" sz="1800" dirty="0"/>
              <a:t>Unprecedented network visibility with Avaya Diagnostic Server with </a:t>
            </a:r>
            <a:r>
              <a:rPr lang="en-US" sz="1800" b="1" dirty="0"/>
              <a:t>SLA </a:t>
            </a:r>
            <a:r>
              <a:rPr lang="en-US" sz="1800" b="1" dirty="0" err="1"/>
              <a:t>Mon</a:t>
            </a:r>
            <a:r>
              <a:rPr lang="en-US" sz="1800" b="1" baseline="30000" dirty="0" err="1"/>
              <a:t>TM</a:t>
            </a:r>
            <a:r>
              <a:rPr lang="en-US" sz="1800" b="1" dirty="0"/>
              <a:t> technology </a:t>
            </a:r>
            <a:r>
              <a:rPr lang="en-US" sz="1800" dirty="0"/>
              <a:t>to help optimize network performance and can help Avaya Tier III resolve issues up to </a:t>
            </a:r>
            <a:r>
              <a:rPr lang="en-US" sz="1800" b="1" dirty="0"/>
              <a:t>50% faster</a:t>
            </a:r>
          </a:p>
          <a:p>
            <a:pPr marL="339725" indent="-339725">
              <a:lnSpc>
                <a:spcPct val="100000"/>
              </a:lnSpc>
              <a:spcBef>
                <a:spcPts val="1000"/>
              </a:spcBef>
            </a:pPr>
            <a:r>
              <a:rPr lang="en-US" sz="1800" dirty="0"/>
              <a:t>Rapid resolution with response </a:t>
            </a:r>
            <a:r>
              <a:rPr lang="en-US" sz="1800" b="1" dirty="0"/>
              <a:t>SLO of 15 minute via the web and proactive alert of network issues (PSTN &amp; IP)</a:t>
            </a:r>
          </a:p>
          <a:p>
            <a:pPr marL="339725" indent="-339725">
              <a:lnSpc>
                <a:spcPct val="100000"/>
              </a:lnSpc>
              <a:spcBef>
                <a:spcPts val="1000"/>
              </a:spcBef>
            </a:pPr>
            <a:r>
              <a:rPr lang="en-US" sz="1800" dirty="0"/>
              <a:t>Simple &amp; automated movement of licenses globally with </a:t>
            </a:r>
            <a:r>
              <a:rPr lang="en-US" sz="1800" b="1" dirty="0"/>
              <a:t>Global License Portability</a:t>
            </a:r>
          </a:p>
          <a:p>
            <a:pPr marL="339725" indent="-339725">
              <a:lnSpc>
                <a:spcPct val="100000"/>
              </a:lnSpc>
              <a:spcBef>
                <a:spcPts val="1000"/>
              </a:spcBef>
            </a:pPr>
            <a:r>
              <a:rPr lang="en-US" sz="1800" dirty="0"/>
              <a:t>Increased security &amp; ease of managing authentication policies with </a:t>
            </a:r>
            <a:r>
              <a:rPr lang="en-US" sz="1800" b="1" dirty="0"/>
              <a:t>Avaya Secure Access Link (SAL) Policy Server software</a:t>
            </a:r>
          </a:p>
        </p:txBody>
      </p:sp>
      <p:sp>
        <p:nvSpPr>
          <p:cNvPr id="8" name="Rectangle 7"/>
          <p:cNvSpPr/>
          <p:nvPr/>
        </p:nvSpPr>
        <p:spPr>
          <a:xfrm>
            <a:off x="2963275" y="1704347"/>
            <a:ext cx="3292120" cy="461665"/>
          </a:xfrm>
          <a:prstGeom prst="rect">
            <a:avLst/>
          </a:prstGeom>
        </p:spPr>
        <p:txBody>
          <a:bodyPr wrap="none" anchor="ctr">
            <a:spAutoFit/>
          </a:bodyPr>
          <a:lstStyle/>
          <a:p>
            <a:pPr>
              <a:spcBef>
                <a:spcPts val="1200"/>
              </a:spcBef>
            </a:pPr>
            <a:r>
              <a:rPr lang="en-US" sz="2400" b="1" dirty="0">
                <a:solidFill>
                  <a:schemeClr val="accent1"/>
                </a:solidFill>
              </a:rPr>
              <a:t>SERVICE INCLUDES:</a:t>
            </a:r>
          </a:p>
        </p:txBody>
      </p:sp>
      <p:sp>
        <p:nvSpPr>
          <p:cNvPr id="10" name="Rectangle 9"/>
          <p:cNvSpPr/>
          <p:nvPr/>
        </p:nvSpPr>
        <p:spPr>
          <a:xfrm>
            <a:off x="0" y="1704347"/>
            <a:ext cx="3038168" cy="3192118"/>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tIns="45720" bIns="274320" rtlCol="0" anchor="b" anchorCtr="0"/>
          <a:lstStyle/>
          <a:p>
            <a:pPr algn="ctr" defTabSz="1463040" fontAlgn="base">
              <a:spcBef>
                <a:spcPct val="0"/>
              </a:spcBef>
              <a:spcAft>
                <a:spcPct val="0"/>
              </a:spcAft>
              <a:defRPr/>
            </a:pPr>
            <a:r>
              <a:rPr lang="en-US" sz="2400" kern="0" dirty="0">
                <a:solidFill>
                  <a:schemeClr val="accent1"/>
                </a:solidFill>
                <a:ea typeface="ＭＳ Ｐゴシック"/>
                <a:cs typeface="ＭＳ Ｐゴシック"/>
              </a:rPr>
              <a:t>Available</a:t>
            </a:r>
            <a:br>
              <a:rPr lang="en-US" sz="2400" kern="0" dirty="0">
                <a:solidFill>
                  <a:schemeClr val="accent1"/>
                </a:solidFill>
                <a:ea typeface="ＭＳ Ｐゴシック"/>
                <a:cs typeface="ＭＳ Ｐゴシック"/>
              </a:rPr>
            </a:br>
            <a:r>
              <a:rPr lang="en-US" sz="2400" kern="0" dirty="0">
                <a:solidFill>
                  <a:schemeClr val="accent1"/>
                </a:solidFill>
                <a:ea typeface="ＭＳ Ｐゴシック"/>
                <a:cs typeface="ＭＳ Ｐゴシック"/>
              </a:rPr>
              <a:t>through Avaya</a:t>
            </a:r>
            <a:br>
              <a:rPr lang="en-US" sz="2400" kern="0" dirty="0">
                <a:solidFill>
                  <a:schemeClr val="accent1"/>
                </a:solidFill>
                <a:ea typeface="ＭＳ Ｐゴシック"/>
                <a:cs typeface="ＭＳ Ｐゴシック"/>
              </a:rPr>
            </a:br>
            <a:r>
              <a:rPr lang="en-US" sz="2400" kern="0" dirty="0">
                <a:solidFill>
                  <a:schemeClr val="accent1"/>
                </a:solidFill>
                <a:ea typeface="ＭＳ Ｐゴシック"/>
                <a:cs typeface="ＭＳ Ｐゴシック"/>
              </a:rPr>
              <a:t>or an Avaya</a:t>
            </a:r>
            <a:br>
              <a:rPr lang="en-US" sz="2400" kern="0" dirty="0">
                <a:solidFill>
                  <a:schemeClr val="accent1"/>
                </a:solidFill>
                <a:ea typeface="ＭＳ Ｐゴシック"/>
                <a:cs typeface="ＭＳ Ｐゴシック"/>
              </a:rPr>
            </a:br>
            <a:r>
              <a:rPr lang="en-US" sz="2400" kern="0" dirty="0">
                <a:solidFill>
                  <a:schemeClr val="accent1"/>
                </a:solidFill>
                <a:ea typeface="ＭＳ Ｐゴシック"/>
                <a:cs typeface="ＭＳ Ｐゴシック"/>
              </a:rPr>
              <a:t>Authorized Partner</a:t>
            </a:r>
          </a:p>
        </p:txBody>
      </p:sp>
      <p:pic>
        <p:nvPicPr>
          <p:cNvPr id="41" name="Picture 40" descr="Contest-red-circl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4338" y="1823688"/>
            <a:ext cx="1269492" cy="1269492"/>
          </a:xfrm>
          <a:prstGeom prst="rect">
            <a:avLst/>
          </a:prstGeom>
        </p:spPr>
      </p:pic>
    </p:spTree>
    <p:extLst>
      <p:ext uri="{BB962C8B-B14F-4D97-AF65-F5344CB8AC3E}">
        <p14:creationId xmlns:p14="http://schemas.microsoft.com/office/powerpoint/2010/main" val="20305960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Avaya Managed Services  </a:t>
            </a:r>
            <a:endParaRPr lang="en-US" dirty="0"/>
          </a:p>
        </p:txBody>
      </p:sp>
      <p:sp>
        <p:nvSpPr>
          <p:cNvPr id="5" name="Rectangle 4"/>
          <p:cNvSpPr/>
          <p:nvPr/>
        </p:nvSpPr>
        <p:spPr>
          <a:xfrm>
            <a:off x="0" y="1259042"/>
            <a:ext cx="14630399" cy="984885"/>
          </a:xfrm>
          <a:prstGeom prst="rect">
            <a:avLst/>
          </a:prstGeom>
          <a:solidFill>
            <a:schemeClr val="bg1">
              <a:lumMod val="95000"/>
            </a:schemeClr>
          </a:solidFill>
        </p:spPr>
        <p:txBody>
          <a:bodyPr wrap="square" anchor="ctr">
            <a:spAutoFit/>
          </a:bodyPr>
          <a:lstStyle/>
          <a:p>
            <a:pPr algn="ctr"/>
            <a:r>
              <a:rPr lang="en-US" sz="2800" dirty="0"/>
              <a:t>Enables businesses to </a:t>
            </a:r>
            <a:r>
              <a:rPr lang="en-US" sz="2800" b="1" dirty="0">
                <a:solidFill>
                  <a:schemeClr val="accent1"/>
                </a:solidFill>
              </a:rPr>
              <a:t>maximize investments </a:t>
            </a:r>
            <a:r>
              <a:rPr lang="en-US" sz="2800" dirty="0"/>
              <a:t>and </a:t>
            </a:r>
            <a:r>
              <a:rPr lang="en-US" sz="2800" b="1" dirty="0">
                <a:solidFill>
                  <a:schemeClr val="accent1"/>
                </a:solidFill>
              </a:rPr>
              <a:t>maintain control of operations</a:t>
            </a:r>
            <a:r>
              <a:rPr lang="en-US" sz="2800" dirty="0"/>
              <a:t/>
            </a:r>
            <a:br>
              <a:rPr lang="en-US" sz="2800" dirty="0"/>
            </a:br>
            <a:r>
              <a:rPr lang="en-US" sz="2800" dirty="0"/>
              <a:t>while </a:t>
            </a:r>
            <a:r>
              <a:rPr lang="en-US" sz="2800" b="1" dirty="0">
                <a:solidFill>
                  <a:schemeClr val="accent1"/>
                </a:solidFill>
              </a:rPr>
              <a:t>freeing IT staff </a:t>
            </a:r>
            <a:r>
              <a:rPr lang="en-US" sz="2800" dirty="0"/>
              <a:t>to shift focus to more </a:t>
            </a:r>
            <a:r>
              <a:rPr lang="en-US" sz="2800" b="1" dirty="0">
                <a:solidFill>
                  <a:schemeClr val="accent1"/>
                </a:solidFill>
              </a:rPr>
              <a:t>strategic activities</a:t>
            </a:r>
          </a:p>
        </p:txBody>
      </p:sp>
      <p:sp>
        <p:nvSpPr>
          <p:cNvPr id="22" name="Rectangle 21"/>
          <p:cNvSpPr/>
          <p:nvPr/>
        </p:nvSpPr>
        <p:spPr>
          <a:xfrm>
            <a:off x="-1" y="2403990"/>
            <a:ext cx="7200453" cy="5120640"/>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1463040" rtlCol="0" anchor="t"/>
          <a:lstStyle/>
          <a:p>
            <a:pPr algn="ctr">
              <a:lnSpc>
                <a:spcPct val="90000"/>
              </a:lnSpc>
            </a:pPr>
            <a:r>
              <a:rPr lang="en-US" sz="2800" b="1" dirty="0">
                <a:solidFill>
                  <a:schemeClr val="accent1"/>
                </a:solidFill>
              </a:rPr>
              <a:t>MAXIMIZE YOUR INVESTMENT</a:t>
            </a:r>
          </a:p>
        </p:txBody>
      </p:sp>
      <p:sp>
        <p:nvSpPr>
          <p:cNvPr id="23" name="Rectangle 22"/>
          <p:cNvSpPr/>
          <p:nvPr/>
        </p:nvSpPr>
        <p:spPr>
          <a:xfrm>
            <a:off x="7418666" y="2403990"/>
            <a:ext cx="7205472" cy="5120640"/>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1463040" rtlCol="0" anchor="t"/>
          <a:lstStyle/>
          <a:p>
            <a:pPr algn="ctr">
              <a:lnSpc>
                <a:spcPct val="90000"/>
              </a:lnSpc>
            </a:pPr>
            <a:r>
              <a:rPr lang="en-US" sz="2800" b="1" dirty="0">
                <a:solidFill>
                  <a:schemeClr val="accent1"/>
                </a:solidFill>
              </a:rPr>
              <a:t>EXTEND IT STAFF</a:t>
            </a:r>
          </a:p>
        </p:txBody>
      </p:sp>
      <p:pic>
        <p:nvPicPr>
          <p:cNvPr id="24" name="Picture 23" descr="Group-red-circl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86656" y="2538290"/>
            <a:ext cx="1269492" cy="1269492"/>
          </a:xfrm>
          <a:prstGeom prst="rect">
            <a:avLst/>
          </a:prstGeom>
        </p:spPr>
      </p:pic>
      <p:pic>
        <p:nvPicPr>
          <p:cNvPr id="25" name="Picture 24" descr="Revenue-growth-red-circl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65479" y="2538290"/>
            <a:ext cx="1269492" cy="1269492"/>
          </a:xfrm>
          <a:prstGeom prst="rect">
            <a:avLst/>
          </a:prstGeom>
        </p:spPr>
      </p:pic>
      <p:sp>
        <p:nvSpPr>
          <p:cNvPr id="26" name="TextBox 25"/>
          <p:cNvSpPr txBox="1"/>
          <p:nvPr/>
        </p:nvSpPr>
        <p:spPr>
          <a:xfrm>
            <a:off x="342681" y="4346754"/>
            <a:ext cx="6515088" cy="2923877"/>
          </a:xfrm>
          <a:prstGeom prst="rect">
            <a:avLst/>
          </a:prstGeom>
          <a:noFill/>
        </p:spPr>
        <p:txBody>
          <a:bodyPr wrap="square" tIns="91440" rIns="91440" rtlCol="0" anchor="t" anchorCtr="1">
            <a:spAutoFit/>
          </a:bodyPr>
          <a:lstStyle/>
          <a:p>
            <a:pPr marL="494368" indent="-403658">
              <a:spcBef>
                <a:spcPts val="1200"/>
              </a:spcBef>
              <a:buClr>
                <a:srgbClr val="CC0000"/>
              </a:buClr>
              <a:buFont typeface="Webdings" pitchFamily="18" charset="2"/>
              <a:buChar char="4"/>
              <a:defRPr/>
            </a:pPr>
            <a:r>
              <a:rPr lang="en-US" sz="2300" dirty="0">
                <a:solidFill>
                  <a:srgbClr val="323232"/>
                </a:solidFill>
                <a:latin typeface="Arial" pitchFamily="34" charset="0"/>
              </a:rPr>
              <a:t>Maximize performance of applications, reduce risk and improve overall quality</a:t>
            </a:r>
            <a:br>
              <a:rPr lang="en-US" sz="2300" dirty="0">
                <a:solidFill>
                  <a:srgbClr val="323232"/>
                </a:solidFill>
                <a:latin typeface="Arial" pitchFamily="34" charset="0"/>
              </a:rPr>
            </a:br>
            <a:r>
              <a:rPr lang="en-US" sz="2300" dirty="0">
                <a:solidFill>
                  <a:srgbClr val="323232"/>
                </a:solidFill>
                <a:latin typeface="Arial" pitchFamily="34" charset="0"/>
              </a:rPr>
              <a:t>of service</a:t>
            </a:r>
          </a:p>
          <a:p>
            <a:pPr marL="494368" indent="-403658">
              <a:spcBef>
                <a:spcPts val="1200"/>
              </a:spcBef>
              <a:buClr>
                <a:srgbClr val="CC0000"/>
              </a:buClr>
              <a:buFont typeface="Webdings" pitchFamily="18" charset="2"/>
              <a:buChar char="4"/>
              <a:defRPr/>
            </a:pPr>
            <a:r>
              <a:rPr lang="en-US" sz="2300" dirty="0">
                <a:solidFill>
                  <a:srgbClr val="323232"/>
                </a:solidFill>
                <a:latin typeface="Arial" pitchFamily="34" charset="0"/>
              </a:rPr>
              <a:t>Reduce Total Cost of Ownership through scalability</a:t>
            </a:r>
          </a:p>
          <a:p>
            <a:pPr marL="494368" indent="-403658">
              <a:spcBef>
                <a:spcPts val="1200"/>
              </a:spcBef>
              <a:buClr>
                <a:srgbClr val="CC0000"/>
              </a:buClr>
              <a:buFont typeface="Webdings" pitchFamily="18" charset="2"/>
              <a:buChar char="4"/>
              <a:defRPr/>
            </a:pPr>
            <a:r>
              <a:rPr lang="en-US" sz="2300" dirty="0">
                <a:solidFill>
                  <a:srgbClr val="323232"/>
                </a:solidFill>
                <a:latin typeface="Arial" pitchFamily="34" charset="0"/>
              </a:rPr>
              <a:t>Reduce costs and management  expenses, enabling a more predictable budget</a:t>
            </a:r>
          </a:p>
        </p:txBody>
      </p:sp>
      <p:sp>
        <p:nvSpPr>
          <p:cNvPr id="27" name="TextBox 26"/>
          <p:cNvSpPr txBox="1"/>
          <p:nvPr/>
        </p:nvSpPr>
        <p:spPr>
          <a:xfrm>
            <a:off x="7899136" y="4346754"/>
            <a:ext cx="6244532" cy="2923877"/>
          </a:xfrm>
          <a:prstGeom prst="rect">
            <a:avLst/>
          </a:prstGeom>
          <a:noFill/>
        </p:spPr>
        <p:txBody>
          <a:bodyPr wrap="square" tIns="91440" rIns="91440" rtlCol="0" anchor="t" anchorCtr="1">
            <a:spAutoFit/>
          </a:bodyPr>
          <a:lstStyle/>
          <a:p>
            <a:pPr marL="494368" indent="-403658">
              <a:spcBef>
                <a:spcPts val="1200"/>
              </a:spcBef>
              <a:buClr>
                <a:srgbClr val="CC0000"/>
              </a:buClr>
              <a:buFont typeface="Webdings" pitchFamily="18" charset="2"/>
              <a:buChar char="4"/>
              <a:defRPr/>
            </a:pPr>
            <a:r>
              <a:rPr lang="en-US" sz="2300" dirty="0">
                <a:solidFill>
                  <a:srgbClr val="323232"/>
                </a:solidFill>
                <a:latin typeface="Arial" pitchFamily="34" charset="0"/>
              </a:rPr>
              <a:t>Provide additional support to increase customer satisfaction by meeting Service Level Agreements</a:t>
            </a:r>
          </a:p>
          <a:p>
            <a:pPr marL="494368" indent="-403658">
              <a:spcBef>
                <a:spcPts val="1200"/>
              </a:spcBef>
              <a:buClr>
                <a:srgbClr val="CC0000"/>
              </a:buClr>
              <a:buFont typeface="Webdings" pitchFamily="18" charset="2"/>
              <a:buChar char="4"/>
              <a:defRPr/>
            </a:pPr>
            <a:r>
              <a:rPr lang="en-US" sz="2300" dirty="0">
                <a:solidFill>
                  <a:srgbClr val="323232"/>
                </a:solidFill>
                <a:latin typeface="Arial" pitchFamily="34" charset="0"/>
              </a:rPr>
              <a:t>Leverage Avaya-certified staff for day-</a:t>
            </a:r>
            <a:br>
              <a:rPr lang="en-US" sz="2300" dirty="0">
                <a:solidFill>
                  <a:srgbClr val="323232"/>
                </a:solidFill>
                <a:latin typeface="Arial" pitchFamily="34" charset="0"/>
              </a:rPr>
            </a:br>
            <a:r>
              <a:rPr lang="en-US" sz="2300" dirty="0">
                <a:solidFill>
                  <a:srgbClr val="323232"/>
                </a:solidFill>
                <a:latin typeface="Arial" pitchFamily="34" charset="0"/>
              </a:rPr>
              <a:t>to-day operations</a:t>
            </a:r>
          </a:p>
          <a:p>
            <a:pPr marL="494368" indent="-403658">
              <a:spcBef>
                <a:spcPts val="1200"/>
              </a:spcBef>
              <a:buClr>
                <a:srgbClr val="CC0000"/>
              </a:buClr>
              <a:buFont typeface="Webdings" pitchFamily="18" charset="2"/>
              <a:buChar char="4"/>
              <a:defRPr/>
            </a:pPr>
            <a:r>
              <a:rPr lang="en-US" sz="2300" dirty="0">
                <a:solidFill>
                  <a:srgbClr val="323232"/>
                </a:solidFill>
                <a:latin typeface="Arial" pitchFamily="34" charset="0"/>
              </a:rPr>
              <a:t>Redirect high value resources to critical functions</a:t>
            </a:r>
          </a:p>
        </p:txBody>
      </p:sp>
    </p:spTree>
    <p:extLst>
      <p:ext uri="{BB962C8B-B14F-4D97-AF65-F5344CB8AC3E}">
        <p14:creationId xmlns:p14="http://schemas.microsoft.com/office/powerpoint/2010/main" val="4087724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p:cNvSpPr txBox="1">
            <a:spLocks noChangeArrowheads="1"/>
          </p:cNvSpPr>
          <p:nvPr/>
        </p:nvSpPr>
        <p:spPr>
          <a:xfrm>
            <a:off x="179871" y="608061"/>
            <a:ext cx="13167360" cy="615890"/>
          </a:xfrm>
          <a:prstGeom prst="rect">
            <a:avLst/>
          </a:prstGeom>
        </p:spPr>
        <p:txBody>
          <a:bodyPr vert="horz" lIns="130622" tIns="65311" rIns="130622" bIns="65311" rtlCol="0" anchor="b">
            <a:noAutofit/>
          </a:bodyPr>
          <a:lstStyle>
            <a:lvl1pPr algn="l" defTabSz="1306220" rtl="0" eaLnBrk="1" latinLnBrk="0" hangingPunct="1">
              <a:lnSpc>
                <a:spcPct val="90000"/>
              </a:lnSpc>
              <a:spcBef>
                <a:spcPct val="0"/>
              </a:spcBef>
              <a:buNone/>
              <a:defRPr sz="3200" kern="1200">
                <a:solidFill>
                  <a:schemeClr val="tx1"/>
                </a:solidFill>
                <a:latin typeface="+mj-lt"/>
                <a:ea typeface="+mj-ea"/>
                <a:cs typeface="+mj-cs"/>
              </a:defRPr>
            </a:lvl1pPr>
          </a:lstStyle>
          <a:p>
            <a:endParaRPr lang="en-US" sz="2560" b="1" dirty="0">
              <a:solidFill>
                <a:srgbClr val="656565"/>
              </a:solidFill>
              <a:latin typeface="Arial Black"/>
              <a:cs typeface="Arial Black"/>
            </a:endParaRPr>
          </a:p>
        </p:txBody>
      </p:sp>
      <p:sp>
        <p:nvSpPr>
          <p:cNvPr id="22" name="Text Placeholder 1"/>
          <p:cNvSpPr txBox="1">
            <a:spLocks/>
          </p:cNvSpPr>
          <p:nvPr/>
        </p:nvSpPr>
        <p:spPr>
          <a:xfrm>
            <a:off x="461287" y="1846801"/>
            <a:ext cx="5292035" cy="1976153"/>
          </a:xfrm>
          <a:prstGeom prst="rect">
            <a:avLst/>
          </a:prstGeom>
        </p:spPr>
        <p:txBody>
          <a:bodyPr lIns="91440" tIns="45720" rIns="91440" bIns="45720"/>
          <a:lstStyle>
            <a:lvl1pPr marL="522488" indent="-522488" algn="l" defTabSz="1306221" rtl="0" eaLnBrk="1" latinLnBrk="0" hangingPunct="1">
              <a:lnSpc>
                <a:spcPct val="90000"/>
              </a:lnSpc>
              <a:spcBef>
                <a:spcPts val="1714"/>
              </a:spcBef>
              <a:buClr>
                <a:schemeClr val="accent1"/>
              </a:buClr>
              <a:buFont typeface="Webdings" pitchFamily="18" charset="2"/>
              <a:buChar char="4"/>
              <a:defRPr sz="2900" kern="1200">
                <a:solidFill>
                  <a:schemeClr val="tx2">
                    <a:lumMod val="65000"/>
                    <a:lumOff val="35000"/>
                  </a:schemeClr>
                </a:solidFill>
                <a:latin typeface="+mn-lt"/>
                <a:ea typeface="+mn-ea"/>
                <a:cs typeface="+mn-cs"/>
              </a:defRPr>
            </a:lvl1pPr>
            <a:lvl2pPr marL="979666" indent="-326555" algn="l" defTabSz="1306221" rtl="0" eaLnBrk="1" latinLnBrk="0" hangingPunct="1">
              <a:lnSpc>
                <a:spcPct val="90000"/>
              </a:lnSpc>
              <a:spcBef>
                <a:spcPts val="1142"/>
              </a:spcBef>
              <a:buClr>
                <a:schemeClr val="accent2"/>
              </a:buClr>
              <a:buFont typeface="Arial" pitchFamily="34" charset="0"/>
              <a:buChar char="–"/>
              <a:defRPr sz="2400" kern="1200">
                <a:solidFill>
                  <a:schemeClr val="tx2">
                    <a:lumMod val="65000"/>
                    <a:lumOff val="35000"/>
                  </a:schemeClr>
                </a:solidFill>
                <a:latin typeface="+mn-lt"/>
                <a:ea typeface="+mn-ea"/>
                <a:cs typeface="+mn-cs"/>
              </a:defRPr>
            </a:lvl2pPr>
            <a:lvl3pPr marL="1567464" indent="-326555" algn="l" defTabSz="1306221" rtl="0" eaLnBrk="1" latinLnBrk="0" hangingPunct="1">
              <a:lnSpc>
                <a:spcPct val="90000"/>
              </a:lnSpc>
              <a:spcBef>
                <a:spcPts val="858"/>
              </a:spcBef>
              <a:buClr>
                <a:schemeClr val="accent2"/>
              </a:buClr>
              <a:buFont typeface="Arial" pitchFamily="34" charset="0"/>
              <a:buChar char="–"/>
              <a:defRPr sz="2100" kern="1200">
                <a:solidFill>
                  <a:schemeClr val="tx2">
                    <a:lumMod val="65000"/>
                    <a:lumOff val="35000"/>
                  </a:schemeClr>
                </a:solidFill>
                <a:latin typeface="+mn-lt"/>
                <a:ea typeface="+mn-ea"/>
                <a:cs typeface="+mn-cs"/>
              </a:defRPr>
            </a:lvl3pPr>
            <a:lvl4pPr marL="2089954" indent="-326555" algn="l" defTabSz="1306221" rtl="0" eaLnBrk="1" latinLnBrk="0" hangingPunct="1">
              <a:lnSpc>
                <a:spcPct val="90000"/>
              </a:lnSpc>
              <a:spcBef>
                <a:spcPts val="858"/>
              </a:spcBef>
              <a:buClr>
                <a:schemeClr val="accent2"/>
              </a:buClr>
              <a:buFont typeface="Arial" pitchFamily="34" charset="0"/>
              <a:buChar char="–"/>
              <a:defRPr sz="1800" kern="1200">
                <a:solidFill>
                  <a:schemeClr val="tx2">
                    <a:lumMod val="65000"/>
                    <a:lumOff val="35000"/>
                  </a:schemeClr>
                </a:solidFill>
                <a:latin typeface="+mn-lt"/>
                <a:ea typeface="+mn-ea"/>
                <a:cs typeface="+mn-cs"/>
              </a:defRPr>
            </a:lvl4pPr>
            <a:lvl5pPr marL="2612442" indent="-326555" algn="l" defTabSz="1306221" rtl="0" eaLnBrk="1" latinLnBrk="0" hangingPunct="1">
              <a:lnSpc>
                <a:spcPct val="90000"/>
              </a:lnSpc>
              <a:spcBef>
                <a:spcPts val="858"/>
              </a:spcBef>
              <a:buClr>
                <a:schemeClr val="accent2"/>
              </a:buClr>
              <a:buFont typeface="Arial" pitchFamily="34" charset="0"/>
              <a:buChar char="–"/>
              <a:defRPr sz="1800" kern="1200">
                <a:solidFill>
                  <a:schemeClr val="tx2">
                    <a:lumMod val="65000"/>
                    <a:lumOff val="35000"/>
                  </a:schemeClr>
                </a:solidFill>
                <a:latin typeface="+mn-lt"/>
                <a:ea typeface="+mn-ea"/>
                <a:cs typeface="+mn-cs"/>
              </a:defRPr>
            </a:lvl5pPr>
            <a:lvl6pPr marL="3134930" indent="-326555" algn="l" defTabSz="1306221" rtl="0" eaLnBrk="1" latinLnBrk="0" hangingPunct="1">
              <a:lnSpc>
                <a:spcPct val="90000"/>
              </a:lnSpc>
              <a:spcBef>
                <a:spcPts val="858"/>
              </a:spcBef>
              <a:buClr>
                <a:schemeClr val="accent2"/>
              </a:buClr>
              <a:buFont typeface="Arial" pitchFamily="34" charset="0"/>
              <a:buChar char="–"/>
              <a:defRPr sz="2200" kern="1200">
                <a:solidFill>
                  <a:schemeClr val="tx1"/>
                </a:solidFill>
                <a:latin typeface="+mn-lt"/>
                <a:ea typeface="+mn-ea"/>
                <a:cs typeface="+mn-cs"/>
              </a:defRPr>
            </a:lvl6pPr>
            <a:lvl7pPr marL="3657418" indent="-326555" algn="l" defTabSz="1306221" rtl="0" eaLnBrk="1" latinLnBrk="0" hangingPunct="1">
              <a:lnSpc>
                <a:spcPct val="90000"/>
              </a:lnSpc>
              <a:spcBef>
                <a:spcPts val="858"/>
              </a:spcBef>
              <a:buClr>
                <a:schemeClr val="accent2"/>
              </a:buClr>
              <a:buFont typeface="Arial" pitchFamily="34" charset="0"/>
              <a:buChar char="–"/>
              <a:defRPr sz="2200" kern="1200">
                <a:solidFill>
                  <a:schemeClr val="tx1"/>
                </a:solidFill>
                <a:latin typeface="+mn-lt"/>
                <a:ea typeface="+mn-ea"/>
                <a:cs typeface="+mn-cs"/>
              </a:defRPr>
            </a:lvl7pPr>
            <a:lvl8pPr marL="4179906" indent="-326555" algn="l" defTabSz="1306221" rtl="0" eaLnBrk="1" latinLnBrk="0" hangingPunct="1">
              <a:lnSpc>
                <a:spcPct val="90000"/>
              </a:lnSpc>
              <a:spcBef>
                <a:spcPts val="858"/>
              </a:spcBef>
              <a:buClr>
                <a:schemeClr val="accent2"/>
              </a:buClr>
              <a:buFont typeface="Arial" pitchFamily="34" charset="0"/>
              <a:buChar char="–"/>
              <a:defRPr sz="2200" kern="1200">
                <a:solidFill>
                  <a:schemeClr val="tx1"/>
                </a:solidFill>
                <a:latin typeface="+mn-lt"/>
                <a:ea typeface="+mn-ea"/>
                <a:cs typeface="+mn-cs"/>
              </a:defRPr>
            </a:lvl8pPr>
            <a:lvl9pPr marL="4702394" indent="-326555" algn="l" defTabSz="1306221" rtl="0" eaLnBrk="1" latinLnBrk="0" hangingPunct="1">
              <a:lnSpc>
                <a:spcPct val="90000"/>
              </a:lnSpc>
              <a:spcBef>
                <a:spcPts val="858"/>
              </a:spcBef>
              <a:buClr>
                <a:schemeClr val="accent2"/>
              </a:buClr>
              <a:buFont typeface="Arial" pitchFamily="34" charset="0"/>
              <a:buChar char="–"/>
              <a:defRPr sz="2200" kern="1200">
                <a:solidFill>
                  <a:schemeClr val="tx1"/>
                </a:solidFill>
                <a:latin typeface="+mn-lt"/>
                <a:ea typeface="+mn-ea"/>
                <a:cs typeface="+mn-cs"/>
              </a:defRPr>
            </a:lvl9pPr>
          </a:lstStyle>
          <a:p>
            <a:pPr marL="819128" lvl="1" indent="-361950"/>
            <a:endParaRPr lang="en-US" sz="1920" dirty="0"/>
          </a:p>
          <a:p>
            <a:pPr marL="361950" indent="-361950"/>
            <a:endParaRPr lang="en-US" sz="2320" dirty="0"/>
          </a:p>
        </p:txBody>
      </p:sp>
      <p:sp>
        <p:nvSpPr>
          <p:cNvPr id="7" name="Content Placeholder 6"/>
          <p:cNvSpPr>
            <a:spLocks noGrp="1"/>
          </p:cNvSpPr>
          <p:nvPr>
            <p:ph idx="1"/>
          </p:nvPr>
        </p:nvSpPr>
        <p:spPr>
          <a:xfrm>
            <a:off x="461286" y="2054663"/>
            <a:ext cx="4729184" cy="5229674"/>
          </a:xfrm>
        </p:spPr>
        <p:txBody>
          <a:bodyPr>
            <a:noAutofit/>
          </a:bodyPr>
          <a:lstStyle/>
          <a:p>
            <a:r>
              <a:rPr lang="en-US" sz="2400" b="1" dirty="0"/>
              <a:t>Avaya Equinox™      </a:t>
            </a:r>
            <a:r>
              <a:rPr lang="en-US" sz="2400" dirty="0"/>
              <a:t>Mobile, desktop, browser, conference room collaboration</a:t>
            </a:r>
          </a:p>
          <a:p>
            <a:r>
              <a:rPr lang="en-US" sz="2400" b="1" dirty="0"/>
              <a:t>Avaya Vantage™          </a:t>
            </a:r>
            <a:r>
              <a:rPr lang="en-US" sz="2400" dirty="0"/>
              <a:t>Mobile App simplicity with the benefits of a contemporary dedicated device </a:t>
            </a:r>
            <a:endParaRPr lang="en-US" sz="2400" b="1" dirty="0"/>
          </a:p>
          <a:p>
            <a:r>
              <a:rPr lang="en-US" sz="2400" b="1" dirty="0"/>
              <a:t>Avaya Breeze™ Client SDK </a:t>
            </a:r>
            <a:r>
              <a:rPr lang="en-US" sz="2400" dirty="0"/>
              <a:t>Accelerate outcome centric solutions that drive productivity and performance  </a:t>
            </a:r>
          </a:p>
        </p:txBody>
      </p:sp>
      <p:sp>
        <p:nvSpPr>
          <p:cNvPr id="12" name="TextBox 11"/>
          <p:cNvSpPr txBox="1"/>
          <p:nvPr/>
        </p:nvSpPr>
        <p:spPr>
          <a:xfrm>
            <a:off x="19778870" y="-2266122"/>
            <a:ext cx="914400" cy="914400"/>
          </a:xfrm>
          <a:prstGeom prst="rect">
            <a:avLst/>
          </a:prstGeom>
          <a:noFill/>
        </p:spPr>
        <p:txBody>
          <a:bodyPr wrap="none" lIns="91440" tIns="45720" rIns="91440" bIns="45720" rtlCol="0">
            <a:noAutofit/>
          </a:bodyPr>
          <a:lstStyle/>
          <a:p>
            <a:pPr>
              <a:lnSpc>
                <a:spcPct val="90000"/>
              </a:lnSpc>
            </a:pPr>
            <a:endParaRPr lang="es-ES_tradnl" sz="2080" dirty="0"/>
          </a:p>
        </p:txBody>
      </p:sp>
      <p:sp>
        <p:nvSpPr>
          <p:cNvPr id="27" name="AutoShape 279"/>
          <p:cNvSpPr>
            <a:spLocks noChangeArrowheads="1"/>
          </p:cNvSpPr>
          <p:nvPr/>
        </p:nvSpPr>
        <p:spPr bwMode="gray">
          <a:xfrm>
            <a:off x="5437875" y="4835611"/>
            <a:ext cx="8494332" cy="2940852"/>
          </a:xfrm>
          <a:prstGeom prst="roundRect">
            <a:avLst>
              <a:gd name="adj" fmla="val 0"/>
            </a:avLst>
          </a:prstGeom>
          <a:solidFill>
            <a:schemeClr val="bg1">
              <a:lumMod val="85000"/>
            </a:schemeClr>
          </a:solidFill>
          <a:ln w="19050">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30615" tIns="65308" rIns="130615" bIns="65308" rtlCol="0" anchor="ctr"/>
          <a:lstStyle/>
          <a:p>
            <a:pPr algn="ctr">
              <a:lnSpc>
                <a:spcPct val="90000"/>
              </a:lnSpc>
            </a:pPr>
            <a:endParaRPr lang="en-US" sz="2000" b="1" dirty="0">
              <a:solidFill>
                <a:sysClr val="window" lastClr="FFFFFF"/>
              </a:solidFill>
              <a:latin typeface="Gotham Book"/>
              <a:cs typeface="Gotham Book"/>
            </a:endParaRPr>
          </a:p>
        </p:txBody>
      </p:sp>
      <p:sp>
        <p:nvSpPr>
          <p:cNvPr id="36" name="AutoShape 279"/>
          <p:cNvSpPr>
            <a:spLocks noChangeArrowheads="1"/>
          </p:cNvSpPr>
          <p:nvPr/>
        </p:nvSpPr>
        <p:spPr bwMode="gray">
          <a:xfrm>
            <a:off x="11277316" y="6970002"/>
            <a:ext cx="2551654" cy="633629"/>
          </a:xfrm>
          <a:prstGeom prst="rect">
            <a:avLst/>
          </a:prstGeom>
          <a:solidFill>
            <a:srgbClr val="595959"/>
          </a:solidFill>
          <a:ln>
            <a:noFill/>
          </a:ln>
          <a:effectLst/>
          <a:extLst/>
        </p:spPr>
        <p:txBody>
          <a:bodyPr wrap="none" lIns="130622" tIns="65311" rIns="130622" bIns="65311" anchor="ctr"/>
          <a:lstStyle/>
          <a:p>
            <a:pPr algn="ctr">
              <a:spcBef>
                <a:spcPct val="0"/>
              </a:spcBef>
            </a:pPr>
            <a:r>
              <a:rPr lang="en-US" sz="1840" b="1" dirty="0">
                <a:solidFill>
                  <a:srgbClr val="FFFFFF"/>
                </a:solidFill>
                <a:latin typeface="Arial" charset="0"/>
                <a:ea typeface="Arial" charset="0"/>
                <a:cs typeface="Arial" charset="0"/>
              </a:rPr>
              <a:t>Conferencing</a:t>
            </a:r>
          </a:p>
        </p:txBody>
      </p:sp>
      <p:sp>
        <p:nvSpPr>
          <p:cNvPr id="38" name="AutoShape 279"/>
          <p:cNvSpPr>
            <a:spLocks noChangeArrowheads="1"/>
          </p:cNvSpPr>
          <p:nvPr/>
        </p:nvSpPr>
        <p:spPr bwMode="gray">
          <a:xfrm>
            <a:off x="8610970" y="6970002"/>
            <a:ext cx="2555794" cy="633629"/>
          </a:xfrm>
          <a:prstGeom prst="rect">
            <a:avLst/>
          </a:prstGeom>
          <a:solidFill>
            <a:srgbClr val="595959"/>
          </a:solidFill>
          <a:ln>
            <a:noFill/>
          </a:ln>
          <a:effectLst/>
          <a:extLst/>
        </p:spPr>
        <p:txBody>
          <a:bodyPr wrap="none" lIns="130622" tIns="65311" rIns="130622" bIns="65311" anchor="ctr"/>
          <a:lstStyle/>
          <a:p>
            <a:pPr algn="ctr">
              <a:spcBef>
                <a:spcPct val="0"/>
              </a:spcBef>
            </a:pPr>
            <a:r>
              <a:rPr lang="en-US" sz="1840" b="1" dirty="0">
                <a:solidFill>
                  <a:srgbClr val="FFFFFF"/>
                </a:solidFill>
                <a:latin typeface="Arial" charset="0"/>
                <a:ea typeface="Arial" charset="0"/>
                <a:cs typeface="Arial" charset="0"/>
              </a:rPr>
              <a:t>Team Engagement</a:t>
            </a:r>
          </a:p>
        </p:txBody>
      </p:sp>
      <p:sp>
        <p:nvSpPr>
          <p:cNvPr id="39" name="Rounded Rectangle 60"/>
          <p:cNvSpPr/>
          <p:nvPr/>
        </p:nvSpPr>
        <p:spPr>
          <a:xfrm>
            <a:off x="5740432" y="5053777"/>
            <a:ext cx="7888623" cy="570370"/>
          </a:xfrm>
          <a:prstGeom prst="rect">
            <a:avLst/>
          </a:prstGeom>
          <a:solidFill>
            <a:srgbClr val="C00000"/>
          </a:solidFill>
          <a:ln>
            <a:noFill/>
          </a:ln>
          <a:effectLst/>
          <a:extLst/>
        </p:spPr>
        <p:txBody>
          <a:bodyPr wrap="none" lIns="130622" tIns="65311" rIns="130622" bIns="65311" anchor="ctr"/>
          <a:lstStyle/>
          <a:p>
            <a:pPr algn="ctr">
              <a:spcBef>
                <a:spcPct val="0"/>
              </a:spcBef>
            </a:pPr>
            <a:r>
              <a:rPr lang="en-US" sz="2400" b="1" dirty="0">
                <a:solidFill>
                  <a:srgbClr val="FFFFFF"/>
                </a:solidFill>
                <a:latin typeface="Arial" charset="0"/>
                <a:ea typeface="Arial" charset="0"/>
                <a:cs typeface="Arial" charset="0"/>
              </a:rPr>
              <a:t>Avaya Breeze Client SDK</a:t>
            </a:r>
          </a:p>
        </p:txBody>
      </p:sp>
      <p:pic>
        <p:nvPicPr>
          <p:cNvPr id="40" name="Picture 3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47214" y="5968670"/>
            <a:ext cx="1875653" cy="651710"/>
          </a:xfrm>
          <a:prstGeom prst="rect">
            <a:avLst/>
          </a:prstGeom>
        </p:spPr>
      </p:pic>
      <p:sp>
        <p:nvSpPr>
          <p:cNvPr id="44" name="Rounded Rectangle 43"/>
          <p:cNvSpPr/>
          <p:nvPr/>
        </p:nvSpPr>
        <p:spPr>
          <a:xfrm>
            <a:off x="11622874" y="3183522"/>
            <a:ext cx="2318598" cy="721730"/>
          </a:xfrm>
          <a:prstGeom prst="roundRect">
            <a:avLst>
              <a:gd name="adj" fmla="val 0"/>
            </a:avLst>
          </a:prstGeom>
          <a:noFill/>
          <a:ln w="19050">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04492" tIns="52246" rIns="104492" bIns="52246" rtlCol="0" anchor="t"/>
          <a:lstStyle/>
          <a:p>
            <a:pPr algn="ctr">
              <a:lnSpc>
                <a:spcPct val="90000"/>
              </a:lnSpc>
            </a:pPr>
            <a:r>
              <a:rPr lang="en-US" sz="2000" b="1" dirty="0">
                <a:solidFill>
                  <a:schemeClr val="accent1"/>
                </a:solidFill>
                <a:latin typeface="Arial" charset="0"/>
                <a:ea typeface="Arial" charset="0"/>
                <a:cs typeface="Arial" charset="0"/>
              </a:rPr>
              <a:t>Avaya Oceana Workspaces</a:t>
            </a:r>
          </a:p>
        </p:txBody>
      </p:sp>
      <p:sp>
        <p:nvSpPr>
          <p:cNvPr id="47" name="Up-Down Arrow 46"/>
          <p:cNvSpPr/>
          <p:nvPr/>
        </p:nvSpPr>
        <p:spPr>
          <a:xfrm>
            <a:off x="12599293" y="3934442"/>
            <a:ext cx="365760" cy="794965"/>
          </a:xfrm>
          <a:prstGeom prst="upDownArrow">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080" dirty="0"/>
          </a:p>
        </p:txBody>
      </p:sp>
      <p:sp>
        <p:nvSpPr>
          <p:cNvPr id="49" name="Rounded Rectangle 60"/>
          <p:cNvSpPr/>
          <p:nvPr/>
        </p:nvSpPr>
        <p:spPr>
          <a:xfrm>
            <a:off x="5456395" y="3190240"/>
            <a:ext cx="2081083" cy="721730"/>
          </a:xfrm>
          <a:prstGeom prst="roundRect">
            <a:avLst>
              <a:gd name="adj" fmla="val 0"/>
            </a:avLst>
          </a:prstGeom>
          <a:noFill/>
          <a:ln w="19050">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04492" tIns="52246" rIns="104492" bIns="52246" rtlCol="0" anchor="t"/>
          <a:lstStyle/>
          <a:p>
            <a:pPr algn="ctr">
              <a:lnSpc>
                <a:spcPct val="90000"/>
              </a:lnSpc>
            </a:pPr>
            <a:r>
              <a:rPr lang="en-US" sz="2000" b="1" dirty="0">
                <a:solidFill>
                  <a:schemeClr val="accent1"/>
                </a:solidFill>
                <a:latin typeface="Arial" charset="0"/>
                <a:ea typeface="Arial" charset="0"/>
                <a:cs typeface="Arial" charset="0"/>
              </a:rPr>
              <a:t>Avaya Equinox</a:t>
            </a:r>
          </a:p>
        </p:txBody>
      </p:sp>
      <p:sp>
        <p:nvSpPr>
          <p:cNvPr id="51" name="Up-Down Arrow 50"/>
          <p:cNvSpPr/>
          <p:nvPr/>
        </p:nvSpPr>
        <p:spPr>
          <a:xfrm>
            <a:off x="6217842" y="3934442"/>
            <a:ext cx="365760" cy="794965"/>
          </a:xfrm>
          <a:prstGeom prst="upDownArrow">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080" dirty="0"/>
          </a:p>
        </p:txBody>
      </p:sp>
      <p:sp>
        <p:nvSpPr>
          <p:cNvPr id="53" name="Rounded Rectangle 60"/>
          <p:cNvSpPr/>
          <p:nvPr/>
        </p:nvSpPr>
        <p:spPr>
          <a:xfrm>
            <a:off x="9645692" y="3186325"/>
            <a:ext cx="1823188" cy="721730"/>
          </a:xfrm>
          <a:prstGeom prst="roundRect">
            <a:avLst>
              <a:gd name="adj" fmla="val 0"/>
            </a:avLst>
          </a:prstGeom>
          <a:noFill/>
          <a:ln w="19050">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04492" tIns="52246" rIns="104492" bIns="52246" rtlCol="0" anchor="t"/>
          <a:lstStyle/>
          <a:p>
            <a:pPr algn="ctr">
              <a:lnSpc>
                <a:spcPct val="90000"/>
              </a:lnSpc>
            </a:pPr>
            <a:r>
              <a:rPr lang="en-US" sz="2000" b="1" dirty="0">
                <a:solidFill>
                  <a:schemeClr val="accent1"/>
                </a:solidFill>
                <a:latin typeface="Arial" charset="0"/>
                <a:ea typeface="Arial" charset="0"/>
                <a:cs typeface="Arial" charset="0"/>
              </a:rPr>
              <a:t>Custom Experiences</a:t>
            </a:r>
          </a:p>
        </p:txBody>
      </p:sp>
      <p:sp>
        <p:nvSpPr>
          <p:cNvPr id="55" name="Up-Down Arrow 54"/>
          <p:cNvSpPr/>
          <p:nvPr/>
        </p:nvSpPr>
        <p:spPr>
          <a:xfrm>
            <a:off x="10374406" y="3934442"/>
            <a:ext cx="365760" cy="794965"/>
          </a:xfrm>
          <a:prstGeom prst="upDownArrow">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080" dirty="0"/>
          </a:p>
        </p:txBody>
      </p:sp>
      <p:grpSp>
        <p:nvGrpSpPr>
          <p:cNvPr id="56" name="Group 55"/>
          <p:cNvGrpSpPr/>
          <p:nvPr/>
        </p:nvGrpSpPr>
        <p:grpSpPr>
          <a:xfrm>
            <a:off x="7809458" y="1904518"/>
            <a:ext cx="1446271" cy="2824888"/>
            <a:chOff x="12182783" y="1869816"/>
            <a:chExt cx="1600600" cy="2824888"/>
          </a:xfrm>
        </p:grpSpPr>
        <p:sp>
          <p:nvSpPr>
            <p:cNvPr id="57" name="Rounded Rectangle 60"/>
            <p:cNvSpPr/>
            <p:nvPr/>
          </p:nvSpPr>
          <p:spPr>
            <a:xfrm>
              <a:off x="12182783" y="3147707"/>
              <a:ext cx="1600600" cy="721730"/>
            </a:xfrm>
            <a:prstGeom prst="roundRect">
              <a:avLst>
                <a:gd name="adj" fmla="val 0"/>
              </a:avLst>
            </a:prstGeom>
            <a:noFill/>
            <a:ln w="19050">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04492" tIns="52246" rIns="104492" bIns="52246" rtlCol="0" anchor="t"/>
            <a:lstStyle/>
            <a:p>
              <a:pPr algn="ctr">
                <a:lnSpc>
                  <a:spcPct val="90000"/>
                </a:lnSpc>
              </a:pPr>
              <a:r>
                <a:rPr lang="en-US" sz="2000" b="1" dirty="0">
                  <a:solidFill>
                    <a:schemeClr val="accent1"/>
                  </a:solidFill>
                  <a:latin typeface="Arial" charset="0"/>
                  <a:ea typeface="Arial" charset="0"/>
                  <a:cs typeface="Arial" charset="0"/>
                </a:rPr>
                <a:t>Avaya Vantage</a:t>
              </a:r>
            </a:p>
          </p:txBody>
        </p:sp>
        <p:pic>
          <p:nvPicPr>
            <p:cNvPr id="58" name="Picture 5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06470" y="1869816"/>
              <a:ext cx="1353226" cy="1265904"/>
            </a:xfrm>
            <a:prstGeom prst="rect">
              <a:avLst/>
            </a:prstGeom>
            <a:effectLst/>
          </p:spPr>
        </p:pic>
        <p:sp>
          <p:nvSpPr>
            <p:cNvPr id="59" name="Up-Down Arrow 58"/>
            <p:cNvSpPr/>
            <p:nvPr/>
          </p:nvSpPr>
          <p:spPr>
            <a:xfrm>
              <a:off x="12800203" y="3899739"/>
              <a:ext cx="365760" cy="794965"/>
            </a:xfrm>
            <a:prstGeom prst="upDownArrow">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080" dirty="0"/>
            </a:p>
          </p:txBody>
        </p:sp>
      </p:grpSp>
      <p:sp>
        <p:nvSpPr>
          <p:cNvPr id="60" name="AutoShape 279"/>
          <p:cNvSpPr>
            <a:spLocks noChangeArrowheads="1"/>
          </p:cNvSpPr>
          <p:nvPr/>
        </p:nvSpPr>
        <p:spPr bwMode="gray">
          <a:xfrm>
            <a:off x="5569032" y="6970002"/>
            <a:ext cx="2963561" cy="633629"/>
          </a:xfrm>
          <a:prstGeom prst="rect">
            <a:avLst/>
          </a:prstGeom>
          <a:solidFill>
            <a:srgbClr val="595959"/>
          </a:solidFill>
          <a:ln>
            <a:noFill/>
          </a:ln>
          <a:effectLst/>
          <a:extLst/>
        </p:spPr>
        <p:txBody>
          <a:bodyPr wrap="none" lIns="130622" tIns="65311" rIns="130622" bIns="65311" anchor="ctr"/>
          <a:lstStyle/>
          <a:p>
            <a:pPr algn="ctr">
              <a:spcBef>
                <a:spcPct val="0"/>
              </a:spcBef>
            </a:pPr>
            <a:r>
              <a:rPr lang="en-US" sz="1840" b="1" dirty="0">
                <a:solidFill>
                  <a:srgbClr val="FFFFFF"/>
                </a:solidFill>
                <a:latin typeface="Arial" charset="0"/>
                <a:ea typeface="Arial" charset="0"/>
                <a:cs typeface="Arial" charset="0"/>
              </a:rPr>
              <a:t>Customer Engagement</a:t>
            </a:r>
          </a:p>
        </p:txBody>
      </p:sp>
      <p:pic>
        <p:nvPicPr>
          <p:cNvPr id="30" name="Picture 2" descr="C:\Users\paulre\Google Drive\Screen Shots\new smartphone screens\new smartphone screens-03.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67856" y="1750364"/>
            <a:ext cx="825122" cy="1339035"/>
          </a:xfrm>
          <a:prstGeom prst="rect">
            <a:avLst/>
          </a:prstGeom>
          <a:solidFill>
            <a:schemeClr val="bg1"/>
          </a:solidFill>
          <a:ln>
            <a:noFill/>
          </a:ln>
          <a:effectLst>
            <a:outerShdw blurRad="190500" algn="tl" rotWithShape="0">
              <a:srgbClr val="000000">
                <a:alpha val="70000"/>
              </a:srgbClr>
            </a:outerShdw>
          </a:effectLst>
        </p:spPr>
      </p:pic>
      <p:pic>
        <p:nvPicPr>
          <p:cNvPr id="31" name="Shape 296"/>
          <p:cNvPicPr>
            <a:picLocks noChangeAspect="1"/>
          </p:cNvPicPr>
          <p:nvPr/>
        </p:nvPicPr>
        <p:blipFill rotWithShape="1">
          <a:blip r:embed="rId6" cstate="email">
            <a:extLst>
              <a:ext uri="{28A0092B-C50C-407E-A947-70E740481C1C}">
                <a14:useLocalDpi xmlns:a14="http://schemas.microsoft.com/office/drawing/2010/main"/>
              </a:ext>
            </a:extLst>
          </a:blip>
          <a:stretch/>
        </p:blipFill>
        <p:spPr>
          <a:xfrm>
            <a:off x="5853288" y="1922197"/>
            <a:ext cx="1820526" cy="963808"/>
          </a:xfrm>
          <a:prstGeom prst="rect">
            <a:avLst/>
          </a:prstGeom>
          <a:solidFill>
            <a:schemeClr val="bg1"/>
          </a:solidFill>
          <a:ln>
            <a:noFill/>
          </a:ln>
          <a:effectLst>
            <a:outerShdw blurRad="190500" algn="tl" rotWithShape="0">
              <a:srgbClr val="000000">
                <a:alpha val="70000"/>
              </a:srgbClr>
            </a:outerShdw>
          </a:effectLst>
        </p:spPr>
      </p:pic>
      <p:pic>
        <p:nvPicPr>
          <p:cNvPr id="32" name="Picture 31"/>
          <p:cNvPicPr>
            <a:picLocks noChangeAspect="1"/>
          </p:cNvPicPr>
          <p:nvPr/>
        </p:nvPicPr>
        <p:blipFill rotWithShape="1">
          <a:blip r:embed="rId7" cstate="email">
            <a:extLst>
              <a:ext uri="{28A0092B-C50C-407E-A947-70E740481C1C}">
                <a14:useLocalDpi xmlns:a14="http://schemas.microsoft.com/office/drawing/2010/main"/>
              </a:ext>
            </a:extLst>
          </a:blip>
          <a:srcRect l="25500" r="7538"/>
          <a:stretch/>
        </p:blipFill>
        <p:spPr>
          <a:xfrm>
            <a:off x="9832869" y="1718465"/>
            <a:ext cx="1444447" cy="1440788"/>
          </a:xfrm>
          <a:prstGeom prst="ellipse">
            <a:avLst/>
          </a:prstGeom>
          <a:noFill/>
          <a:ln>
            <a:noFill/>
          </a:ln>
          <a:effectLst>
            <a:innerShdw blurRad="1270000">
              <a:prstClr val="black">
                <a:alpha val="15000"/>
              </a:prstClr>
            </a:innerShdw>
          </a:effectLst>
        </p:spPr>
      </p:pic>
      <p:sp>
        <p:nvSpPr>
          <p:cNvPr id="28" name="Title 3"/>
          <p:cNvSpPr>
            <a:spLocks noGrp="1"/>
          </p:cNvSpPr>
          <p:nvPr>
            <p:ph type="title"/>
          </p:nvPr>
        </p:nvSpPr>
        <p:spPr>
          <a:xfrm>
            <a:off x="715478" y="504347"/>
            <a:ext cx="9692382" cy="1005840"/>
          </a:xfrm>
        </p:spPr>
        <p:txBody>
          <a:bodyPr/>
          <a:lstStyle/>
          <a:p>
            <a:r>
              <a:rPr lang="en-US" dirty="0"/>
              <a:t>Delivering on the vision</a:t>
            </a:r>
            <a:r>
              <a:rPr lang="en-US" sz="2400" cap="none" dirty="0">
                <a:solidFill>
                  <a:schemeClr val="accent1"/>
                </a:solidFill>
                <a:latin typeface="+mn-lt"/>
              </a:rPr>
              <a:t/>
            </a:r>
            <a:br>
              <a:rPr lang="en-US" sz="2400" cap="none" dirty="0">
                <a:solidFill>
                  <a:schemeClr val="accent1"/>
                </a:solidFill>
                <a:latin typeface="+mn-lt"/>
              </a:rPr>
            </a:br>
            <a:endParaRPr lang="en-US" sz="2800" cap="none" dirty="0">
              <a:solidFill>
                <a:schemeClr val="accent1"/>
              </a:solidFill>
              <a:latin typeface="+mn-lt"/>
            </a:endParaRPr>
          </a:p>
        </p:txBody>
      </p:sp>
      <p:pic>
        <p:nvPicPr>
          <p:cNvPr id="2" name="Picture 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892508" y="1779447"/>
            <a:ext cx="1779330" cy="1156414"/>
          </a:xfrm>
          <a:prstGeom prst="rect">
            <a:avLst/>
          </a:prstGeom>
          <a:solidFill>
            <a:schemeClr val="bg1"/>
          </a:solidFill>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842330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822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0" y="4562920"/>
            <a:ext cx="4663440" cy="3200400"/>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90000"/>
              </a:lnSpc>
            </a:pPr>
            <a:endParaRPr lang="en-US" sz="4160" dirty="0"/>
          </a:p>
        </p:txBody>
      </p:sp>
      <p:sp>
        <p:nvSpPr>
          <p:cNvPr id="36" name="Rectangle 35"/>
          <p:cNvSpPr/>
          <p:nvPr/>
        </p:nvSpPr>
        <p:spPr>
          <a:xfrm>
            <a:off x="9976768" y="4562920"/>
            <a:ext cx="4663440" cy="3200400"/>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90000"/>
              </a:lnSpc>
            </a:pPr>
            <a:endParaRPr lang="en-US" sz="4160" dirty="0"/>
          </a:p>
        </p:txBody>
      </p:sp>
      <p:sp>
        <p:nvSpPr>
          <p:cNvPr id="43" name="Rectangle 42"/>
          <p:cNvSpPr/>
          <p:nvPr/>
        </p:nvSpPr>
        <p:spPr>
          <a:xfrm>
            <a:off x="4983480" y="4562920"/>
            <a:ext cx="4663440" cy="3200400"/>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90000"/>
              </a:lnSpc>
            </a:pPr>
            <a:endParaRPr lang="en-US" sz="4160" dirty="0"/>
          </a:p>
        </p:txBody>
      </p:sp>
      <p:sp>
        <p:nvSpPr>
          <p:cNvPr id="25" name="Rectangle 24"/>
          <p:cNvSpPr/>
          <p:nvPr/>
        </p:nvSpPr>
        <p:spPr>
          <a:xfrm>
            <a:off x="0" y="1169765"/>
            <a:ext cx="4663440" cy="3200400"/>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90000"/>
              </a:lnSpc>
            </a:pPr>
            <a:endParaRPr lang="en-US" sz="4160" dirty="0"/>
          </a:p>
        </p:txBody>
      </p:sp>
      <p:sp>
        <p:nvSpPr>
          <p:cNvPr id="31" name="Rectangle 30"/>
          <p:cNvSpPr/>
          <p:nvPr/>
        </p:nvSpPr>
        <p:spPr>
          <a:xfrm>
            <a:off x="9976768" y="1169765"/>
            <a:ext cx="4663440" cy="3200400"/>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90000"/>
              </a:lnSpc>
            </a:pPr>
            <a:endParaRPr lang="en-US" sz="4160" dirty="0"/>
          </a:p>
        </p:txBody>
      </p:sp>
      <p:sp>
        <p:nvSpPr>
          <p:cNvPr id="32" name="Rectangle 31"/>
          <p:cNvSpPr/>
          <p:nvPr/>
        </p:nvSpPr>
        <p:spPr>
          <a:xfrm>
            <a:off x="4983480" y="1169765"/>
            <a:ext cx="4663440" cy="3200400"/>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90000"/>
              </a:lnSpc>
            </a:pPr>
            <a:endParaRPr lang="en-US" sz="4160" dirty="0"/>
          </a:p>
        </p:txBody>
      </p:sp>
      <p:grpSp>
        <p:nvGrpSpPr>
          <p:cNvPr id="4" name="Group 3"/>
          <p:cNvGrpSpPr/>
          <p:nvPr/>
        </p:nvGrpSpPr>
        <p:grpSpPr>
          <a:xfrm>
            <a:off x="11576632" y="3812250"/>
            <a:ext cx="2517104" cy="1844090"/>
            <a:chOff x="7532050" y="2073629"/>
            <a:chExt cx="3043253" cy="1782239"/>
          </a:xfrm>
        </p:grpSpPr>
        <p:pic>
          <p:nvPicPr>
            <p:cNvPr id="38" name="Picture 3" descr="\\135.124.8.57\Documents\Public\Catalog\Avaya-Scopia-Imagery\Office - Moshe Machline\BoazRoadmapFEb2015Rev3\BoazRoadmapFEb2015Rev4\Collaboration-0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32050" y="2073629"/>
              <a:ext cx="3043253" cy="178223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64098" y="2366056"/>
              <a:ext cx="1997553" cy="1031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0" name="Title 1"/>
          <p:cNvSpPr txBox="1">
            <a:spLocks/>
          </p:cNvSpPr>
          <p:nvPr/>
        </p:nvSpPr>
        <p:spPr>
          <a:xfrm>
            <a:off x="721143" y="925127"/>
            <a:ext cx="13751202" cy="679269"/>
          </a:xfrm>
          <a:prstGeom prst="rect">
            <a:avLst/>
          </a:prstGeom>
        </p:spPr>
        <p:txBody>
          <a:bodyPr lIns="130622" tIns="65310" rIns="130622" bIns="65310" anchor="t"/>
          <a:lstStyle>
            <a:lvl1pPr algn="l" rtl="0" eaLnBrk="1" fontAlgn="base" hangingPunct="1">
              <a:lnSpc>
                <a:spcPct val="90000"/>
              </a:lnSpc>
              <a:spcBef>
                <a:spcPct val="0"/>
              </a:spcBef>
              <a:spcAft>
                <a:spcPct val="0"/>
              </a:spcAft>
              <a:defRPr sz="2800" kern="1200">
                <a:solidFill>
                  <a:schemeClr val="tx1"/>
                </a:solidFill>
                <a:latin typeface="+mj-lt"/>
                <a:ea typeface="+mj-ea"/>
                <a:cs typeface="+mj-cs"/>
              </a:defRPr>
            </a:lvl1pPr>
            <a:lvl2pPr algn="l" rtl="0" eaLnBrk="1" fontAlgn="base" hangingPunct="1">
              <a:lnSpc>
                <a:spcPct val="90000"/>
              </a:lnSpc>
              <a:spcBef>
                <a:spcPct val="0"/>
              </a:spcBef>
              <a:spcAft>
                <a:spcPct val="0"/>
              </a:spcAft>
              <a:defRPr sz="2800">
                <a:solidFill>
                  <a:schemeClr val="tx1"/>
                </a:solidFill>
                <a:latin typeface="Arial" charset="0"/>
              </a:defRPr>
            </a:lvl2pPr>
            <a:lvl3pPr algn="l" rtl="0" eaLnBrk="1" fontAlgn="base" hangingPunct="1">
              <a:lnSpc>
                <a:spcPct val="90000"/>
              </a:lnSpc>
              <a:spcBef>
                <a:spcPct val="0"/>
              </a:spcBef>
              <a:spcAft>
                <a:spcPct val="0"/>
              </a:spcAft>
              <a:defRPr sz="2800">
                <a:solidFill>
                  <a:schemeClr val="tx1"/>
                </a:solidFill>
                <a:latin typeface="Arial" charset="0"/>
              </a:defRPr>
            </a:lvl3pPr>
            <a:lvl4pPr algn="l" rtl="0" eaLnBrk="1" fontAlgn="base" hangingPunct="1">
              <a:lnSpc>
                <a:spcPct val="90000"/>
              </a:lnSpc>
              <a:spcBef>
                <a:spcPct val="0"/>
              </a:spcBef>
              <a:spcAft>
                <a:spcPct val="0"/>
              </a:spcAft>
              <a:defRPr sz="2800">
                <a:solidFill>
                  <a:schemeClr val="tx1"/>
                </a:solidFill>
                <a:latin typeface="Arial" charset="0"/>
              </a:defRPr>
            </a:lvl4pPr>
            <a:lvl5pPr algn="l" rtl="0" eaLnBrk="1" fontAlgn="base" hangingPunct="1">
              <a:lnSpc>
                <a:spcPct val="90000"/>
              </a:lnSpc>
              <a:spcBef>
                <a:spcPct val="0"/>
              </a:spcBef>
              <a:spcAft>
                <a:spcPct val="0"/>
              </a:spcAft>
              <a:defRPr sz="2800">
                <a:solidFill>
                  <a:schemeClr val="tx1"/>
                </a:solidFill>
                <a:latin typeface="Arial" charset="0"/>
              </a:defRPr>
            </a:lvl5pPr>
            <a:lvl6pPr marL="457200" algn="l" rtl="0" eaLnBrk="1" fontAlgn="base" hangingPunct="1">
              <a:lnSpc>
                <a:spcPct val="90000"/>
              </a:lnSpc>
              <a:spcBef>
                <a:spcPct val="0"/>
              </a:spcBef>
              <a:spcAft>
                <a:spcPct val="0"/>
              </a:spcAft>
              <a:defRPr sz="2800">
                <a:solidFill>
                  <a:schemeClr val="tx1"/>
                </a:solidFill>
                <a:latin typeface="Arial" charset="0"/>
              </a:defRPr>
            </a:lvl6pPr>
            <a:lvl7pPr marL="914400" algn="l" rtl="0" eaLnBrk="1" fontAlgn="base" hangingPunct="1">
              <a:lnSpc>
                <a:spcPct val="90000"/>
              </a:lnSpc>
              <a:spcBef>
                <a:spcPct val="0"/>
              </a:spcBef>
              <a:spcAft>
                <a:spcPct val="0"/>
              </a:spcAft>
              <a:defRPr sz="2800">
                <a:solidFill>
                  <a:schemeClr val="tx1"/>
                </a:solidFill>
                <a:latin typeface="Arial" charset="0"/>
              </a:defRPr>
            </a:lvl7pPr>
            <a:lvl8pPr marL="1371600" algn="l" rtl="0" eaLnBrk="1" fontAlgn="base" hangingPunct="1">
              <a:lnSpc>
                <a:spcPct val="90000"/>
              </a:lnSpc>
              <a:spcBef>
                <a:spcPct val="0"/>
              </a:spcBef>
              <a:spcAft>
                <a:spcPct val="0"/>
              </a:spcAft>
              <a:defRPr sz="2800">
                <a:solidFill>
                  <a:schemeClr val="tx1"/>
                </a:solidFill>
                <a:latin typeface="Arial" charset="0"/>
              </a:defRPr>
            </a:lvl8pPr>
            <a:lvl9pPr marL="1828800" algn="l" rtl="0" eaLnBrk="1" fontAlgn="base" hangingPunct="1">
              <a:lnSpc>
                <a:spcPct val="90000"/>
              </a:lnSpc>
              <a:spcBef>
                <a:spcPct val="0"/>
              </a:spcBef>
              <a:spcAft>
                <a:spcPct val="0"/>
              </a:spcAft>
              <a:defRPr sz="2800">
                <a:solidFill>
                  <a:schemeClr val="tx1"/>
                </a:solidFill>
                <a:latin typeface="Arial" charset="0"/>
              </a:defRPr>
            </a:lvl9pPr>
          </a:lstStyle>
          <a:p>
            <a:endParaRPr lang="en-US" sz="2400" dirty="0">
              <a:solidFill>
                <a:srgbClr val="C00000"/>
              </a:solidFill>
            </a:endParaRPr>
          </a:p>
        </p:txBody>
      </p:sp>
      <p:sp>
        <p:nvSpPr>
          <p:cNvPr id="23" name="Title 1"/>
          <p:cNvSpPr txBox="1">
            <a:spLocks/>
          </p:cNvSpPr>
          <p:nvPr/>
        </p:nvSpPr>
        <p:spPr bwMode="auto">
          <a:xfrm>
            <a:off x="618760" y="2853659"/>
            <a:ext cx="3992733" cy="1652184"/>
          </a:xfrm>
          <a:prstGeom prst="rect">
            <a:avLst/>
          </a:prstGeom>
          <a:noFill/>
          <a:ln w="9525">
            <a:noFill/>
            <a:miter lim="800000"/>
            <a:headEnd/>
            <a:tailEnd/>
          </a:ln>
        </p:spPr>
        <p:txBody>
          <a:bodyPr vert="horz" wrap="square" lIns="130622" tIns="65310" rIns="130622" bIns="65310" numCol="1" anchor="ctr" anchorCtr="0" compatLnSpc="1">
            <a:prstTxWarp prst="textNoShape">
              <a:avLst/>
            </a:prstTxWarp>
            <a:spAutoFit/>
          </a:bodyPr>
          <a:lstStyle>
            <a:lvl1pPr algn="l" rtl="0" eaLnBrk="1" fontAlgn="base" hangingPunct="1">
              <a:lnSpc>
                <a:spcPct val="95000"/>
              </a:lnSpc>
              <a:spcBef>
                <a:spcPct val="0"/>
              </a:spcBef>
              <a:spcAft>
                <a:spcPct val="0"/>
              </a:spcAft>
              <a:defRPr sz="1800" b="1">
                <a:solidFill>
                  <a:schemeClr val="tx1"/>
                </a:solidFill>
                <a:latin typeface="+mj-lt"/>
                <a:ea typeface="+mj-ea"/>
                <a:cs typeface="+mj-cs"/>
              </a:defRPr>
            </a:lvl1pPr>
            <a:lvl2pPr algn="l" rtl="0" eaLnBrk="1" fontAlgn="base" hangingPunct="1">
              <a:lnSpc>
                <a:spcPct val="95000"/>
              </a:lnSpc>
              <a:spcBef>
                <a:spcPct val="0"/>
              </a:spcBef>
              <a:spcAft>
                <a:spcPct val="0"/>
              </a:spcAft>
              <a:defRPr sz="2400">
                <a:solidFill>
                  <a:schemeClr val="tx1"/>
                </a:solidFill>
                <a:latin typeface="Arial" pitchFamily="34" charset="0"/>
              </a:defRPr>
            </a:lvl2pPr>
            <a:lvl3pPr algn="l" rtl="0" eaLnBrk="1" fontAlgn="base" hangingPunct="1">
              <a:lnSpc>
                <a:spcPct val="95000"/>
              </a:lnSpc>
              <a:spcBef>
                <a:spcPct val="0"/>
              </a:spcBef>
              <a:spcAft>
                <a:spcPct val="0"/>
              </a:spcAft>
              <a:defRPr sz="2400">
                <a:solidFill>
                  <a:schemeClr val="tx1"/>
                </a:solidFill>
                <a:latin typeface="Arial" pitchFamily="34" charset="0"/>
              </a:defRPr>
            </a:lvl3pPr>
            <a:lvl4pPr algn="l" rtl="0" eaLnBrk="1" fontAlgn="base" hangingPunct="1">
              <a:lnSpc>
                <a:spcPct val="95000"/>
              </a:lnSpc>
              <a:spcBef>
                <a:spcPct val="0"/>
              </a:spcBef>
              <a:spcAft>
                <a:spcPct val="0"/>
              </a:spcAft>
              <a:defRPr sz="2400">
                <a:solidFill>
                  <a:schemeClr val="tx1"/>
                </a:solidFill>
                <a:latin typeface="Arial" pitchFamily="34" charset="0"/>
              </a:defRPr>
            </a:lvl4pPr>
            <a:lvl5pPr algn="l" rtl="0" eaLnBrk="1" fontAlgn="base" hangingPunct="1">
              <a:lnSpc>
                <a:spcPct val="95000"/>
              </a:lnSpc>
              <a:spcBef>
                <a:spcPct val="0"/>
              </a:spcBef>
              <a:spcAft>
                <a:spcPct val="0"/>
              </a:spcAft>
              <a:defRPr sz="2400">
                <a:solidFill>
                  <a:schemeClr val="tx1"/>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a:lstStyle>
          <a:p>
            <a:pPr algn="ctr"/>
            <a:r>
              <a:rPr lang="en-US" sz="2080" kern="0" dirty="0">
                <a:solidFill>
                  <a:schemeClr val="tx2">
                    <a:lumMod val="65000"/>
                    <a:lumOff val="35000"/>
                  </a:schemeClr>
                </a:solidFill>
              </a:rPr>
              <a:t>MOBILE-FIRST UX</a:t>
            </a:r>
          </a:p>
          <a:p>
            <a:pPr algn="ctr"/>
            <a:r>
              <a:rPr lang="en-US" sz="2080" b="0" i="1" kern="0" dirty="0">
                <a:solidFill>
                  <a:schemeClr val="accent1"/>
                </a:solidFill>
              </a:rPr>
              <a:t>One touch to...Anything</a:t>
            </a:r>
          </a:p>
          <a:p>
            <a:pPr algn="ctr"/>
            <a:r>
              <a:rPr lang="en-US" sz="2080" b="0" i="1" kern="0" dirty="0">
                <a:solidFill>
                  <a:schemeClr val="accent1"/>
                </a:solidFill>
              </a:rPr>
              <a:t>Simple, easy, contextual, device optimized experience</a:t>
            </a:r>
          </a:p>
          <a:p>
            <a:pPr algn="ctr"/>
            <a:endParaRPr lang="en-US" sz="2080" b="0" i="1" kern="0" dirty="0">
              <a:solidFill>
                <a:schemeClr val="accent1"/>
              </a:solidFill>
            </a:endParaRPr>
          </a:p>
        </p:txBody>
      </p:sp>
      <p:sp>
        <p:nvSpPr>
          <p:cNvPr id="35" name="Title 1"/>
          <p:cNvSpPr txBox="1">
            <a:spLocks/>
          </p:cNvSpPr>
          <p:nvPr/>
        </p:nvSpPr>
        <p:spPr bwMode="auto">
          <a:xfrm>
            <a:off x="270728" y="5887272"/>
            <a:ext cx="4638765" cy="1956241"/>
          </a:xfrm>
          <a:prstGeom prst="rect">
            <a:avLst/>
          </a:prstGeom>
          <a:noFill/>
          <a:ln w="9525">
            <a:noFill/>
            <a:miter lim="800000"/>
            <a:headEnd/>
            <a:tailEnd/>
          </a:ln>
        </p:spPr>
        <p:txBody>
          <a:bodyPr vert="horz" wrap="square" lIns="130622" tIns="65310" rIns="130622" bIns="65310" numCol="1" anchor="ctr" anchorCtr="0" compatLnSpc="1">
            <a:prstTxWarp prst="textNoShape">
              <a:avLst/>
            </a:prstTxWarp>
            <a:spAutoFit/>
          </a:bodyPr>
          <a:lstStyle>
            <a:lvl1pPr algn="l" rtl="0" eaLnBrk="1" fontAlgn="base" hangingPunct="1">
              <a:lnSpc>
                <a:spcPct val="95000"/>
              </a:lnSpc>
              <a:spcBef>
                <a:spcPct val="0"/>
              </a:spcBef>
              <a:spcAft>
                <a:spcPct val="0"/>
              </a:spcAft>
              <a:defRPr sz="1800" b="1">
                <a:solidFill>
                  <a:schemeClr val="tx1"/>
                </a:solidFill>
                <a:latin typeface="+mj-lt"/>
                <a:ea typeface="+mj-ea"/>
                <a:cs typeface="+mj-cs"/>
              </a:defRPr>
            </a:lvl1pPr>
            <a:lvl2pPr algn="l" rtl="0" eaLnBrk="1" fontAlgn="base" hangingPunct="1">
              <a:lnSpc>
                <a:spcPct val="95000"/>
              </a:lnSpc>
              <a:spcBef>
                <a:spcPct val="0"/>
              </a:spcBef>
              <a:spcAft>
                <a:spcPct val="0"/>
              </a:spcAft>
              <a:defRPr sz="2400">
                <a:solidFill>
                  <a:schemeClr val="tx1"/>
                </a:solidFill>
                <a:latin typeface="Arial" pitchFamily="34" charset="0"/>
              </a:defRPr>
            </a:lvl2pPr>
            <a:lvl3pPr algn="l" rtl="0" eaLnBrk="1" fontAlgn="base" hangingPunct="1">
              <a:lnSpc>
                <a:spcPct val="95000"/>
              </a:lnSpc>
              <a:spcBef>
                <a:spcPct val="0"/>
              </a:spcBef>
              <a:spcAft>
                <a:spcPct val="0"/>
              </a:spcAft>
              <a:defRPr sz="2400">
                <a:solidFill>
                  <a:schemeClr val="tx1"/>
                </a:solidFill>
                <a:latin typeface="Arial" pitchFamily="34" charset="0"/>
              </a:defRPr>
            </a:lvl3pPr>
            <a:lvl4pPr algn="l" rtl="0" eaLnBrk="1" fontAlgn="base" hangingPunct="1">
              <a:lnSpc>
                <a:spcPct val="95000"/>
              </a:lnSpc>
              <a:spcBef>
                <a:spcPct val="0"/>
              </a:spcBef>
              <a:spcAft>
                <a:spcPct val="0"/>
              </a:spcAft>
              <a:defRPr sz="2400">
                <a:solidFill>
                  <a:schemeClr val="tx1"/>
                </a:solidFill>
                <a:latin typeface="Arial" pitchFamily="34" charset="0"/>
              </a:defRPr>
            </a:lvl4pPr>
            <a:lvl5pPr algn="l" rtl="0" eaLnBrk="1" fontAlgn="base" hangingPunct="1">
              <a:lnSpc>
                <a:spcPct val="95000"/>
              </a:lnSpc>
              <a:spcBef>
                <a:spcPct val="0"/>
              </a:spcBef>
              <a:spcAft>
                <a:spcPct val="0"/>
              </a:spcAft>
              <a:defRPr sz="2400">
                <a:solidFill>
                  <a:schemeClr val="tx1"/>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a:lstStyle>
          <a:p>
            <a:pPr algn="ctr"/>
            <a:r>
              <a:rPr lang="en-US" sz="2080" kern="0" dirty="0">
                <a:solidFill>
                  <a:schemeClr val="tx2">
                    <a:lumMod val="65000"/>
                    <a:lumOff val="35000"/>
                  </a:schemeClr>
                </a:solidFill>
              </a:rPr>
              <a:t>EXTENSIVE WEB COLLABORATION &amp; CONFERENCE STREAMING</a:t>
            </a:r>
          </a:p>
          <a:p>
            <a:pPr algn="ctr"/>
            <a:r>
              <a:rPr lang="en-US" sz="2080" b="0" i="1" kern="0" dirty="0">
                <a:solidFill>
                  <a:schemeClr val="accent1"/>
                </a:solidFill>
              </a:rPr>
              <a:t>Screen &amp; application sharing, whiteboard, remote desktop control</a:t>
            </a:r>
          </a:p>
          <a:p>
            <a:pPr algn="ctr"/>
            <a:r>
              <a:rPr lang="en-US" sz="2080" b="0" i="1" kern="0" dirty="0">
                <a:solidFill>
                  <a:schemeClr val="accent1"/>
                </a:solidFill>
              </a:rPr>
              <a:t>100,000 live viewers</a:t>
            </a:r>
          </a:p>
        </p:txBody>
      </p:sp>
      <p:sp>
        <p:nvSpPr>
          <p:cNvPr id="33" name="Title 1"/>
          <p:cNvSpPr txBox="1">
            <a:spLocks/>
          </p:cNvSpPr>
          <p:nvPr/>
        </p:nvSpPr>
        <p:spPr bwMode="auto">
          <a:xfrm>
            <a:off x="5109156" y="5886820"/>
            <a:ext cx="4391558" cy="1652184"/>
          </a:xfrm>
          <a:prstGeom prst="rect">
            <a:avLst/>
          </a:prstGeom>
          <a:noFill/>
          <a:ln w="9525">
            <a:noFill/>
            <a:miter lim="800000"/>
            <a:headEnd/>
            <a:tailEnd/>
          </a:ln>
        </p:spPr>
        <p:txBody>
          <a:bodyPr vert="horz" wrap="square" lIns="130622" tIns="65310" rIns="130622" bIns="65310" numCol="1" anchor="ctr" anchorCtr="0" compatLnSpc="1">
            <a:prstTxWarp prst="textNoShape">
              <a:avLst/>
            </a:prstTxWarp>
            <a:spAutoFit/>
          </a:bodyPr>
          <a:lstStyle>
            <a:lvl1pPr algn="l" rtl="0" eaLnBrk="1" fontAlgn="base" hangingPunct="1">
              <a:lnSpc>
                <a:spcPct val="95000"/>
              </a:lnSpc>
              <a:spcBef>
                <a:spcPct val="0"/>
              </a:spcBef>
              <a:spcAft>
                <a:spcPct val="0"/>
              </a:spcAft>
              <a:defRPr sz="1800" b="1">
                <a:solidFill>
                  <a:schemeClr val="tx1"/>
                </a:solidFill>
                <a:latin typeface="+mj-lt"/>
                <a:ea typeface="+mj-ea"/>
                <a:cs typeface="+mj-cs"/>
              </a:defRPr>
            </a:lvl1pPr>
            <a:lvl2pPr algn="l" rtl="0" eaLnBrk="1" fontAlgn="base" hangingPunct="1">
              <a:lnSpc>
                <a:spcPct val="95000"/>
              </a:lnSpc>
              <a:spcBef>
                <a:spcPct val="0"/>
              </a:spcBef>
              <a:spcAft>
                <a:spcPct val="0"/>
              </a:spcAft>
              <a:defRPr sz="2400">
                <a:solidFill>
                  <a:schemeClr val="tx1"/>
                </a:solidFill>
                <a:latin typeface="Arial" pitchFamily="34" charset="0"/>
              </a:defRPr>
            </a:lvl2pPr>
            <a:lvl3pPr algn="l" rtl="0" eaLnBrk="1" fontAlgn="base" hangingPunct="1">
              <a:lnSpc>
                <a:spcPct val="95000"/>
              </a:lnSpc>
              <a:spcBef>
                <a:spcPct val="0"/>
              </a:spcBef>
              <a:spcAft>
                <a:spcPct val="0"/>
              </a:spcAft>
              <a:defRPr sz="2400">
                <a:solidFill>
                  <a:schemeClr val="tx1"/>
                </a:solidFill>
                <a:latin typeface="Arial" pitchFamily="34" charset="0"/>
              </a:defRPr>
            </a:lvl3pPr>
            <a:lvl4pPr algn="l" rtl="0" eaLnBrk="1" fontAlgn="base" hangingPunct="1">
              <a:lnSpc>
                <a:spcPct val="95000"/>
              </a:lnSpc>
              <a:spcBef>
                <a:spcPct val="0"/>
              </a:spcBef>
              <a:spcAft>
                <a:spcPct val="0"/>
              </a:spcAft>
              <a:defRPr sz="2400">
                <a:solidFill>
                  <a:schemeClr val="tx1"/>
                </a:solidFill>
                <a:latin typeface="Arial" pitchFamily="34" charset="0"/>
              </a:defRPr>
            </a:lvl4pPr>
            <a:lvl5pPr algn="l" rtl="0" eaLnBrk="1" fontAlgn="base" hangingPunct="1">
              <a:lnSpc>
                <a:spcPct val="95000"/>
              </a:lnSpc>
              <a:spcBef>
                <a:spcPct val="0"/>
              </a:spcBef>
              <a:spcAft>
                <a:spcPct val="0"/>
              </a:spcAft>
              <a:defRPr sz="2400">
                <a:solidFill>
                  <a:schemeClr val="tx1"/>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a:lstStyle>
          <a:p>
            <a:pPr algn="ctr"/>
            <a:r>
              <a:rPr lang="en-US" sz="2080" kern="0" dirty="0">
                <a:solidFill>
                  <a:schemeClr val="tx2">
                    <a:lumMod val="65000"/>
                    <a:lumOff val="35000"/>
                  </a:schemeClr>
                </a:solidFill>
              </a:rPr>
              <a:t>RICH HD VIDEO, </a:t>
            </a:r>
          </a:p>
          <a:p>
            <a:pPr algn="ctr"/>
            <a:r>
              <a:rPr lang="en-US" sz="2080" kern="0" dirty="0">
                <a:solidFill>
                  <a:schemeClr val="tx2">
                    <a:lumMod val="65000"/>
                    <a:lumOff val="35000"/>
                  </a:schemeClr>
                </a:solidFill>
              </a:rPr>
              <a:t>HIGH SCALE AUDIO</a:t>
            </a:r>
          </a:p>
          <a:p>
            <a:pPr algn="ctr"/>
            <a:r>
              <a:rPr lang="en-US" sz="2080" b="0" i="1" kern="0" dirty="0">
                <a:solidFill>
                  <a:schemeClr val="accent1"/>
                </a:solidFill>
              </a:rPr>
              <a:t>Hollywood squares, multi-vendor room system </a:t>
            </a:r>
            <a:r>
              <a:rPr lang="en-US" sz="2080" b="0" i="1" kern="0" dirty="0" err="1">
                <a:solidFill>
                  <a:schemeClr val="accent1"/>
                </a:solidFill>
              </a:rPr>
              <a:t>interop</a:t>
            </a:r>
            <a:r>
              <a:rPr lang="en-US" sz="2080" b="0" i="1" kern="0" dirty="0">
                <a:solidFill>
                  <a:schemeClr val="accent1"/>
                </a:solidFill>
              </a:rPr>
              <a:t>.  </a:t>
            </a:r>
          </a:p>
          <a:p>
            <a:pPr algn="ctr"/>
            <a:r>
              <a:rPr lang="en-US" sz="2080" b="0" i="1" kern="0" dirty="0">
                <a:solidFill>
                  <a:schemeClr val="accent1"/>
                </a:solidFill>
              </a:rPr>
              <a:t>Multiple large meetings</a:t>
            </a:r>
          </a:p>
        </p:txBody>
      </p:sp>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t="22595"/>
          <a:stretch/>
        </p:blipFill>
        <p:spPr>
          <a:xfrm>
            <a:off x="5937265" y="4376278"/>
            <a:ext cx="2765896" cy="1480258"/>
          </a:xfrm>
          <a:prstGeom prst="rect">
            <a:avLst/>
          </a:prstGeom>
          <a:ln>
            <a:noFill/>
          </a:ln>
          <a:effectLst>
            <a:outerShdw blurRad="190500" algn="tl" rotWithShape="0">
              <a:srgbClr val="000000">
                <a:alpha val="70000"/>
              </a:srgbClr>
            </a:outerShdw>
          </a:effectLst>
        </p:spPr>
      </p:pic>
      <p:sp>
        <p:nvSpPr>
          <p:cNvPr id="41" name="Title 1"/>
          <p:cNvSpPr txBox="1">
            <a:spLocks/>
          </p:cNvSpPr>
          <p:nvPr/>
        </p:nvSpPr>
        <p:spPr bwMode="auto">
          <a:xfrm>
            <a:off x="10009878" y="5882948"/>
            <a:ext cx="4429013" cy="1652184"/>
          </a:xfrm>
          <a:prstGeom prst="rect">
            <a:avLst/>
          </a:prstGeom>
          <a:noFill/>
          <a:ln w="9525">
            <a:noFill/>
            <a:miter lim="800000"/>
            <a:headEnd/>
            <a:tailEnd/>
          </a:ln>
        </p:spPr>
        <p:txBody>
          <a:bodyPr vert="horz" wrap="square" lIns="130622" tIns="65310" rIns="130622" bIns="65310" numCol="1" anchor="ctr" anchorCtr="0" compatLnSpc="1">
            <a:prstTxWarp prst="textNoShape">
              <a:avLst/>
            </a:prstTxWarp>
            <a:spAutoFit/>
          </a:bodyPr>
          <a:lstStyle>
            <a:lvl1pPr algn="l" rtl="0" eaLnBrk="1" fontAlgn="base" hangingPunct="1">
              <a:lnSpc>
                <a:spcPct val="95000"/>
              </a:lnSpc>
              <a:spcBef>
                <a:spcPct val="0"/>
              </a:spcBef>
              <a:spcAft>
                <a:spcPct val="0"/>
              </a:spcAft>
              <a:defRPr sz="1800" b="1">
                <a:solidFill>
                  <a:schemeClr val="tx1"/>
                </a:solidFill>
                <a:latin typeface="+mj-lt"/>
                <a:ea typeface="+mj-ea"/>
                <a:cs typeface="+mj-cs"/>
              </a:defRPr>
            </a:lvl1pPr>
            <a:lvl2pPr algn="l" rtl="0" eaLnBrk="1" fontAlgn="base" hangingPunct="1">
              <a:lnSpc>
                <a:spcPct val="95000"/>
              </a:lnSpc>
              <a:spcBef>
                <a:spcPct val="0"/>
              </a:spcBef>
              <a:spcAft>
                <a:spcPct val="0"/>
              </a:spcAft>
              <a:defRPr sz="2400">
                <a:solidFill>
                  <a:schemeClr val="tx1"/>
                </a:solidFill>
                <a:latin typeface="Arial" pitchFamily="34" charset="0"/>
              </a:defRPr>
            </a:lvl2pPr>
            <a:lvl3pPr algn="l" rtl="0" eaLnBrk="1" fontAlgn="base" hangingPunct="1">
              <a:lnSpc>
                <a:spcPct val="95000"/>
              </a:lnSpc>
              <a:spcBef>
                <a:spcPct val="0"/>
              </a:spcBef>
              <a:spcAft>
                <a:spcPct val="0"/>
              </a:spcAft>
              <a:defRPr sz="2400">
                <a:solidFill>
                  <a:schemeClr val="tx1"/>
                </a:solidFill>
                <a:latin typeface="Arial" pitchFamily="34" charset="0"/>
              </a:defRPr>
            </a:lvl3pPr>
            <a:lvl4pPr algn="l" rtl="0" eaLnBrk="1" fontAlgn="base" hangingPunct="1">
              <a:lnSpc>
                <a:spcPct val="95000"/>
              </a:lnSpc>
              <a:spcBef>
                <a:spcPct val="0"/>
              </a:spcBef>
              <a:spcAft>
                <a:spcPct val="0"/>
              </a:spcAft>
              <a:defRPr sz="2400">
                <a:solidFill>
                  <a:schemeClr val="tx1"/>
                </a:solidFill>
                <a:latin typeface="Arial" pitchFamily="34" charset="0"/>
              </a:defRPr>
            </a:lvl4pPr>
            <a:lvl5pPr algn="l" rtl="0" eaLnBrk="1" fontAlgn="base" hangingPunct="1">
              <a:lnSpc>
                <a:spcPct val="95000"/>
              </a:lnSpc>
              <a:spcBef>
                <a:spcPct val="0"/>
              </a:spcBef>
              <a:spcAft>
                <a:spcPct val="0"/>
              </a:spcAft>
              <a:defRPr sz="2400">
                <a:solidFill>
                  <a:schemeClr val="tx1"/>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a:lstStyle>
          <a:p>
            <a:pPr algn="ctr"/>
            <a:r>
              <a:rPr lang="en-US" sz="2080" kern="0" dirty="0">
                <a:solidFill>
                  <a:schemeClr val="tx2">
                    <a:lumMod val="65000"/>
                    <a:lumOff val="35000"/>
                  </a:schemeClr>
                </a:solidFill>
              </a:rPr>
              <a:t>SOFTWARE BASED / ZERO DOWNLOAD</a:t>
            </a:r>
          </a:p>
          <a:p>
            <a:pPr algn="ctr"/>
            <a:r>
              <a:rPr lang="en-US" sz="2080" b="0" i="1" kern="0" dirty="0">
                <a:solidFill>
                  <a:schemeClr val="accent1"/>
                </a:solidFill>
              </a:rPr>
              <a:t>Flexible, virtualized deployment</a:t>
            </a:r>
          </a:p>
          <a:p>
            <a:pPr algn="ctr"/>
            <a:r>
              <a:rPr lang="en-US" sz="2080" b="0" i="1" kern="0" dirty="0">
                <a:solidFill>
                  <a:schemeClr val="accent1"/>
                </a:solidFill>
              </a:rPr>
              <a:t>Frictionless collaboration via </a:t>
            </a:r>
            <a:r>
              <a:rPr lang="en-US" sz="2080" b="0" i="1" kern="0" dirty="0" err="1">
                <a:solidFill>
                  <a:schemeClr val="accent1"/>
                </a:solidFill>
              </a:rPr>
              <a:t>WebRTC</a:t>
            </a:r>
            <a:r>
              <a:rPr lang="en-US" sz="2080" b="0" i="1" kern="0" dirty="0">
                <a:solidFill>
                  <a:schemeClr val="accent1"/>
                </a:solidFill>
              </a:rPr>
              <a:t> and HTML5 </a:t>
            </a:r>
          </a:p>
        </p:txBody>
      </p:sp>
      <p:sp>
        <p:nvSpPr>
          <p:cNvPr id="42" name="Title 1"/>
          <p:cNvSpPr txBox="1">
            <a:spLocks/>
          </p:cNvSpPr>
          <p:nvPr/>
        </p:nvSpPr>
        <p:spPr bwMode="auto">
          <a:xfrm>
            <a:off x="9922057" y="2340517"/>
            <a:ext cx="4633477" cy="2050594"/>
          </a:xfrm>
          <a:prstGeom prst="rect">
            <a:avLst/>
          </a:prstGeom>
          <a:noFill/>
          <a:ln w="9525">
            <a:noFill/>
            <a:miter lim="800000"/>
            <a:headEnd/>
            <a:tailEnd/>
          </a:ln>
        </p:spPr>
        <p:txBody>
          <a:bodyPr vert="horz" wrap="square" lIns="130622" tIns="65310" rIns="130622" bIns="65310" numCol="1" anchor="ctr" anchorCtr="0" compatLnSpc="1">
            <a:prstTxWarp prst="textNoShape">
              <a:avLst/>
            </a:prstTxWarp>
          </a:bodyPr>
          <a:lstStyle>
            <a:lvl1pPr algn="l" rtl="0" eaLnBrk="1" fontAlgn="base" hangingPunct="1">
              <a:lnSpc>
                <a:spcPct val="95000"/>
              </a:lnSpc>
              <a:spcBef>
                <a:spcPct val="0"/>
              </a:spcBef>
              <a:spcAft>
                <a:spcPct val="0"/>
              </a:spcAft>
              <a:defRPr sz="1800" b="1">
                <a:solidFill>
                  <a:schemeClr val="tx1"/>
                </a:solidFill>
                <a:latin typeface="+mj-lt"/>
                <a:ea typeface="+mj-ea"/>
                <a:cs typeface="+mj-cs"/>
              </a:defRPr>
            </a:lvl1pPr>
            <a:lvl2pPr algn="l" rtl="0" eaLnBrk="1" fontAlgn="base" hangingPunct="1">
              <a:lnSpc>
                <a:spcPct val="95000"/>
              </a:lnSpc>
              <a:spcBef>
                <a:spcPct val="0"/>
              </a:spcBef>
              <a:spcAft>
                <a:spcPct val="0"/>
              </a:spcAft>
              <a:defRPr sz="2400">
                <a:solidFill>
                  <a:schemeClr val="tx1"/>
                </a:solidFill>
                <a:latin typeface="Arial" pitchFamily="34" charset="0"/>
              </a:defRPr>
            </a:lvl2pPr>
            <a:lvl3pPr algn="l" rtl="0" eaLnBrk="1" fontAlgn="base" hangingPunct="1">
              <a:lnSpc>
                <a:spcPct val="95000"/>
              </a:lnSpc>
              <a:spcBef>
                <a:spcPct val="0"/>
              </a:spcBef>
              <a:spcAft>
                <a:spcPct val="0"/>
              </a:spcAft>
              <a:defRPr sz="2400">
                <a:solidFill>
                  <a:schemeClr val="tx1"/>
                </a:solidFill>
                <a:latin typeface="Arial" pitchFamily="34" charset="0"/>
              </a:defRPr>
            </a:lvl3pPr>
            <a:lvl4pPr algn="l" rtl="0" eaLnBrk="1" fontAlgn="base" hangingPunct="1">
              <a:lnSpc>
                <a:spcPct val="95000"/>
              </a:lnSpc>
              <a:spcBef>
                <a:spcPct val="0"/>
              </a:spcBef>
              <a:spcAft>
                <a:spcPct val="0"/>
              </a:spcAft>
              <a:defRPr sz="2400">
                <a:solidFill>
                  <a:schemeClr val="tx1"/>
                </a:solidFill>
                <a:latin typeface="Arial" pitchFamily="34" charset="0"/>
              </a:defRPr>
            </a:lvl4pPr>
            <a:lvl5pPr algn="l" rtl="0" eaLnBrk="1" fontAlgn="base" hangingPunct="1">
              <a:lnSpc>
                <a:spcPct val="95000"/>
              </a:lnSpc>
              <a:spcBef>
                <a:spcPct val="0"/>
              </a:spcBef>
              <a:spcAft>
                <a:spcPct val="0"/>
              </a:spcAft>
              <a:defRPr sz="2400">
                <a:solidFill>
                  <a:schemeClr val="tx1"/>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a:lstStyle>
          <a:p>
            <a:pPr algn="ctr"/>
            <a:r>
              <a:rPr lang="en-US" sz="2080" kern="0" dirty="0">
                <a:solidFill>
                  <a:schemeClr val="tx2">
                    <a:lumMod val="65000"/>
                    <a:lumOff val="35000"/>
                  </a:schemeClr>
                </a:solidFill>
              </a:rPr>
              <a:t>IN-APP UC EXPERIENCE</a:t>
            </a:r>
          </a:p>
          <a:p>
            <a:pPr algn="ctr"/>
            <a:r>
              <a:rPr lang="en-US" sz="2080" b="0" i="1" kern="0" dirty="0">
                <a:solidFill>
                  <a:schemeClr val="accent1"/>
                </a:solidFill>
              </a:rPr>
              <a:t>User-defined UC in the apps you use Embed, integrate, customize</a:t>
            </a:r>
          </a:p>
        </p:txBody>
      </p:sp>
      <p:sp>
        <p:nvSpPr>
          <p:cNvPr id="5" name="Title 4"/>
          <p:cNvSpPr>
            <a:spLocks noGrp="1"/>
          </p:cNvSpPr>
          <p:nvPr>
            <p:ph type="title"/>
          </p:nvPr>
        </p:nvSpPr>
        <p:spPr>
          <a:xfrm>
            <a:off x="715478" y="504800"/>
            <a:ext cx="13167360" cy="1005840"/>
          </a:xfrm>
        </p:spPr>
        <p:txBody>
          <a:bodyPr/>
          <a:lstStyle/>
          <a:p>
            <a:r>
              <a:rPr lang="en-US" dirty="0"/>
              <a:t>Avaya equinox</a:t>
            </a:r>
          </a:p>
        </p:txBody>
      </p:sp>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5661" y="4130812"/>
            <a:ext cx="1861074" cy="1879685"/>
          </a:xfrm>
          <a:prstGeom prst="rect">
            <a:avLst/>
          </a:prstGeom>
        </p:spPr>
      </p:pic>
      <p:pic>
        <p:nvPicPr>
          <p:cNvPr id="30" name="Shape 297"/>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809579" y="1569978"/>
            <a:ext cx="714307" cy="1185045"/>
          </a:xfrm>
          <a:prstGeom prst="rect">
            <a:avLst/>
          </a:prstGeom>
          <a:solidFill>
            <a:schemeClr val="bg1"/>
          </a:solidFill>
          <a:ln>
            <a:noFill/>
          </a:ln>
          <a:effectLst>
            <a:outerShdw blurRad="190500" algn="tl" rotWithShape="0">
              <a:srgbClr val="000000">
                <a:alpha val="70000"/>
              </a:srgbClr>
            </a:outerShdw>
          </a:effectLst>
        </p:spPr>
      </p:pic>
      <p:pic>
        <p:nvPicPr>
          <p:cNvPr id="37" name="Picture 4" descr="C:\Users\paulre\Google Drive\Screen Shots\new for paul 02-oct-15\1-touch 02.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668214" y="1582854"/>
            <a:ext cx="710912" cy="1188448"/>
          </a:xfrm>
          <a:prstGeom prst="rect">
            <a:avLst/>
          </a:prstGeom>
          <a:ln>
            <a:noFill/>
          </a:ln>
          <a:effectLst>
            <a:outerShdw blurRad="190500" algn="tl" rotWithShape="0">
              <a:srgbClr val="000000">
                <a:alpha val="70000"/>
              </a:srgbClr>
            </a:outerShdw>
          </a:effectLst>
          <a:extLst/>
        </p:spPr>
      </p:pic>
      <p:pic>
        <p:nvPicPr>
          <p:cNvPr id="44" name="Shape 1106"/>
          <p:cNvPicPr preferRelativeResize="0"/>
          <p:nvPr/>
        </p:nvPicPr>
        <p:blipFill rotWithShape="1">
          <a:blip r:embed="rId9" cstate="email">
            <a:extLst>
              <a:ext uri="{28A0092B-C50C-407E-A947-70E740481C1C}">
                <a14:useLocalDpi xmlns:a14="http://schemas.microsoft.com/office/drawing/2010/main"/>
              </a:ext>
            </a:extLst>
          </a:blip>
          <a:srcRect l="1015" t="1400" r="1130" b="2820"/>
          <a:stretch/>
        </p:blipFill>
        <p:spPr>
          <a:xfrm>
            <a:off x="10484569" y="1186301"/>
            <a:ext cx="2061899" cy="1166691"/>
          </a:xfrm>
          <a:prstGeom prst="rect">
            <a:avLst/>
          </a:prstGeom>
          <a:solidFill>
            <a:schemeClr val="bg1"/>
          </a:solidFill>
          <a:ln>
            <a:noFill/>
          </a:ln>
          <a:effectLst>
            <a:outerShdw blurRad="190500" algn="tl" rotWithShape="0">
              <a:srgbClr val="000000">
                <a:alpha val="70000"/>
              </a:srgbClr>
            </a:outerShdw>
          </a:effectLst>
        </p:spPr>
      </p:pic>
      <p:grpSp>
        <p:nvGrpSpPr>
          <p:cNvPr id="45" name="Group 44"/>
          <p:cNvGrpSpPr/>
          <p:nvPr/>
        </p:nvGrpSpPr>
        <p:grpSpPr>
          <a:xfrm>
            <a:off x="11512179" y="4759363"/>
            <a:ext cx="1759082" cy="1077118"/>
            <a:chOff x="7305863" y="3956685"/>
            <a:chExt cx="5818849" cy="3814630"/>
          </a:xfrm>
        </p:grpSpPr>
        <p:pic>
          <p:nvPicPr>
            <p:cNvPr id="46" name="Picture 2" descr="image002"/>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305863" y="3956685"/>
              <a:ext cx="5818849" cy="3814630"/>
            </a:xfrm>
            <a:prstGeom prst="rect">
              <a:avLst/>
            </a:prstGeom>
            <a:solidFill>
              <a:schemeClr val="bg1"/>
            </a:solidFill>
            <a:ln>
              <a:noFill/>
            </a:ln>
            <a:effectLst>
              <a:outerShdw blurRad="190500" algn="tl" rotWithShape="0">
                <a:srgbClr val="000000">
                  <a:alpha val="70000"/>
                </a:srgbClr>
              </a:outerShdw>
            </a:effectLst>
            <a:extLst>
              <a:ext uri="{91240B29-F687-4F45-9708-019B960494DF}">
                <a14:hiddenLine xmlns:a14="http://schemas.microsoft.com/office/drawing/2010/main" w="9525">
                  <a:solidFill>
                    <a:srgbClr val="000000"/>
                  </a:solidFill>
                  <a:miter lim="800000"/>
                  <a:headEnd/>
                  <a:tailEnd/>
                </a14:hiddenLine>
              </a:ext>
            </a:extLst>
          </p:spPr>
        </p:pic>
        <p:pic>
          <p:nvPicPr>
            <p:cNvPr id="47" name="Picture 46"/>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795656" y="4694343"/>
              <a:ext cx="4302929" cy="2641539"/>
            </a:xfrm>
            <a:prstGeom prst="rect">
              <a:avLst/>
            </a:prstGeom>
          </p:spPr>
        </p:pic>
      </p:grpSp>
      <p:pic>
        <p:nvPicPr>
          <p:cNvPr id="48" name="Picture 47" descr="voice-video-edit.jp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391661" y="4205838"/>
            <a:ext cx="895850" cy="1455010"/>
          </a:xfrm>
          <a:prstGeom prst="rect">
            <a:avLst/>
          </a:prstGeom>
          <a:effectLst>
            <a:outerShdw blurRad="63500" dist="63500" dir="2700000" algn="tl" rotWithShape="0">
              <a:srgbClr val="000000">
                <a:alpha val="43000"/>
              </a:srgbClr>
            </a:outerShdw>
          </a:effectLst>
        </p:spPr>
      </p:pic>
      <p:sp>
        <p:nvSpPr>
          <p:cNvPr id="49" name="Title 1"/>
          <p:cNvSpPr txBox="1">
            <a:spLocks/>
          </p:cNvSpPr>
          <p:nvPr/>
        </p:nvSpPr>
        <p:spPr bwMode="auto">
          <a:xfrm>
            <a:off x="5866943" y="2844952"/>
            <a:ext cx="2899362" cy="1348126"/>
          </a:xfrm>
          <a:prstGeom prst="rect">
            <a:avLst/>
          </a:prstGeom>
          <a:noFill/>
          <a:ln w="9525">
            <a:noFill/>
            <a:miter lim="800000"/>
            <a:headEnd/>
            <a:tailEnd/>
          </a:ln>
        </p:spPr>
        <p:txBody>
          <a:bodyPr vert="horz" wrap="square" lIns="130622" tIns="65310" rIns="130622" bIns="65310" numCol="1" anchor="ctr" anchorCtr="0" compatLnSpc="1">
            <a:prstTxWarp prst="textNoShape">
              <a:avLst/>
            </a:prstTxWarp>
            <a:spAutoFit/>
          </a:bodyPr>
          <a:lstStyle>
            <a:lvl1pPr algn="l" rtl="0" eaLnBrk="1" fontAlgn="base" hangingPunct="1">
              <a:lnSpc>
                <a:spcPct val="95000"/>
              </a:lnSpc>
              <a:spcBef>
                <a:spcPct val="0"/>
              </a:spcBef>
              <a:spcAft>
                <a:spcPct val="0"/>
              </a:spcAft>
              <a:defRPr sz="1800" b="1">
                <a:solidFill>
                  <a:schemeClr val="tx1"/>
                </a:solidFill>
                <a:latin typeface="+mj-lt"/>
                <a:ea typeface="+mj-ea"/>
                <a:cs typeface="+mj-cs"/>
              </a:defRPr>
            </a:lvl1pPr>
            <a:lvl2pPr algn="l" rtl="0" eaLnBrk="1" fontAlgn="base" hangingPunct="1">
              <a:lnSpc>
                <a:spcPct val="95000"/>
              </a:lnSpc>
              <a:spcBef>
                <a:spcPct val="0"/>
              </a:spcBef>
              <a:spcAft>
                <a:spcPct val="0"/>
              </a:spcAft>
              <a:defRPr sz="2400">
                <a:solidFill>
                  <a:schemeClr val="tx1"/>
                </a:solidFill>
                <a:latin typeface="Arial" pitchFamily="34" charset="0"/>
              </a:defRPr>
            </a:lvl2pPr>
            <a:lvl3pPr algn="l" rtl="0" eaLnBrk="1" fontAlgn="base" hangingPunct="1">
              <a:lnSpc>
                <a:spcPct val="95000"/>
              </a:lnSpc>
              <a:spcBef>
                <a:spcPct val="0"/>
              </a:spcBef>
              <a:spcAft>
                <a:spcPct val="0"/>
              </a:spcAft>
              <a:defRPr sz="2400">
                <a:solidFill>
                  <a:schemeClr val="tx1"/>
                </a:solidFill>
                <a:latin typeface="Arial" pitchFamily="34" charset="0"/>
              </a:defRPr>
            </a:lvl3pPr>
            <a:lvl4pPr algn="l" rtl="0" eaLnBrk="1" fontAlgn="base" hangingPunct="1">
              <a:lnSpc>
                <a:spcPct val="95000"/>
              </a:lnSpc>
              <a:spcBef>
                <a:spcPct val="0"/>
              </a:spcBef>
              <a:spcAft>
                <a:spcPct val="0"/>
              </a:spcAft>
              <a:defRPr sz="2400">
                <a:solidFill>
                  <a:schemeClr val="tx1"/>
                </a:solidFill>
                <a:latin typeface="Arial" pitchFamily="34" charset="0"/>
              </a:defRPr>
            </a:lvl4pPr>
            <a:lvl5pPr algn="l" rtl="0" eaLnBrk="1" fontAlgn="base" hangingPunct="1">
              <a:lnSpc>
                <a:spcPct val="95000"/>
              </a:lnSpc>
              <a:spcBef>
                <a:spcPct val="0"/>
              </a:spcBef>
              <a:spcAft>
                <a:spcPct val="0"/>
              </a:spcAft>
              <a:defRPr sz="2400">
                <a:solidFill>
                  <a:schemeClr val="tx1"/>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a:lstStyle>
          <a:p>
            <a:pPr algn="ctr"/>
            <a:r>
              <a:rPr lang="en-US" sz="2080" kern="0" dirty="0">
                <a:solidFill>
                  <a:schemeClr val="tx2">
                    <a:lumMod val="65000"/>
                    <a:lumOff val="35000"/>
                  </a:schemeClr>
                </a:solidFill>
              </a:rPr>
              <a:t>ALWAYS ON MESSAGING</a:t>
            </a:r>
          </a:p>
          <a:p>
            <a:pPr algn="ctr"/>
            <a:r>
              <a:rPr lang="en-US" sz="2080" b="0" i="1" kern="0" dirty="0">
                <a:solidFill>
                  <a:schemeClr val="accent1"/>
                </a:solidFill>
              </a:rPr>
              <a:t>Any Media</a:t>
            </a:r>
          </a:p>
          <a:p>
            <a:pPr algn="ctr"/>
            <a:r>
              <a:rPr lang="en-US" sz="2080" b="0" i="1" kern="0" dirty="0">
                <a:solidFill>
                  <a:schemeClr val="accent1"/>
                </a:solidFill>
              </a:rPr>
              <a:t>Device Continuity</a:t>
            </a:r>
          </a:p>
        </p:txBody>
      </p:sp>
      <p:pic>
        <p:nvPicPr>
          <p:cNvPr id="50" name="Picture 2" descr="C:\Users\paulre\Documents\UC Apps\new images for paul\new_image_25.1.jp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781349" y="1306091"/>
            <a:ext cx="2982154" cy="1533462"/>
          </a:xfrm>
          <a:prstGeom prst="rect">
            <a:avLst/>
          </a:prstGeom>
          <a:solidFill>
            <a:schemeClr val="bg1"/>
          </a:solidFill>
          <a:ln>
            <a:noFill/>
          </a:ln>
          <a:effectLst>
            <a:outerShdw blurRad="190500" algn="tl" rotWithShape="0">
              <a:srgbClr val="000000">
                <a:alpha val="70000"/>
              </a:srgbClr>
            </a:outerShdw>
          </a:effectLst>
          <a:extLst/>
        </p:spPr>
      </p:pic>
      <p:pic>
        <p:nvPicPr>
          <p:cNvPr id="3" name="Picture 2" descr="Avaya Equinox Embedded UC in Web Page.png"/>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1635816" y="1658886"/>
            <a:ext cx="1975661" cy="1111309"/>
          </a:xfrm>
          <a:prstGeom prst="rect">
            <a:avLst/>
          </a:prstGeom>
        </p:spPr>
      </p:pic>
      <p:grpSp>
        <p:nvGrpSpPr>
          <p:cNvPr id="9" name="Group 8"/>
          <p:cNvGrpSpPr/>
          <p:nvPr/>
        </p:nvGrpSpPr>
        <p:grpSpPr>
          <a:xfrm>
            <a:off x="2165167" y="4748215"/>
            <a:ext cx="2178920" cy="1046054"/>
            <a:chOff x="1225623" y="4702373"/>
            <a:chExt cx="2504887" cy="1202544"/>
          </a:xfrm>
        </p:grpSpPr>
        <p:pic>
          <p:nvPicPr>
            <p:cNvPr id="27" name="Picture 5" descr="C:\Users\paulre\Documents\UC Apps\new images for paul\new_image_11.1 and 13.1.jp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225623" y="4702373"/>
              <a:ext cx="2083394" cy="120254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8" name="Picture 2"/>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1765402" y="4702373"/>
              <a:ext cx="1965108" cy="120254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439300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3" cstate="email">
            <a:extLst>
              <a:ext uri="{28A0092B-C50C-407E-A947-70E740481C1C}">
                <a14:useLocalDpi xmlns:a14="http://schemas.microsoft.com/office/drawing/2010/main"/>
              </a:ext>
            </a:extLst>
          </a:blip>
          <a:srcRect l="10001" t="2255" r="60332"/>
          <a:stretch/>
        </p:blipFill>
        <p:spPr>
          <a:xfrm flipH="1">
            <a:off x="8205536" y="185636"/>
            <a:ext cx="6424863" cy="8043964"/>
          </a:xfrm>
          <a:prstGeom prst="rect">
            <a:avLst/>
          </a:prstGeom>
        </p:spPr>
      </p:pic>
      <p:sp>
        <p:nvSpPr>
          <p:cNvPr id="24" name="Rectangle 23"/>
          <p:cNvSpPr/>
          <p:nvPr/>
        </p:nvSpPr>
        <p:spPr>
          <a:xfrm>
            <a:off x="8205534" y="0"/>
            <a:ext cx="5269834" cy="8229600"/>
          </a:xfrm>
          <a:prstGeom prst="rect">
            <a:avLst/>
          </a:prstGeom>
          <a:gradFill flip="none" rotWithShape="1">
            <a:gsLst>
              <a:gs pos="0">
                <a:schemeClr val="bg1">
                  <a:alpha val="0"/>
                </a:schemeClr>
              </a:gs>
              <a:gs pos="100000">
                <a:schemeClr val="bg1"/>
              </a:gs>
            </a:gsLst>
            <a:lin ang="10800000" scaled="1"/>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latin typeface="Arial"/>
            </a:endParaRPr>
          </a:p>
        </p:txBody>
      </p:sp>
      <p:sp>
        <p:nvSpPr>
          <p:cNvPr id="12" name="Rectangle 11"/>
          <p:cNvSpPr/>
          <p:nvPr/>
        </p:nvSpPr>
        <p:spPr>
          <a:xfrm>
            <a:off x="842831" y="1951535"/>
            <a:ext cx="894945" cy="817054"/>
          </a:xfrm>
          <a:prstGeom prst="rect">
            <a:avLst/>
          </a:prstGeom>
          <a:solidFill>
            <a:srgbClr val="C0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lnSpc>
                <a:spcPct val="90000"/>
              </a:lnSpc>
            </a:pPr>
            <a:r>
              <a:rPr lang="en-US" sz="4800" b="1" dirty="0">
                <a:solidFill>
                  <a:prstClr val="white"/>
                </a:solidFill>
                <a:latin typeface="Arial Black" charset="0"/>
                <a:ea typeface="Arial Black" charset="0"/>
                <a:cs typeface="Arial Black" charset="0"/>
              </a:rPr>
              <a:t>1</a:t>
            </a:r>
          </a:p>
        </p:txBody>
      </p:sp>
      <p:sp>
        <p:nvSpPr>
          <p:cNvPr id="13" name="Rectangle 12"/>
          <p:cNvSpPr/>
          <p:nvPr/>
        </p:nvSpPr>
        <p:spPr>
          <a:xfrm>
            <a:off x="842831" y="2963634"/>
            <a:ext cx="894945" cy="817054"/>
          </a:xfrm>
          <a:prstGeom prst="rect">
            <a:avLst/>
          </a:prstGeom>
          <a:solidFill>
            <a:srgbClr val="C0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lnSpc>
                <a:spcPct val="90000"/>
              </a:lnSpc>
            </a:pPr>
            <a:r>
              <a:rPr lang="en-US" sz="4800" b="1" dirty="0">
                <a:solidFill>
                  <a:prstClr val="white"/>
                </a:solidFill>
                <a:latin typeface="Arial Black" charset="0"/>
                <a:ea typeface="Arial Black" charset="0"/>
                <a:cs typeface="Arial Black" charset="0"/>
              </a:rPr>
              <a:t>2</a:t>
            </a:r>
          </a:p>
        </p:txBody>
      </p:sp>
      <p:sp>
        <p:nvSpPr>
          <p:cNvPr id="14" name="Rectangle 13"/>
          <p:cNvSpPr/>
          <p:nvPr/>
        </p:nvSpPr>
        <p:spPr>
          <a:xfrm>
            <a:off x="842831" y="3977354"/>
            <a:ext cx="894945" cy="817054"/>
          </a:xfrm>
          <a:prstGeom prst="rect">
            <a:avLst/>
          </a:prstGeom>
          <a:solidFill>
            <a:srgbClr val="C0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lnSpc>
                <a:spcPct val="90000"/>
              </a:lnSpc>
            </a:pPr>
            <a:r>
              <a:rPr lang="en-US" sz="4800" b="1" dirty="0">
                <a:solidFill>
                  <a:prstClr val="white"/>
                </a:solidFill>
                <a:latin typeface="Arial Black" charset="0"/>
                <a:ea typeface="Arial Black" charset="0"/>
                <a:cs typeface="Arial Black" charset="0"/>
              </a:rPr>
              <a:t>3</a:t>
            </a:r>
          </a:p>
        </p:txBody>
      </p:sp>
      <p:sp>
        <p:nvSpPr>
          <p:cNvPr id="15" name="Rectangle 14"/>
          <p:cNvSpPr/>
          <p:nvPr/>
        </p:nvSpPr>
        <p:spPr>
          <a:xfrm>
            <a:off x="842831" y="4991073"/>
            <a:ext cx="894945" cy="817054"/>
          </a:xfrm>
          <a:prstGeom prst="rect">
            <a:avLst/>
          </a:prstGeom>
          <a:solidFill>
            <a:srgbClr val="C0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lnSpc>
                <a:spcPct val="90000"/>
              </a:lnSpc>
            </a:pPr>
            <a:r>
              <a:rPr lang="en-US" sz="4800" b="1" dirty="0">
                <a:solidFill>
                  <a:prstClr val="white"/>
                </a:solidFill>
                <a:latin typeface="Arial Black" charset="0"/>
                <a:ea typeface="Arial Black" charset="0"/>
                <a:cs typeface="Arial Black" charset="0"/>
              </a:rPr>
              <a:t>4</a:t>
            </a:r>
          </a:p>
        </p:txBody>
      </p:sp>
      <p:sp>
        <p:nvSpPr>
          <p:cNvPr id="6" name="Rectangle 5"/>
          <p:cNvSpPr/>
          <p:nvPr/>
        </p:nvSpPr>
        <p:spPr>
          <a:xfrm>
            <a:off x="1794290" y="1951536"/>
            <a:ext cx="8905220" cy="817053"/>
          </a:xfrm>
          <a:prstGeom prst="rect">
            <a:avLst/>
          </a:prstGeom>
          <a:gradFill>
            <a:gsLst>
              <a:gs pos="43000">
                <a:schemeClr val="bg1">
                  <a:lumMod val="95000"/>
                </a:schemeClr>
              </a:gs>
              <a:gs pos="0">
                <a:schemeClr val="bg1">
                  <a:lumMod val="95000"/>
                  <a:alpha val="0"/>
                </a:schemeClr>
              </a:gs>
            </a:gsLst>
            <a:lin ang="10800000" scaled="1"/>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tIns="0" bIns="137160" rtlCol="0" anchor="ctr"/>
          <a:lstStyle/>
          <a:p>
            <a:pPr marL="173038">
              <a:lnSpc>
                <a:spcPct val="200000"/>
              </a:lnSpc>
            </a:pPr>
            <a:r>
              <a:rPr lang="en-US" altLang="zh-CN" b="1" dirty="0">
                <a:solidFill>
                  <a:schemeClr val="tx2">
                    <a:lumMod val="65000"/>
                    <a:lumOff val="35000"/>
                  </a:schemeClr>
                </a:solidFill>
              </a:rPr>
              <a:t>Mobile First – Enterprise Class Communications</a:t>
            </a:r>
          </a:p>
        </p:txBody>
      </p:sp>
      <p:sp>
        <p:nvSpPr>
          <p:cNvPr id="8" name="Rectangle 7"/>
          <p:cNvSpPr/>
          <p:nvPr/>
        </p:nvSpPr>
        <p:spPr>
          <a:xfrm>
            <a:off x="1794290" y="2964715"/>
            <a:ext cx="8905220" cy="817053"/>
          </a:xfrm>
          <a:prstGeom prst="rect">
            <a:avLst/>
          </a:prstGeom>
          <a:gradFill>
            <a:gsLst>
              <a:gs pos="43000">
                <a:schemeClr val="bg1">
                  <a:lumMod val="95000"/>
                </a:schemeClr>
              </a:gs>
              <a:gs pos="0">
                <a:schemeClr val="bg1">
                  <a:lumMod val="95000"/>
                  <a:alpha val="0"/>
                </a:schemeClr>
              </a:gs>
            </a:gsLst>
            <a:lin ang="10800000" scaled="1"/>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tIns="0" bIns="137160" rtlCol="0" anchor="ctr"/>
          <a:lstStyle/>
          <a:p>
            <a:pPr marL="173038">
              <a:lnSpc>
                <a:spcPct val="200000"/>
              </a:lnSpc>
            </a:pPr>
            <a:r>
              <a:rPr lang="en-US" altLang="zh-CN" b="1" dirty="0">
                <a:solidFill>
                  <a:schemeClr val="tx2">
                    <a:lumMod val="65000"/>
                    <a:lumOff val="35000"/>
                  </a:schemeClr>
                </a:solidFill>
              </a:rPr>
              <a:t>Best In-App Experience Advantage</a:t>
            </a:r>
          </a:p>
        </p:txBody>
      </p:sp>
      <p:sp>
        <p:nvSpPr>
          <p:cNvPr id="9" name="Rectangle 8"/>
          <p:cNvSpPr/>
          <p:nvPr/>
        </p:nvSpPr>
        <p:spPr>
          <a:xfrm>
            <a:off x="1794290" y="3977894"/>
            <a:ext cx="8905220" cy="817054"/>
          </a:xfrm>
          <a:prstGeom prst="rect">
            <a:avLst/>
          </a:prstGeom>
          <a:gradFill>
            <a:gsLst>
              <a:gs pos="43000">
                <a:schemeClr val="bg1">
                  <a:lumMod val="95000"/>
                </a:schemeClr>
              </a:gs>
              <a:gs pos="0">
                <a:schemeClr val="bg1">
                  <a:lumMod val="95000"/>
                  <a:alpha val="0"/>
                </a:schemeClr>
              </a:gs>
            </a:gsLst>
            <a:lin ang="10800000" scaled="1"/>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tIns="0" bIns="137160" rtlCol="0" anchor="ctr"/>
          <a:lstStyle/>
          <a:p>
            <a:pPr marL="173038">
              <a:lnSpc>
                <a:spcPct val="200000"/>
              </a:lnSpc>
            </a:pPr>
            <a:r>
              <a:rPr lang="en-US" altLang="zh-CN" b="1" dirty="0">
                <a:solidFill>
                  <a:schemeClr val="tx2">
                    <a:lumMod val="65000"/>
                    <a:lumOff val="35000"/>
                  </a:schemeClr>
                </a:solidFill>
              </a:rPr>
              <a:t>SMART Digital Solution Accelerator</a:t>
            </a:r>
          </a:p>
        </p:txBody>
      </p:sp>
      <p:sp>
        <p:nvSpPr>
          <p:cNvPr id="10" name="Rectangle 9"/>
          <p:cNvSpPr/>
          <p:nvPr/>
        </p:nvSpPr>
        <p:spPr>
          <a:xfrm>
            <a:off x="1794290" y="4991073"/>
            <a:ext cx="8905220" cy="817054"/>
          </a:xfrm>
          <a:prstGeom prst="rect">
            <a:avLst/>
          </a:prstGeom>
          <a:gradFill>
            <a:gsLst>
              <a:gs pos="43000">
                <a:schemeClr val="bg1">
                  <a:lumMod val="95000"/>
                </a:schemeClr>
              </a:gs>
              <a:gs pos="0">
                <a:schemeClr val="bg1">
                  <a:lumMod val="95000"/>
                  <a:alpha val="0"/>
                </a:schemeClr>
              </a:gs>
            </a:gsLst>
            <a:lin ang="10800000" scaled="1"/>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tIns="0" bIns="137160" rtlCol="0" anchor="ctr"/>
          <a:lstStyle/>
          <a:p>
            <a:pPr marL="173038">
              <a:lnSpc>
                <a:spcPct val="200000"/>
              </a:lnSpc>
            </a:pPr>
            <a:r>
              <a:rPr lang="en-US" altLang="zh-CN" b="1" dirty="0">
                <a:solidFill>
                  <a:schemeClr val="tx2">
                    <a:lumMod val="65000"/>
                    <a:lumOff val="35000"/>
                  </a:schemeClr>
                </a:solidFill>
              </a:rPr>
              <a:t>Powerful Collaboration for ALL</a:t>
            </a:r>
          </a:p>
        </p:txBody>
      </p:sp>
      <p:pic>
        <p:nvPicPr>
          <p:cNvPr id="25" name="Picture 24" descr="LiquidLightExtended.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14630400" cy="181237"/>
          </a:xfrm>
          <a:prstGeom prst="rect">
            <a:avLst/>
          </a:prstGeom>
        </p:spPr>
      </p:pic>
      <p:sp>
        <p:nvSpPr>
          <p:cNvPr id="33" name="Titel 1"/>
          <p:cNvSpPr>
            <a:spLocks noGrp="1"/>
          </p:cNvSpPr>
          <p:nvPr>
            <p:ph type="title"/>
          </p:nvPr>
        </p:nvSpPr>
        <p:spPr>
          <a:xfrm>
            <a:off x="699436" y="505616"/>
            <a:ext cx="13167360" cy="1005840"/>
          </a:xfrm>
        </p:spPr>
        <p:txBody>
          <a:bodyPr/>
          <a:lstStyle/>
          <a:p>
            <a:r>
              <a:rPr lang="en-US" dirty="0"/>
              <a:t>Avaya key benefits</a:t>
            </a:r>
          </a:p>
        </p:txBody>
      </p:sp>
      <p:sp>
        <p:nvSpPr>
          <p:cNvPr id="32" name="TextBox 31"/>
          <p:cNvSpPr txBox="1"/>
          <p:nvPr/>
        </p:nvSpPr>
        <p:spPr>
          <a:xfrm>
            <a:off x="0" y="6607835"/>
            <a:ext cx="14630400" cy="741871"/>
          </a:xfrm>
          <a:prstGeom prst="rect">
            <a:avLst/>
          </a:prstGeom>
          <a:solidFill>
            <a:schemeClr val="accent1"/>
          </a:solidFill>
        </p:spPr>
        <p:txBody>
          <a:bodyPr wrap="square" rtlCol="0" anchor="ctr">
            <a:noAutofit/>
          </a:bodyPr>
          <a:lstStyle/>
          <a:p>
            <a:pPr marL="741363">
              <a:lnSpc>
                <a:spcPct val="90000"/>
              </a:lnSpc>
            </a:pPr>
            <a:r>
              <a:rPr lang="en-US" sz="2800" b="1" dirty="0">
                <a:solidFill>
                  <a:schemeClr val="bg1"/>
                </a:solidFill>
              </a:rPr>
              <a:t>Collaborate in Context, from Anywhere, without Compromise</a:t>
            </a:r>
          </a:p>
        </p:txBody>
      </p:sp>
    </p:spTree>
    <p:extLst>
      <p:ext uri="{BB962C8B-B14F-4D97-AF65-F5344CB8AC3E}">
        <p14:creationId xmlns:p14="http://schemas.microsoft.com/office/powerpoint/2010/main" val="2137016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 y="1312604"/>
            <a:ext cx="7200453" cy="6193095"/>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274320" rtlCol="0" anchor="t"/>
          <a:lstStyle/>
          <a:p>
            <a:pPr algn="ctr">
              <a:lnSpc>
                <a:spcPct val="90000"/>
              </a:lnSpc>
            </a:pPr>
            <a:r>
              <a:rPr lang="en-US" sz="2800" b="1" dirty="0">
                <a:solidFill>
                  <a:schemeClr val="accent1"/>
                </a:solidFill>
              </a:rPr>
              <a:t>MOBILE FIRST USER EXPERIENCE</a:t>
            </a:r>
          </a:p>
        </p:txBody>
      </p:sp>
      <p:sp>
        <p:nvSpPr>
          <p:cNvPr id="30" name="Rectangle 29"/>
          <p:cNvSpPr/>
          <p:nvPr/>
        </p:nvSpPr>
        <p:spPr>
          <a:xfrm>
            <a:off x="7418666" y="1312604"/>
            <a:ext cx="7205472" cy="6193095"/>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274320" rtlCol="0" anchor="t"/>
          <a:lstStyle/>
          <a:p>
            <a:pPr algn="ctr">
              <a:lnSpc>
                <a:spcPct val="90000"/>
              </a:lnSpc>
            </a:pPr>
            <a:r>
              <a:rPr lang="en-US" sz="2800" b="1" dirty="0">
                <a:solidFill>
                  <a:schemeClr val="accent1"/>
                </a:solidFill>
              </a:rPr>
              <a:t>INNOVATIVE ‘TOP OF MIND’</a:t>
            </a:r>
          </a:p>
        </p:txBody>
      </p:sp>
      <p:sp>
        <p:nvSpPr>
          <p:cNvPr id="3" name="Title 2"/>
          <p:cNvSpPr>
            <a:spLocks noGrp="1"/>
          </p:cNvSpPr>
          <p:nvPr>
            <p:ph type="title"/>
          </p:nvPr>
        </p:nvSpPr>
        <p:spPr/>
        <p:txBody>
          <a:bodyPr/>
          <a:lstStyle/>
          <a:p>
            <a:r>
              <a:rPr lang="en-US" dirty="0"/>
              <a:t>1. mobile first – Enterprise class</a:t>
            </a:r>
          </a:p>
        </p:txBody>
      </p:sp>
      <p:sp>
        <p:nvSpPr>
          <p:cNvPr id="7" name="Text Placeholder 6"/>
          <p:cNvSpPr>
            <a:spLocks noGrp="1"/>
          </p:cNvSpPr>
          <p:nvPr>
            <p:ph type="body" sz="quarter" idx="4294967295"/>
          </p:nvPr>
        </p:nvSpPr>
        <p:spPr>
          <a:xfrm>
            <a:off x="0" y="5086350"/>
            <a:ext cx="7112000" cy="2549525"/>
          </a:xfrm>
        </p:spPr>
        <p:txBody>
          <a:bodyPr anchor="t" anchorCtr="1"/>
          <a:lstStyle/>
          <a:p>
            <a:pPr marL="344488" indent="-344488">
              <a:lnSpc>
                <a:spcPct val="100000"/>
              </a:lnSpc>
              <a:spcBef>
                <a:spcPts val="600"/>
              </a:spcBef>
            </a:pPr>
            <a:r>
              <a:rPr lang="en-US" sz="2400" dirty="0"/>
              <a:t>Simple, easy, contextual controls</a:t>
            </a:r>
          </a:p>
          <a:p>
            <a:pPr marL="344488" indent="-344488">
              <a:lnSpc>
                <a:spcPct val="100000"/>
              </a:lnSpc>
              <a:spcBef>
                <a:spcPts val="600"/>
              </a:spcBef>
            </a:pPr>
            <a:r>
              <a:rPr lang="en-US" sz="2400" dirty="0"/>
              <a:t>Device optimized experience</a:t>
            </a:r>
          </a:p>
          <a:p>
            <a:pPr marL="344488" indent="-344488">
              <a:lnSpc>
                <a:spcPct val="100000"/>
              </a:lnSpc>
              <a:spcBef>
                <a:spcPts val="600"/>
              </a:spcBef>
            </a:pPr>
            <a:r>
              <a:rPr lang="en-US" sz="2400" dirty="0"/>
              <a:t>Auto discovery installation!</a:t>
            </a:r>
          </a:p>
          <a:p>
            <a:pPr marL="344488" indent="-344488">
              <a:lnSpc>
                <a:spcPct val="100000"/>
              </a:lnSpc>
              <a:spcBef>
                <a:spcPts val="600"/>
              </a:spcBef>
            </a:pPr>
            <a:r>
              <a:rPr lang="en-US" sz="2400" dirty="0"/>
              <a:t>Action oriented workflow</a:t>
            </a:r>
          </a:p>
          <a:p>
            <a:pPr marL="344488" indent="-344488">
              <a:lnSpc>
                <a:spcPct val="100000"/>
              </a:lnSpc>
              <a:spcBef>
                <a:spcPts val="600"/>
              </a:spcBef>
            </a:pPr>
            <a:r>
              <a:rPr lang="en-US" sz="2400" dirty="0"/>
              <a:t>One touch to…anything</a:t>
            </a:r>
          </a:p>
        </p:txBody>
      </p:sp>
      <p:grpSp>
        <p:nvGrpSpPr>
          <p:cNvPr id="5" name="Group 4"/>
          <p:cNvGrpSpPr/>
          <p:nvPr/>
        </p:nvGrpSpPr>
        <p:grpSpPr>
          <a:xfrm>
            <a:off x="3385860" y="2300387"/>
            <a:ext cx="2959768" cy="632956"/>
            <a:chOff x="11454065" y="1029173"/>
            <a:chExt cx="2959768" cy="632956"/>
          </a:xfrm>
        </p:grpSpPr>
        <p:grpSp>
          <p:nvGrpSpPr>
            <p:cNvPr id="14" name="Group 13"/>
            <p:cNvGrpSpPr/>
            <p:nvPr/>
          </p:nvGrpSpPr>
          <p:grpSpPr>
            <a:xfrm>
              <a:off x="11454065" y="1029173"/>
              <a:ext cx="2959768" cy="632956"/>
              <a:chOff x="11670632" y="848693"/>
              <a:chExt cx="2959768" cy="632956"/>
            </a:xfrm>
          </p:grpSpPr>
          <p:sp>
            <p:nvSpPr>
              <p:cNvPr id="15" name="Rectangle 14"/>
              <p:cNvSpPr/>
              <p:nvPr/>
            </p:nvSpPr>
            <p:spPr>
              <a:xfrm>
                <a:off x="11670632" y="848693"/>
                <a:ext cx="2959768" cy="632956"/>
              </a:xfrm>
              <a:prstGeom prst="rect">
                <a:avLst/>
              </a:prstGeom>
              <a:solidFill>
                <a:schemeClr val="bg1"/>
              </a:solid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47851" y="927813"/>
                <a:ext cx="474717" cy="474717"/>
              </a:xfrm>
              <a:prstGeom prst="rect">
                <a:avLst/>
              </a:prstGeom>
            </p:spPr>
          </p:pic>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358489" y="927813"/>
                <a:ext cx="474717" cy="474717"/>
              </a:xfrm>
              <a:prstGeom prst="rect">
                <a:avLst/>
              </a:prstGeom>
            </p:spPr>
          </p:pic>
          <p:pic>
            <p:nvPicPr>
              <p:cNvPr id="18" name="Picture 1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934806" y="860371"/>
                <a:ext cx="609600" cy="609600"/>
              </a:xfrm>
              <a:prstGeom prst="rect">
                <a:avLst/>
              </a:prstGeom>
            </p:spPr>
          </p:pic>
        </p:grpSp>
        <p:pic>
          <p:nvPicPr>
            <p:cNvPr id="19"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2277278" y="1049889"/>
              <a:ext cx="819245" cy="551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1" name="Shape 298"/>
          <p:cNvPicPr preferRelativeResize="0">
            <a:picLocks noChangeAspect="1"/>
          </p:cNvPicPr>
          <p:nvPr/>
        </p:nvPicPr>
        <p:blipFill rotWithShape="1">
          <a:blip r:embed="rId7" cstate="email">
            <a:alphaModFix/>
            <a:extLst>
              <a:ext uri="{28A0092B-C50C-407E-A947-70E740481C1C}">
                <a14:useLocalDpi xmlns:a14="http://schemas.microsoft.com/office/drawing/2010/main"/>
              </a:ext>
            </a:extLst>
          </a:blip>
          <a:stretch/>
        </p:blipFill>
        <p:spPr>
          <a:xfrm>
            <a:off x="3636437" y="3090221"/>
            <a:ext cx="2458614" cy="1845742"/>
          </a:xfrm>
          <a:prstGeom prst="rect">
            <a:avLst/>
          </a:prstGeom>
          <a:ln>
            <a:noFill/>
          </a:ln>
          <a:effectLst>
            <a:outerShdw blurRad="190500" algn="tl" rotWithShape="0">
              <a:srgbClr val="000000">
                <a:alpha val="70000"/>
              </a:srgbClr>
            </a:outerShdw>
          </a:effectLst>
        </p:spPr>
      </p:pic>
      <p:pic>
        <p:nvPicPr>
          <p:cNvPr id="22" name="Shape 297"/>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211502" y="2267879"/>
            <a:ext cx="1691822" cy="2688194"/>
          </a:xfrm>
          <a:prstGeom prst="rect">
            <a:avLst/>
          </a:prstGeom>
          <a:solidFill>
            <a:schemeClr val="bg1"/>
          </a:solidFill>
          <a:ln>
            <a:noFill/>
          </a:ln>
          <a:effectLst>
            <a:outerShdw blurRad="190500" algn="tl" rotWithShape="0">
              <a:srgbClr val="000000">
                <a:alpha val="70000"/>
              </a:srgbClr>
            </a:outerShdw>
          </a:effectLst>
        </p:spPr>
      </p:pic>
      <p:pic>
        <p:nvPicPr>
          <p:cNvPr id="26" name="Picture 2" descr="C:\Users\paulre\Google Drive\Screen Shots\new smartphone screens\new smartphone screens-03.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102858" y="2595685"/>
            <a:ext cx="2481994" cy="3758770"/>
          </a:xfrm>
          <a:prstGeom prst="rect">
            <a:avLst/>
          </a:prstGeom>
          <a:solidFill>
            <a:schemeClr val="bg1"/>
          </a:solidFill>
          <a:ln>
            <a:noFill/>
          </a:ln>
          <a:effectLst>
            <a:outerShdw blurRad="190500" algn="tl" rotWithShape="0">
              <a:srgbClr val="000000">
                <a:alpha val="70000"/>
              </a:srgbClr>
            </a:outerShdw>
          </a:effectLst>
        </p:spPr>
      </p:pic>
      <p:pic>
        <p:nvPicPr>
          <p:cNvPr id="27" name="Picture 4" descr="C:\Users\paulre\Google Drive\Screen Shots\new for paul 02-oct-15\1-touch 02.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1400603" y="2595685"/>
            <a:ext cx="2476155" cy="3758184"/>
          </a:xfrm>
          <a:prstGeom prst="rect">
            <a:avLst/>
          </a:prstGeom>
          <a:ln>
            <a:noFill/>
          </a:ln>
          <a:effectLst>
            <a:outerShdw blurRad="190500" algn="tl" rotWithShape="0">
              <a:srgbClr val="000000">
                <a:alpha val="70000"/>
              </a:srgbClr>
            </a:outerShdw>
          </a:effectLst>
          <a:extLst/>
        </p:spPr>
      </p:pic>
      <p:sp>
        <p:nvSpPr>
          <p:cNvPr id="29" name="TextBox 28"/>
          <p:cNvSpPr txBox="1"/>
          <p:nvPr/>
        </p:nvSpPr>
        <p:spPr>
          <a:xfrm>
            <a:off x="11187713" y="6401098"/>
            <a:ext cx="2901935" cy="782059"/>
          </a:xfrm>
          <a:prstGeom prst="rect">
            <a:avLst/>
          </a:prstGeom>
          <a:noFill/>
          <a:ln>
            <a:noFill/>
          </a:ln>
        </p:spPr>
        <p:txBody>
          <a:bodyPr wrap="none" lIns="130622" tIns="65311" rIns="130622" bIns="65311" rtlCol="0" anchor="ctr">
            <a:noAutofit/>
          </a:bodyPr>
          <a:lstStyle/>
          <a:p>
            <a:pPr algn="ctr">
              <a:lnSpc>
                <a:spcPct val="90000"/>
              </a:lnSpc>
            </a:pPr>
            <a:r>
              <a:rPr lang="en-US" sz="2400" dirty="0">
                <a:solidFill>
                  <a:schemeClr val="tx2">
                    <a:lumMod val="65000"/>
                    <a:lumOff val="35000"/>
                  </a:schemeClr>
                </a:solidFill>
              </a:rPr>
              <a:t>One Touch for</a:t>
            </a:r>
          </a:p>
          <a:p>
            <a:pPr algn="ctr">
              <a:lnSpc>
                <a:spcPct val="90000"/>
              </a:lnSpc>
            </a:pPr>
            <a:r>
              <a:rPr lang="en-US" sz="2400" dirty="0">
                <a:solidFill>
                  <a:schemeClr val="tx2">
                    <a:lumMod val="65000"/>
                    <a:lumOff val="35000"/>
                  </a:schemeClr>
                </a:solidFill>
              </a:rPr>
              <a:t>Rapid Response</a:t>
            </a:r>
          </a:p>
        </p:txBody>
      </p:sp>
    </p:spTree>
    <p:extLst>
      <p:ext uri="{BB962C8B-B14F-4D97-AF65-F5344CB8AC3E}">
        <p14:creationId xmlns:p14="http://schemas.microsoft.com/office/powerpoint/2010/main" val="3717309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p:cNvSpPr>
            <a:spLocks noGrp="1"/>
          </p:cNvSpPr>
          <p:nvPr>
            <p:ph type="title"/>
          </p:nvPr>
        </p:nvSpPr>
        <p:spPr/>
        <p:txBody>
          <a:bodyPr/>
          <a:lstStyle/>
          <a:p>
            <a:r>
              <a:rPr lang="en-US" dirty="0"/>
              <a:t>1. mobile first – Enterprise Class</a:t>
            </a:r>
            <a:br>
              <a:rPr lang="en-US" dirty="0"/>
            </a:br>
            <a:r>
              <a:rPr lang="en-US" dirty="0"/>
              <a:t/>
            </a:r>
            <a:br>
              <a:rPr lang="en-US" dirty="0"/>
            </a:br>
            <a:endParaRPr lang="en-US" dirty="0"/>
          </a:p>
        </p:txBody>
      </p:sp>
      <p:sp>
        <p:nvSpPr>
          <p:cNvPr id="20" name="Rectangle 19"/>
          <p:cNvSpPr/>
          <p:nvPr/>
        </p:nvSpPr>
        <p:spPr>
          <a:xfrm>
            <a:off x="-1" y="1312604"/>
            <a:ext cx="7200453" cy="6193095"/>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274320" rtlCol="0" anchor="t"/>
          <a:lstStyle/>
          <a:p>
            <a:pPr algn="ctr">
              <a:lnSpc>
                <a:spcPct val="90000"/>
              </a:lnSpc>
            </a:pPr>
            <a:r>
              <a:rPr lang="en-US" sz="2800" b="1" dirty="0">
                <a:solidFill>
                  <a:schemeClr val="accent1"/>
                </a:solidFill>
              </a:rPr>
              <a:t>ALWAYS-ON MESSAGING</a:t>
            </a:r>
          </a:p>
        </p:txBody>
      </p:sp>
      <p:sp>
        <p:nvSpPr>
          <p:cNvPr id="22" name="Rectangle 21"/>
          <p:cNvSpPr/>
          <p:nvPr/>
        </p:nvSpPr>
        <p:spPr>
          <a:xfrm>
            <a:off x="7418666" y="1312604"/>
            <a:ext cx="7205472" cy="6193095"/>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274320" rtlCol="0" anchor="t"/>
          <a:lstStyle/>
          <a:p>
            <a:pPr algn="ctr">
              <a:lnSpc>
                <a:spcPct val="90000"/>
              </a:lnSpc>
            </a:pPr>
            <a:r>
              <a:rPr lang="en-US" sz="2800" b="1" dirty="0">
                <a:solidFill>
                  <a:schemeClr val="accent1"/>
                </a:solidFill>
              </a:rPr>
              <a:t>ENTERPRISE CLASS HD</a:t>
            </a:r>
            <a:br>
              <a:rPr lang="en-US" sz="2800" b="1" dirty="0">
                <a:solidFill>
                  <a:schemeClr val="accent1"/>
                </a:solidFill>
              </a:rPr>
            </a:br>
            <a:r>
              <a:rPr lang="en-US" sz="2800" b="1" dirty="0">
                <a:solidFill>
                  <a:schemeClr val="accent1"/>
                </a:solidFill>
              </a:rPr>
              <a:t>VOICE &amp; VIDEO</a:t>
            </a:r>
          </a:p>
        </p:txBody>
      </p:sp>
      <p:pic>
        <p:nvPicPr>
          <p:cNvPr id="23" name="Picture 2" descr="C:\Users\paulre\Documents\UC Apps\new images for paul\new_image_25.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1926" y="2365052"/>
            <a:ext cx="6176598" cy="3176088"/>
          </a:xfrm>
          <a:prstGeom prst="rect">
            <a:avLst/>
          </a:prstGeom>
          <a:solidFill>
            <a:schemeClr val="bg1"/>
          </a:solidFill>
          <a:ln>
            <a:noFill/>
          </a:ln>
          <a:effectLst>
            <a:outerShdw blurRad="190500" algn="tl" rotWithShape="0">
              <a:srgbClr val="000000">
                <a:alpha val="70000"/>
              </a:srgbClr>
            </a:outerShdw>
          </a:effectLst>
          <a:extLst/>
        </p:spPr>
      </p:pic>
      <p:sp>
        <p:nvSpPr>
          <p:cNvPr id="25" name="Text Placeholder 6"/>
          <p:cNvSpPr txBox="1">
            <a:spLocks/>
          </p:cNvSpPr>
          <p:nvPr/>
        </p:nvSpPr>
        <p:spPr>
          <a:xfrm>
            <a:off x="0" y="5917490"/>
            <a:ext cx="7112000" cy="1024450"/>
          </a:xfrm>
          <a:prstGeom prst="rect">
            <a:avLst/>
          </a:prstGeom>
        </p:spPr>
        <p:txBody>
          <a:bodyPr vert="horz" lIns="130622" tIns="65311" rIns="130622" bIns="65311" rtlCol="0" anchor="t" anchorCtr="1">
            <a:spAutoFit/>
          </a:bodyPr>
          <a:lstStyle>
            <a:lvl1pPr marL="522488" indent="-522488" algn="l" defTabSz="1306220" rtl="0" eaLnBrk="1" latinLnBrk="0" hangingPunct="1">
              <a:lnSpc>
                <a:spcPct val="90000"/>
              </a:lnSpc>
              <a:spcBef>
                <a:spcPts val="1714"/>
              </a:spcBef>
              <a:buClr>
                <a:schemeClr val="accent1"/>
              </a:buClr>
              <a:buFont typeface="Webdings" pitchFamily="18" charset="2"/>
              <a:buChar char="4"/>
              <a:defRPr sz="2800" kern="1200">
                <a:solidFill>
                  <a:schemeClr val="tx2">
                    <a:lumMod val="65000"/>
                    <a:lumOff val="35000"/>
                  </a:schemeClr>
                </a:solidFill>
                <a:latin typeface="+mn-lt"/>
                <a:ea typeface="+mn-ea"/>
                <a:cs typeface="+mn-cs"/>
              </a:defRPr>
            </a:lvl1pPr>
            <a:lvl2pPr marL="979665" indent="-326555" algn="l" defTabSz="1306220" rtl="0" eaLnBrk="1" latinLnBrk="0" hangingPunct="1">
              <a:lnSpc>
                <a:spcPct val="90000"/>
              </a:lnSpc>
              <a:spcBef>
                <a:spcPts val="1143"/>
              </a:spcBef>
              <a:buClr>
                <a:schemeClr val="accent2"/>
              </a:buClr>
              <a:buFont typeface="Arial" pitchFamily="34" charset="0"/>
              <a:buChar char="–"/>
              <a:defRPr sz="2400" kern="1200">
                <a:solidFill>
                  <a:schemeClr val="tx2">
                    <a:lumMod val="65000"/>
                    <a:lumOff val="35000"/>
                  </a:schemeClr>
                </a:solidFill>
                <a:latin typeface="+mn-lt"/>
                <a:ea typeface="+mn-ea"/>
                <a:cs typeface="+mn-cs"/>
              </a:defRPr>
            </a:lvl2pPr>
            <a:lvl3pPr marL="1567464" indent="-326555" algn="l" defTabSz="1306220" rtl="0" eaLnBrk="1" latinLnBrk="0" hangingPunct="1">
              <a:lnSpc>
                <a:spcPct val="90000"/>
              </a:lnSpc>
              <a:spcBef>
                <a:spcPts val="857"/>
              </a:spcBef>
              <a:buClr>
                <a:schemeClr val="accent2"/>
              </a:buClr>
              <a:buFont typeface="Arial" pitchFamily="34" charset="0"/>
              <a:buChar char="–"/>
              <a:defRPr sz="2000" kern="1200">
                <a:solidFill>
                  <a:schemeClr val="tx2">
                    <a:lumMod val="65000"/>
                    <a:lumOff val="35000"/>
                  </a:schemeClr>
                </a:solidFill>
                <a:latin typeface="+mn-lt"/>
                <a:ea typeface="+mn-ea"/>
                <a:cs typeface="+mn-cs"/>
              </a:defRPr>
            </a:lvl3pPr>
            <a:lvl4pPr marL="2089953" indent="-326555" algn="l" defTabSz="1306220" rtl="0" eaLnBrk="1" latinLnBrk="0" hangingPunct="1">
              <a:lnSpc>
                <a:spcPct val="90000"/>
              </a:lnSpc>
              <a:spcBef>
                <a:spcPts val="857"/>
              </a:spcBef>
              <a:buClr>
                <a:schemeClr val="accent2"/>
              </a:buClr>
              <a:buFont typeface="Arial" pitchFamily="34" charset="0"/>
              <a:buChar char="–"/>
              <a:defRPr sz="1800" kern="1200">
                <a:solidFill>
                  <a:schemeClr val="tx2">
                    <a:lumMod val="65000"/>
                    <a:lumOff val="35000"/>
                  </a:schemeClr>
                </a:solidFill>
                <a:latin typeface="+mn-lt"/>
                <a:ea typeface="+mn-ea"/>
                <a:cs typeface="+mn-cs"/>
              </a:defRPr>
            </a:lvl4pPr>
            <a:lvl5pPr marL="2612441" indent="-326555" algn="l" defTabSz="1306220" rtl="0" eaLnBrk="1" latinLnBrk="0" hangingPunct="1">
              <a:lnSpc>
                <a:spcPct val="90000"/>
              </a:lnSpc>
              <a:spcBef>
                <a:spcPts val="857"/>
              </a:spcBef>
              <a:buClr>
                <a:schemeClr val="accent2"/>
              </a:buClr>
              <a:buFont typeface="Arial" pitchFamily="34" charset="0"/>
              <a:buChar char="–"/>
              <a:defRPr sz="1800" kern="1200">
                <a:solidFill>
                  <a:schemeClr val="tx2">
                    <a:lumMod val="65000"/>
                    <a:lumOff val="35000"/>
                  </a:schemeClr>
                </a:solidFill>
                <a:latin typeface="+mn-lt"/>
                <a:ea typeface="+mn-ea"/>
                <a:cs typeface="+mn-cs"/>
              </a:defRPr>
            </a:lvl5pPr>
            <a:lvl6pPr marL="3134929" indent="-326555" algn="l" defTabSz="1306220" rtl="0" eaLnBrk="1" latinLnBrk="0" hangingPunct="1">
              <a:lnSpc>
                <a:spcPct val="90000"/>
              </a:lnSpc>
              <a:spcBef>
                <a:spcPts val="857"/>
              </a:spcBef>
              <a:buClr>
                <a:schemeClr val="accent2"/>
              </a:buClr>
              <a:buFont typeface="Arial" pitchFamily="34" charset="0"/>
              <a:buChar char="–"/>
              <a:defRPr sz="2300" kern="1200">
                <a:solidFill>
                  <a:schemeClr val="tx1"/>
                </a:solidFill>
                <a:latin typeface="+mn-lt"/>
                <a:ea typeface="+mn-ea"/>
                <a:cs typeface="+mn-cs"/>
              </a:defRPr>
            </a:lvl6pPr>
            <a:lvl7pPr marL="3657417" indent="-326555" algn="l" defTabSz="1306220" rtl="0" eaLnBrk="1" latinLnBrk="0" hangingPunct="1">
              <a:lnSpc>
                <a:spcPct val="90000"/>
              </a:lnSpc>
              <a:spcBef>
                <a:spcPts val="857"/>
              </a:spcBef>
              <a:buClr>
                <a:schemeClr val="accent2"/>
              </a:buClr>
              <a:buFont typeface="Arial" pitchFamily="34" charset="0"/>
              <a:buChar char="–"/>
              <a:defRPr sz="2300" kern="1200">
                <a:solidFill>
                  <a:schemeClr val="tx1"/>
                </a:solidFill>
                <a:latin typeface="+mn-lt"/>
                <a:ea typeface="+mn-ea"/>
                <a:cs typeface="+mn-cs"/>
              </a:defRPr>
            </a:lvl7pPr>
            <a:lvl8pPr marL="4179905" indent="-326555" algn="l" defTabSz="1306220" rtl="0" eaLnBrk="1" latinLnBrk="0" hangingPunct="1">
              <a:lnSpc>
                <a:spcPct val="90000"/>
              </a:lnSpc>
              <a:spcBef>
                <a:spcPts val="857"/>
              </a:spcBef>
              <a:buClr>
                <a:schemeClr val="accent2"/>
              </a:buClr>
              <a:buFont typeface="Arial" pitchFamily="34" charset="0"/>
              <a:buChar char="–"/>
              <a:defRPr sz="2300" kern="1200">
                <a:solidFill>
                  <a:schemeClr val="tx1"/>
                </a:solidFill>
                <a:latin typeface="+mn-lt"/>
                <a:ea typeface="+mn-ea"/>
                <a:cs typeface="+mn-cs"/>
              </a:defRPr>
            </a:lvl8pPr>
            <a:lvl9pPr marL="4702393" indent="-326555" algn="l" defTabSz="1306220" rtl="0" eaLnBrk="1" latinLnBrk="0" hangingPunct="1">
              <a:lnSpc>
                <a:spcPct val="90000"/>
              </a:lnSpc>
              <a:spcBef>
                <a:spcPts val="857"/>
              </a:spcBef>
              <a:buClr>
                <a:schemeClr val="accent2"/>
              </a:buClr>
              <a:buFont typeface="Arial" pitchFamily="34" charset="0"/>
              <a:buChar char="–"/>
              <a:defRPr sz="2300" kern="1200">
                <a:solidFill>
                  <a:schemeClr val="tx1"/>
                </a:solidFill>
                <a:latin typeface="+mn-lt"/>
                <a:ea typeface="+mn-ea"/>
                <a:cs typeface="+mn-cs"/>
              </a:defRPr>
            </a:lvl9pPr>
          </a:lstStyle>
          <a:p>
            <a:pPr marL="344488" indent="-344488">
              <a:lnSpc>
                <a:spcPct val="100000"/>
              </a:lnSpc>
              <a:spcBef>
                <a:spcPts val="1200"/>
              </a:spcBef>
            </a:pPr>
            <a:r>
              <a:rPr lang="en-US" sz="2400" dirty="0"/>
              <a:t>Any media</a:t>
            </a:r>
          </a:p>
          <a:p>
            <a:pPr marL="344488" indent="-344488">
              <a:lnSpc>
                <a:spcPct val="100000"/>
              </a:lnSpc>
              <a:spcBef>
                <a:spcPts val="1200"/>
              </a:spcBef>
            </a:pPr>
            <a:r>
              <a:rPr lang="en-US" sz="2400" dirty="0"/>
              <a:t>Device continuity</a:t>
            </a:r>
          </a:p>
        </p:txBody>
      </p:sp>
      <p:sp>
        <p:nvSpPr>
          <p:cNvPr id="26" name="Text Placeholder 6"/>
          <p:cNvSpPr txBox="1">
            <a:spLocks/>
          </p:cNvSpPr>
          <p:nvPr/>
        </p:nvSpPr>
        <p:spPr>
          <a:xfrm>
            <a:off x="7418666" y="5572433"/>
            <a:ext cx="7112000" cy="1840058"/>
          </a:xfrm>
          <a:prstGeom prst="rect">
            <a:avLst/>
          </a:prstGeom>
        </p:spPr>
        <p:txBody>
          <a:bodyPr vert="horz" lIns="130622" tIns="65311" rIns="130622" bIns="65311" rtlCol="0" anchor="t" anchorCtr="1">
            <a:spAutoFit/>
          </a:bodyPr>
          <a:lstStyle>
            <a:lvl1pPr marL="522488" indent="-522488" algn="l" defTabSz="1306220" rtl="0" eaLnBrk="1" latinLnBrk="0" hangingPunct="1">
              <a:lnSpc>
                <a:spcPct val="90000"/>
              </a:lnSpc>
              <a:spcBef>
                <a:spcPts val="1714"/>
              </a:spcBef>
              <a:buClr>
                <a:schemeClr val="accent1"/>
              </a:buClr>
              <a:buFont typeface="Webdings" pitchFamily="18" charset="2"/>
              <a:buChar char="4"/>
              <a:defRPr sz="2800" kern="1200">
                <a:solidFill>
                  <a:schemeClr val="tx2">
                    <a:lumMod val="65000"/>
                    <a:lumOff val="35000"/>
                  </a:schemeClr>
                </a:solidFill>
                <a:latin typeface="+mn-lt"/>
                <a:ea typeface="+mn-ea"/>
                <a:cs typeface="+mn-cs"/>
              </a:defRPr>
            </a:lvl1pPr>
            <a:lvl2pPr marL="979665" indent="-326555" algn="l" defTabSz="1306220" rtl="0" eaLnBrk="1" latinLnBrk="0" hangingPunct="1">
              <a:lnSpc>
                <a:spcPct val="90000"/>
              </a:lnSpc>
              <a:spcBef>
                <a:spcPts val="1143"/>
              </a:spcBef>
              <a:buClr>
                <a:schemeClr val="accent2"/>
              </a:buClr>
              <a:buFont typeface="Arial" pitchFamily="34" charset="0"/>
              <a:buChar char="–"/>
              <a:defRPr sz="2400" kern="1200">
                <a:solidFill>
                  <a:schemeClr val="tx2">
                    <a:lumMod val="65000"/>
                    <a:lumOff val="35000"/>
                  </a:schemeClr>
                </a:solidFill>
                <a:latin typeface="+mn-lt"/>
                <a:ea typeface="+mn-ea"/>
                <a:cs typeface="+mn-cs"/>
              </a:defRPr>
            </a:lvl2pPr>
            <a:lvl3pPr marL="1567464" indent="-326555" algn="l" defTabSz="1306220" rtl="0" eaLnBrk="1" latinLnBrk="0" hangingPunct="1">
              <a:lnSpc>
                <a:spcPct val="90000"/>
              </a:lnSpc>
              <a:spcBef>
                <a:spcPts val="857"/>
              </a:spcBef>
              <a:buClr>
                <a:schemeClr val="accent2"/>
              </a:buClr>
              <a:buFont typeface="Arial" pitchFamily="34" charset="0"/>
              <a:buChar char="–"/>
              <a:defRPr sz="2000" kern="1200">
                <a:solidFill>
                  <a:schemeClr val="tx2">
                    <a:lumMod val="65000"/>
                    <a:lumOff val="35000"/>
                  </a:schemeClr>
                </a:solidFill>
                <a:latin typeface="+mn-lt"/>
                <a:ea typeface="+mn-ea"/>
                <a:cs typeface="+mn-cs"/>
              </a:defRPr>
            </a:lvl3pPr>
            <a:lvl4pPr marL="2089953" indent="-326555" algn="l" defTabSz="1306220" rtl="0" eaLnBrk="1" latinLnBrk="0" hangingPunct="1">
              <a:lnSpc>
                <a:spcPct val="90000"/>
              </a:lnSpc>
              <a:spcBef>
                <a:spcPts val="857"/>
              </a:spcBef>
              <a:buClr>
                <a:schemeClr val="accent2"/>
              </a:buClr>
              <a:buFont typeface="Arial" pitchFamily="34" charset="0"/>
              <a:buChar char="–"/>
              <a:defRPr sz="1800" kern="1200">
                <a:solidFill>
                  <a:schemeClr val="tx2">
                    <a:lumMod val="65000"/>
                    <a:lumOff val="35000"/>
                  </a:schemeClr>
                </a:solidFill>
                <a:latin typeface="+mn-lt"/>
                <a:ea typeface="+mn-ea"/>
                <a:cs typeface="+mn-cs"/>
              </a:defRPr>
            </a:lvl4pPr>
            <a:lvl5pPr marL="2612441" indent="-326555" algn="l" defTabSz="1306220" rtl="0" eaLnBrk="1" latinLnBrk="0" hangingPunct="1">
              <a:lnSpc>
                <a:spcPct val="90000"/>
              </a:lnSpc>
              <a:spcBef>
                <a:spcPts val="857"/>
              </a:spcBef>
              <a:buClr>
                <a:schemeClr val="accent2"/>
              </a:buClr>
              <a:buFont typeface="Arial" pitchFamily="34" charset="0"/>
              <a:buChar char="–"/>
              <a:defRPr sz="1800" kern="1200">
                <a:solidFill>
                  <a:schemeClr val="tx2">
                    <a:lumMod val="65000"/>
                    <a:lumOff val="35000"/>
                  </a:schemeClr>
                </a:solidFill>
                <a:latin typeface="+mn-lt"/>
                <a:ea typeface="+mn-ea"/>
                <a:cs typeface="+mn-cs"/>
              </a:defRPr>
            </a:lvl5pPr>
            <a:lvl6pPr marL="3134929" indent="-326555" algn="l" defTabSz="1306220" rtl="0" eaLnBrk="1" latinLnBrk="0" hangingPunct="1">
              <a:lnSpc>
                <a:spcPct val="90000"/>
              </a:lnSpc>
              <a:spcBef>
                <a:spcPts val="857"/>
              </a:spcBef>
              <a:buClr>
                <a:schemeClr val="accent2"/>
              </a:buClr>
              <a:buFont typeface="Arial" pitchFamily="34" charset="0"/>
              <a:buChar char="–"/>
              <a:defRPr sz="2300" kern="1200">
                <a:solidFill>
                  <a:schemeClr val="tx1"/>
                </a:solidFill>
                <a:latin typeface="+mn-lt"/>
                <a:ea typeface="+mn-ea"/>
                <a:cs typeface="+mn-cs"/>
              </a:defRPr>
            </a:lvl6pPr>
            <a:lvl7pPr marL="3657417" indent="-326555" algn="l" defTabSz="1306220" rtl="0" eaLnBrk="1" latinLnBrk="0" hangingPunct="1">
              <a:lnSpc>
                <a:spcPct val="90000"/>
              </a:lnSpc>
              <a:spcBef>
                <a:spcPts val="857"/>
              </a:spcBef>
              <a:buClr>
                <a:schemeClr val="accent2"/>
              </a:buClr>
              <a:buFont typeface="Arial" pitchFamily="34" charset="0"/>
              <a:buChar char="–"/>
              <a:defRPr sz="2300" kern="1200">
                <a:solidFill>
                  <a:schemeClr val="tx1"/>
                </a:solidFill>
                <a:latin typeface="+mn-lt"/>
                <a:ea typeface="+mn-ea"/>
                <a:cs typeface="+mn-cs"/>
              </a:defRPr>
            </a:lvl7pPr>
            <a:lvl8pPr marL="4179905" indent="-326555" algn="l" defTabSz="1306220" rtl="0" eaLnBrk="1" latinLnBrk="0" hangingPunct="1">
              <a:lnSpc>
                <a:spcPct val="90000"/>
              </a:lnSpc>
              <a:spcBef>
                <a:spcPts val="857"/>
              </a:spcBef>
              <a:buClr>
                <a:schemeClr val="accent2"/>
              </a:buClr>
              <a:buFont typeface="Arial" pitchFamily="34" charset="0"/>
              <a:buChar char="–"/>
              <a:defRPr sz="2300" kern="1200">
                <a:solidFill>
                  <a:schemeClr val="tx1"/>
                </a:solidFill>
                <a:latin typeface="+mn-lt"/>
                <a:ea typeface="+mn-ea"/>
                <a:cs typeface="+mn-cs"/>
              </a:defRPr>
            </a:lvl8pPr>
            <a:lvl9pPr marL="4702393" indent="-326555" algn="l" defTabSz="1306220" rtl="0" eaLnBrk="1" latinLnBrk="0" hangingPunct="1">
              <a:lnSpc>
                <a:spcPct val="90000"/>
              </a:lnSpc>
              <a:spcBef>
                <a:spcPts val="857"/>
              </a:spcBef>
              <a:buClr>
                <a:schemeClr val="accent2"/>
              </a:buClr>
              <a:buFont typeface="Arial" pitchFamily="34" charset="0"/>
              <a:buChar char="–"/>
              <a:defRPr sz="2300" kern="1200">
                <a:solidFill>
                  <a:schemeClr val="tx1"/>
                </a:solidFill>
                <a:latin typeface="+mn-lt"/>
                <a:ea typeface="+mn-ea"/>
                <a:cs typeface="+mn-cs"/>
              </a:defRPr>
            </a:lvl9pPr>
          </a:lstStyle>
          <a:p>
            <a:pPr marL="344488" indent="-344488">
              <a:lnSpc>
                <a:spcPct val="100000"/>
              </a:lnSpc>
              <a:spcBef>
                <a:spcPts val="600"/>
              </a:spcBef>
            </a:pPr>
            <a:r>
              <a:rPr lang="en-US" sz="2400" dirty="0"/>
              <a:t>Reliable, secure, HD voice &amp; video</a:t>
            </a:r>
          </a:p>
          <a:p>
            <a:pPr marL="344488" indent="-344488">
              <a:lnSpc>
                <a:spcPct val="100000"/>
              </a:lnSpc>
              <a:spcBef>
                <a:spcPts val="600"/>
              </a:spcBef>
            </a:pPr>
            <a:r>
              <a:rPr lang="en-US" sz="2400" dirty="0"/>
              <a:t>Multi Device Access (MDA)</a:t>
            </a:r>
          </a:p>
          <a:p>
            <a:pPr marL="344488" indent="-344488">
              <a:lnSpc>
                <a:spcPct val="100000"/>
              </a:lnSpc>
              <a:spcBef>
                <a:spcPts val="600"/>
              </a:spcBef>
            </a:pPr>
            <a:r>
              <a:rPr lang="en-US" sz="2400" dirty="0"/>
              <a:t>Simple recording and playback</a:t>
            </a:r>
          </a:p>
          <a:p>
            <a:pPr marL="344488" indent="-344488">
              <a:lnSpc>
                <a:spcPct val="100000"/>
              </a:lnSpc>
              <a:spcBef>
                <a:spcPts val="600"/>
              </a:spcBef>
            </a:pPr>
            <a:r>
              <a:rPr lang="en-US" sz="2400" dirty="0"/>
              <a:t>No VPN required</a:t>
            </a:r>
          </a:p>
        </p:txBody>
      </p:sp>
      <p:pic>
        <p:nvPicPr>
          <p:cNvPr id="27" name="Shape 296"/>
          <p:cNvPicPr>
            <a:picLocks noChangeAspect="1"/>
          </p:cNvPicPr>
          <p:nvPr/>
        </p:nvPicPr>
        <p:blipFill rotWithShape="1">
          <a:blip r:embed="rId4" cstate="email">
            <a:alphaModFix/>
            <a:extLst>
              <a:ext uri="{28A0092B-C50C-407E-A947-70E740481C1C}">
                <a14:useLocalDpi xmlns:a14="http://schemas.microsoft.com/office/drawing/2010/main"/>
              </a:ext>
            </a:extLst>
          </a:blip>
          <a:stretch/>
        </p:blipFill>
        <p:spPr>
          <a:xfrm>
            <a:off x="10514760" y="3147802"/>
            <a:ext cx="3628104" cy="1920760"/>
          </a:xfrm>
          <a:prstGeom prst="rect">
            <a:avLst/>
          </a:prstGeom>
          <a:ln>
            <a:noFill/>
          </a:ln>
          <a:effectLst>
            <a:outerShdw blurRad="190500" algn="tl" rotWithShape="0">
              <a:srgbClr val="000000">
                <a:alpha val="70000"/>
              </a:srgbClr>
            </a:outerShdw>
          </a:effectLst>
        </p:spPr>
      </p:pic>
      <p:pic>
        <p:nvPicPr>
          <p:cNvPr id="28" name="Shape 292"/>
          <p:cNvPicPr preferRelativeResize="0"/>
          <p:nvPr/>
        </p:nvPicPr>
        <p:blipFill rotWithShape="1">
          <a:blip r:embed="rId5" cstate="email">
            <a:alphaModFix/>
            <a:extLst>
              <a:ext uri="{28A0092B-C50C-407E-A947-70E740481C1C}">
                <a14:useLocalDpi xmlns:a14="http://schemas.microsoft.com/office/drawing/2010/main"/>
              </a:ext>
            </a:extLst>
          </a:blip>
          <a:stretch/>
        </p:blipFill>
        <p:spPr>
          <a:xfrm>
            <a:off x="7869113" y="2731514"/>
            <a:ext cx="1919637" cy="2390925"/>
          </a:xfrm>
          <a:prstGeom prst="rect">
            <a:avLst/>
          </a:prstGeom>
          <a:ln>
            <a:noFill/>
          </a:ln>
          <a:effectLst>
            <a:outerShdw blurRad="190500" algn="tl" rotWithShape="0">
              <a:srgbClr val="000000">
                <a:alpha val="70000"/>
              </a:srgbClr>
            </a:outerShdw>
          </a:effectLst>
        </p:spPr>
      </p:pic>
      <p:pic>
        <p:nvPicPr>
          <p:cNvPr id="29" name="Shape 290"/>
          <p:cNvPicPr preferRelativeResize="0"/>
          <p:nvPr/>
        </p:nvPicPr>
        <p:blipFill rotWithShape="1">
          <a:blip r:embed="rId6" cstate="email">
            <a:alphaModFix/>
            <a:extLst>
              <a:ext uri="{28A0092B-C50C-407E-A947-70E740481C1C}">
                <a14:useLocalDpi xmlns:a14="http://schemas.microsoft.com/office/drawing/2010/main"/>
              </a:ext>
            </a:extLst>
          </a:blip>
          <a:stretch/>
        </p:blipFill>
        <p:spPr>
          <a:xfrm>
            <a:off x="9585622" y="2616088"/>
            <a:ext cx="1824654" cy="1609463"/>
          </a:xfrm>
          <a:prstGeom prst="rect">
            <a:avLst/>
          </a:prstGeom>
          <a:ln>
            <a:noFill/>
          </a:ln>
          <a:effectLst>
            <a:outerShdw blurRad="190500" algn="tl" rotWithShape="0">
              <a:srgbClr val="000000">
                <a:alpha val="70000"/>
              </a:srgbClr>
            </a:outerShdw>
          </a:effectLst>
        </p:spPr>
      </p:pic>
      <p:pic>
        <p:nvPicPr>
          <p:cNvPr id="30" name="Shape 291"/>
          <p:cNvPicPr preferRelativeResize="0"/>
          <p:nvPr/>
        </p:nvPicPr>
        <p:blipFill rotWithShape="1">
          <a:blip r:embed="rId7" cstate="email">
            <a:alphaModFix/>
            <a:extLst>
              <a:ext uri="{28A0092B-C50C-407E-A947-70E740481C1C}">
                <a14:useLocalDpi xmlns:a14="http://schemas.microsoft.com/office/drawing/2010/main"/>
              </a:ext>
            </a:extLst>
          </a:blip>
          <a:stretch/>
        </p:blipFill>
        <p:spPr>
          <a:xfrm>
            <a:off x="9472202" y="4096906"/>
            <a:ext cx="1782736" cy="135120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998145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1DE9D33B-AC9A-4DCA-934D-ED58597D29FB}&quot;/&gt;&lt;isInvalidForFieldText val=&quot;0&quot;/&gt;&lt;Image&gt;&lt;filename val=&quot;C:\DOCUME~1\zakowski\LOCALS~1\Temp\PR\data\asimages\{1DE9D33B-AC9A-4DCA-934D-ED58597D29FB}_23.png&quot;/&gt;&lt;left val=&quot;-27&quot;/&gt;&lt;top val=&quot;50&quot;/&gt;&lt;width val=&quot;761&quot;/&gt;&lt;height val=&quot;222&quot;/&gt;&lt;hasText val=&quot;1&quot;/&gt;&lt;/Image&gt;&lt;/ThreeDShapeInfo&gt;"/>
</p:tagLst>
</file>

<file path=ppt/theme/theme1.xml><?xml version="1.0" encoding="utf-8"?>
<a:theme xmlns:a="http://schemas.openxmlformats.org/drawingml/2006/main" name="Avaya_Wide_Screen_PowerPoint_Presentation_Template_which_include_NonPublic_Information_for_Office_2007">
  <a:themeElements>
    <a:clrScheme name="Office">
      <a:dk1>
        <a:srgbClr val="323232"/>
      </a:dk1>
      <a:lt1>
        <a:sysClr val="window" lastClr="FFFFFF"/>
      </a:lt1>
      <a:dk2>
        <a:srgbClr val="000000"/>
      </a:dk2>
      <a:lt2>
        <a:srgbClr val="DDDDDD"/>
      </a:lt2>
      <a:accent1>
        <a:srgbClr val="CC0000"/>
      </a:accent1>
      <a:accent2>
        <a:srgbClr val="A9A9A9"/>
      </a:accent2>
      <a:accent3>
        <a:srgbClr val="7EAEDF"/>
      </a:accent3>
      <a:accent4>
        <a:srgbClr val="FAA145"/>
      </a:accent4>
      <a:accent5>
        <a:srgbClr val="B7E349"/>
      </a:accent5>
      <a:accent6>
        <a:srgbClr val="5AC5D4"/>
      </a:accent6>
      <a:hlink>
        <a:srgbClr val="7EAEDF"/>
      </a:hlink>
      <a:folHlink>
        <a:srgbClr val="FAA14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9050">
          <a:solidFill>
            <a:schemeClr val="accent1"/>
          </a:solidFill>
          <a:miter lim="800000"/>
        </a:ln>
      </a:spPr>
      <a:bodyPr rtlCol="0" anchor="ctr"/>
      <a:lstStyle>
        <a:defPPr algn="ctr">
          <a:lnSpc>
            <a:spcPct val="90000"/>
          </a:lnSpc>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nSpc>
            <a:spcPct val="90000"/>
          </a:lnSpc>
          <a:defRPr smtClean="0"/>
        </a:defPPr>
      </a:lstStyle>
    </a:txDef>
  </a:objectDefaults>
  <a:extraClrSchemeLst/>
  <a:custClrLst>
    <a:custClr name="Custom Color 1">
      <a:srgbClr val="98050E"/>
    </a:custClr>
    <a:custClr name="Custom Color 2">
      <a:srgbClr val="610206"/>
    </a:custClr>
    <a:custClr name="Custom Color 3">
      <a:srgbClr val="646464"/>
    </a:custClr>
    <a:custClr name="Custom Color 4">
      <a:srgbClr val="323232"/>
    </a:custClr>
    <a:custClr name="Custom Color 5">
      <a:srgbClr val="4B80B6"/>
    </a:custClr>
    <a:custClr name="Custom Color 6">
      <a:srgbClr val="325887"/>
    </a:custClr>
    <a:custClr name="Custom Color 7">
      <a:srgbClr val="D55D21"/>
    </a:custClr>
    <a:custClr name="Custom Color 8">
      <a:srgbClr val="8F3C0F"/>
    </a:custClr>
    <a:custClr name="Custom Color 9">
      <a:srgbClr val="87A239"/>
    </a:custClr>
    <a:custClr name="Custom Color 10">
      <a:srgbClr val="576820"/>
    </a:custClr>
    <a:custClr name="Custom Color 11">
      <a:srgbClr val="279199"/>
    </a:custClr>
    <a:custClr name="Custom Color 12">
      <a:srgbClr val="15535A"/>
    </a:custClr>
  </a:custClrLst>
</a:theme>
</file>

<file path=ppt/theme/theme2.xml><?xml version="1.0" encoding="utf-8"?>
<a:theme xmlns:a="http://schemas.openxmlformats.org/drawingml/2006/main" name="Office Theme">
  <a:themeElements>
    <a:clrScheme name="Avaya">
      <a:dk1>
        <a:srgbClr val="323232"/>
      </a:dk1>
      <a:lt1>
        <a:sysClr val="window" lastClr="FFFFFF"/>
      </a:lt1>
      <a:dk2>
        <a:srgbClr val="000000"/>
      </a:dk2>
      <a:lt2>
        <a:srgbClr val="DDDDDD"/>
      </a:lt2>
      <a:accent1>
        <a:srgbClr val="CC0000"/>
      </a:accent1>
      <a:accent2>
        <a:srgbClr val="A9A9A9"/>
      </a:accent2>
      <a:accent3>
        <a:srgbClr val="7EAEDF"/>
      </a:accent3>
      <a:accent4>
        <a:srgbClr val="FAA145"/>
      </a:accent4>
      <a:accent5>
        <a:srgbClr val="B7E349"/>
      </a:accent5>
      <a:accent6>
        <a:srgbClr val="5AC5D4"/>
      </a:accent6>
      <a:hlink>
        <a:srgbClr val="7EAEDF"/>
      </a:hlink>
      <a:folHlink>
        <a:srgbClr val="FAA14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vaya">
      <a:dk1>
        <a:srgbClr val="323232"/>
      </a:dk1>
      <a:lt1>
        <a:sysClr val="window" lastClr="FFFFFF"/>
      </a:lt1>
      <a:dk2>
        <a:srgbClr val="000000"/>
      </a:dk2>
      <a:lt2>
        <a:srgbClr val="DDDDDD"/>
      </a:lt2>
      <a:accent1>
        <a:srgbClr val="CC0000"/>
      </a:accent1>
      <a:accent2>
        <a:srgbClr val="A9A9A9"/>
      </a:accent2>
      <a:accent3>
        <a:srgbClr val="7EAEDF"/>
      </a:accent3>
      <a:accent4>
        <a:srgbClr val="FAA145"/>
      </a:accent4>
      <a:accent5>
        <a:srgbClr val="B7E349"/>
      </a:accent5>
      <a:accent6>
        <a:srgbClr val="5AC5D4"/>
      </a:accent6>
      <a:hlink>
        <a:srgbClr val="7EAEDF"/>
      </a:hlink>
      <a:folHlink>
        <a:srgbClr val="FAA14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Avaya_Wide_Screen_PowerPoint_Presentation_Template_which_include_NonPublic_Information_for_Office_2007</Template>
  <TotalTime>0</TotalTime>
  <Words>9800</Words>
  <Application>Microsoft Office PowerPoint</Application>
  <PresentationFormat>Custom</PresentationFormat>
  <Paragraphs>878</Paragraphs>
  <Slides>50</Slides>
  <Notes>45</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Avaya_Wide_Screen_PowerPoint_Presentation_Template_which_include_NonPublic_Information_for_Office_2007</vt:lpstr>
      <vt:lpstr>Team engagement for The Digital Era:   Avaya Conferencing  </vt:lpstr>
      <vt:lpstr>OUR VISION is to help people and organizations to move to the digital AGE of communications</vt:lpstr>
      <vt:lpstr>Digital transformation Driving the Need for UC Evolution</vt:lpstr>
      <vt:lpstr>Avaya for SMART Communications</vt:lpstr>
      <vt:lpstr>Delivering on the vision </vt:lpstr>
      <vt:lpstr>Avaya equinox</vt:lpstr>
      <vt:lpstr>Avaya key benefits</vt:lpstr>
      <vt:lpstr>1. mobile first – Enterprise class</vt:lpstr>
      <vt:lpstr>1. mobile first – Enterprise Class  </vt:lpstr>
      <vt:lpstr>2. Best In-app experience With Avaya Equinox for Web</vt:lpstr>
      <vt:lpstr>Complete Browser Solution Extends to “IN-APP” Cloud Work-flow</vt:lpstr>
      <vt:lpstr>Friction-less Meeting experience</vt:lpstr>
      <vt:lpstr>Ad-Hoc, Scheduled and Persistent Meetings Full Range of Collaboration Use Cases</vt:lpstr>
      <vt:lpstr>Future Proof – Software Based Addressing All Markets Trends</vt:lpstr>
      <vt:lpstr>3. smart digital solution accelerator </vt:lpstr>
      <vt:lpstr>Introducing the New Client SDK Avaya’s Ground Breaking Developer Tools That Makes It Easy To… </vt:lpstr>
      <vt:lpstr>Sample SMART Digital Enablement With Avaya Breeze and Client SDK</vt:lpstr>
      <vt:lpstr>EQUINOX Runs on avaya vantage™ </vt:lpstr>
      <vt:lpstr>SAMPLE Customization for Verticals</vt:lpstr>
      <vt:lpstr>Avaya Vantage™</vt:lpstr>
      <vt:lpstr>Some of our Early Adopters</vt:lpstr>
      <vt:lpstr>smart digital solution accelerator Eco-system Enablement</vt:lpstr>
      <vt:lpstr>Avaya key benefits</vt:lpstr>
      <vt:lpstr>4. Powerful collaboration for all</vt:lpstr>
      <vt:lpstr>Team Engagement Convergence</vt:lpstr>
      <vt:lpstr>Powerful Collaboration for all Avaya Convergence</vt:lpstr>
      <vt:lpstr>PowerPoint Presentation</vt:lpstr>
      <vt:lpstr>Powerful Collaboration for all Scalability </vt:lpstr>
      <vt:lpstr>Avaya equinox Media server</vt:lpstr>
      <vt:lpstr>Virtualization advantages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Avaya key benefits</vt:lpstr>
      <vt:lpstr>PowerPoint Presentation</vt:lpstr>
      <vt:lpstr>Avaya global services for avaya equinox™</vt:lpstr>
      <vt:lpstr>Avaya Global Services  A Continuum to Increase Business Value</vt:lpstr>
      <vt:lpstr>Support Advantage Preferred Award Winning Support with Automated Diagnostics and Resolution</vt:lpstr>
      <vt:lpstr>Avaya Managed Services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696</cp:revision>
  <dcterms:created xsi:type="dcterms:W3CDTF">2014-11-24T20:08:50Z</dcterms:created>
  <dcterms:modified xsi:type="dcterms:W3CDTF">2017-01-12T19:40:07Z</dcterms:modified>
</cp:coreProperties>
</file>